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0"/>
  </p:notesMasterIdLst>
  <p:handoutMasterIdLst>
    <p:handoutMasterId r:id="rId21"/>
  </p:handoutMasterIdLst>
  <p:sldIdLst>
    <p:sldId id="4492" r:id="rId3"/>
    <p:sldId id="364" r:id="rId4"/>
    <p:sldId id="365" r:id="rId5"/>
    <p:sldId id="367" r:id="rId6"/>
    <p:sldId id="368" r:id="rId7"/>
    <p:sldId id="369" r:id="rId8"/>
    <p:sldId id="370" r:id="rId9"/>
    <p:sldId id="371" r:id="rId10"/>
    <p:sldId id="366" r:id="rId11"/>
    <p:sldId id="372" r:id="rId12"/>
    <p:sldId id="373" r:id="rId13"/>
    <p:sldId id="379" r:id="rId14"/>
    <p:sldId id="380" r:id="rId15"/>
    <p:sldId id="381" r:id="rId16"/>
    <p:sldId id="382" r:id="rId17"/>
    <p:sldId id="383" r:id="rId18"/>
    <p:sldId id="384" r:id="rId19"/>
  </p:sldIdLst>
  <p:sldSz cx="9144000" cy="5143500" type="screen16x9"/>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EC3730"/>
    <a:srgbClr val="DBE648"/>
    <a:srgbClr val="FF9900"/>
    <a:srgbClr val="29304A"/>
    <a:srgbClr val="FF0066"/>
    <a:srgbClr val="227780"/>
    <a:srgbClr val="8D130D"/>
    <a:srgbClr val="C0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101" d="100"/>
          <a:sy n="101" d="100"/>
        </p:scale>
        <p:origin x="300" y="10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2025/12/23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2025/12/23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306946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768E5DE-3264-4330-84DB-16D0AE5DCE31}" type="slidenum">
              <a:rPr lang="zh-CN" altLang="en-US" smtClean="0"/>
              <a:t>3</a:t>
            </a:fld>
            <a:endParaRPr lang="zh-CN" altLang="en-US"/>
          </a:p>
        </p:txBody>
      </p:sp>
    </p:spTree>
    <p:extLst>
      <p:ext uri="{BB962C8B-B14F-4D97-AF65-F5344CB8AC3E}">
        <p14:creationId xmlns:p14="http://schemas.microsoft.com/office/powerpoint/2010/main" val="400008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975473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309090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85829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CE8BDF3-3884-49AB-BB8E-3CEE22B30B72}" type="datetime1">
              <a:rPr lang="zh-CN" altLang="en-US" smtClean="0"/>
              <a:t>2025/12/23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732240" y="233462"/>
            <a:ext cx="2133600" cy="273844"/>
          </a:xfrm>
          <a:prstGeom prst="rect">
            <a:avLst/>
          </a:prstGeom>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53625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2A175CD-49EE-4D6F-98ED-BCF7E28E17CB}" type="datetime1">
              <a:rPr lang="zh-CN" altLang="en-US" smtClean="0"/>
              <a:t>2025/12/23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732240" y="233462"/>
            <a:ext cx="2133600" cy="273844"/>
          </a:xfrm>
          <a:prstGeom prst="rect">
            <a:avLst/>
          </a:prstGeom>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25743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4062118-105C-45D5-A1E0-F6B5E5B344D0}" type="datetime1">
              <a:rPr lang="zh-CN" altLang="en-US" smtClean="0"/>
              <a:t>2025/12/23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732240" y="233462"/>
            <a:ext cx="2133600" cy="273844"/>
          </a:xfrm>
          <a:prstGeom prst="rect">
            <a:avLst/>
          </a:prstGeom>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366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288"/>
        <p:cNvGrpSpPr/>
        <p:nvPr/>
      </p:nvGrpSpPr>
      <p:grpSpPr>
        <a:xfrm>
          <a:off x="0" y="0"/>
          <a:ext cx="0" cy="0"/>
          <a:chOff x="0" y="0"/>
          <a:chExt cx="0" cy="0"/>
        </a:xfrm>
      </p:grpSpPr>
    </p:spTree>
    <p:extLst>
      <p:ext uri="{BB962C8B-B14F-4D97-AF65-F5344CB8AC3E}">
        <p14:creationId xmlns:p14="http://schemas.microsoft.com/office/powerpoint/2010/main" val="2353569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82C5-A8F6-09F6-6C73-DBC53BB7E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13D7AA-B3E9-E407-9BC3-4EACA7E8A0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9CA7A-0609-154C-E858-C85F7D6453B9}"/>
              </a:ext>
            </a:extLst>
          </p:cNvPr>
          <p:cNvSpPr>
            <a:spLocks noGrp="1"/>
          </p:cNvSpPr>
          <p:nvPr>
            <p:ph type="dt" sz="half" idx="10"/>
          </p:nvPr>
        </p:nvSpPr>
        <p:spPr/>
        <p:txBody>
          <a:bodyPr/>
          <a:lstStyle/>
          <a:p>
            <a:fld id="{7024D088-BC9A-41EB-ADC5-61549F17E9E3}" type="datetimeFigureOut">
              <a:rPr lang="en-US" smtClean="0"/>
              <a:t>12/23/2025</a:t>
            </a:fld>
            <a:endParaRPr lang="en-US"/>
          </a:p>
        </p:txBody>
      </p:sp>
      <p:sp>
        <p:nvSpPr>
          <p:cNvPr id="5" name="Footer Placeholder 4">
            <a:extLst>
              <a:ext uri="{FF2B5EF4-FFF2-40B4-BE49-F238E27FC236}">
                <a16:creationId xmlns:a16="http://schemas.microsoft.com/office/drawing/2014/main" id="{0AF47B7E-2C93-0A27-1709-BDE5512AE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EB89C-CBBE-55A9-6C3E-0C0B6812CEA0}"/>
              </a:ext>
            </a:extLst>
          </p:cNvPr>
          <p:cNvSpPr>
            <a:spLocks noGrp="1"/>
          </p:cNvSpPr>
          <p:nvPr>
            <p:ph type="sldNum" sz="quarter" idx="12"/>
          </p:nvPr>
        </p:nvSpPr>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4259040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3134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063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321151" y="274950"/>
            <a:ext cx="8501700" cy="4593600"/>
          </a:xfrm>
          <a:prstGeom prst="roundRect">
            <a:avLst>
              <a:gd name="adj" fmla="val 3448"/>
            </a:avLst>
          </a:prstGeom>
          <a:solidFill>
            <a:schemeClr val="lt2"/>
          </a:solidFill>
          <a:ln>
            <a:noFill/>
          </a:ln>
        </p:spPr>
        <p:txBody>
          <a:bodyPr spcFirstLastPara="1" wrap="square" lIns="91279" tIns="91279" rIns="91279" bIns="91279" anchor="ctr" anchorCtr="0">
            <a:noAutofit/>
          </a:bodyPr>
          <a:lstStyle/>
          <a:p>
            <a:pPr marL="0" lvl="0" indent="0" algn="l" rtl="0">
              <a:spcBef>
                <a:spcPts val="0"/>
              </a:spcBef>
              <a:spcAft>
                <a:spcPts val="0"/>
              </a:spcAft>
              <a:buNone/>
            </a:pPr>
            <a:endParaRPr sz="1350"/>
          </a:p>
        </p:txBody>
      </p:sp>
      <p:sp>
        <p:nvSpPr>
          <p:cNvPr id="290" name="Google Shape;290;p18"/>
          <p:cNvSpPr txBox="1">
            <a:spLocks noGrp="1"/>
          </p:cNvSpPr>
          <p:nvPr>
            <p:ph type="title"/>
          </p:nvPr>
        </p:nvSpPr>
        <p:spPr>
          <a:xfrm>
            <a:off x="720000" y="539400"/>
            <a:ext cx="7710900" cy="5331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2698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732240" y="233462"/>
            <a:ext cx="2133600" cy="273844"/>
          </a:xfrm>
          <a:prstGeom prst="rect">
            <a:avLst/>
          </a:prstGeom>
        </p:spPr>
        <p:txBody>
          <a:bodyPr/>
          <a:lstStyle/>
          <a:p>
            <a:fld id="{87115745-2F8B-4195-AD23-8A2542AF7C2C}" type="slidenum">
              <a:rPr lang="zh-CN" altLang="en-US" smtClean="0"/>
              <a:t>‹#›</a:t>
            </a:fld>
            <a:endParaRPr lang="zh-CN" altLang="en-US" dirty="0"/>
          </a:p>
        </p:txBody>
      </p:sp>
    </p:spTree>
    <p:extLst>
      <p:ext uri="{BB962C8B-B14F-4D97-AF65-F5344CB8AC3E}">
        <p14:creationId xmlns:p14="http://schemas.microsoft.com/office/powerpoint/2010/main" val="3591875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093F466-4605-4A4F-B0AC-603452C1E21D}" type="datetime1">
              <a:rPr lang="zh-CN" altLang="en-US" smtClean="0"/>
              <a:t>2025/12/23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732240" y="233462"/>
            <a:ext cx="2133600" cy="273844"/>
          </a:xfrm>
          <a:prstGeom prst="rect">
            <a:avLst/>
          </a:prstGeom>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127013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DEA88E6-BDD8-4DB5-B2C6-C275153AB3E5}" type="datetime1">
              <a:rPr lang="zh-CN" altLang="en-US" smtClean="0"/>
              <a:t>2025/12/23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6732240" y="233462"/>
            <a:ext cx="2133600" cy="273844"/>
          </a:xfrm>
          <a:prstGeom prst="rect">
            <a:avLst/>
          </a:prstGeom>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41567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115AA7B-1762-4F64-867E-A62A0D51D324}" type="datetime1">
              <a:rPr lang="zh-CN" altLang="en-US" smtClean="0"/>
              <a:t>2025/12/23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a:xfrm>
            <a:off x="6732240" y="233462"/>
            <a:ext cx="2133600" cy="273844"/>
          </a:xfrm>
          <a:prstGeom prst="rect">
            <a:avLst/>
          </a:prstGeom>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6561081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A9D4AF0-7703-437A-B20F-E0BB415885CC}" type="datetime1">
              <a:rPr lang="zh-CN" altLang="en-US" smtClean="0"/>
              <a:t>2025/12/23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6732240" y="233462"/>
            <a:ext cx="2133600" cy="273844"/>
          </a:xfrm>
          <a:prstGeom prst="rect">
            <a:avLst/>
          </a:prstGeom>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387989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3395C6-8E53-46E5-AC3C-60082576D5DD}" type="datetime1">
              <a:rPr lang="zh-CN" altLang="en-US" smtClean="0"/>
              <a:t>2025/12/23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6732240" y="233462"/>
            <a:ext cx="2133600" cy="273844"/>
          </a:xfrm>
          <a:prstGeom prst="rect">
            <a:avLst/>
          </a:prstGeom>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791839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33ABE5B-D107-4870-84B0-07085A150ACA}" type="datetime1">
              <a:rPr lang="zh-CN" altLang="en-US" smtClean="0"/>
              <a:t>2025/12/23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6732240" y="233462"/>
            <a:ext cx="2133600" cy="273844"/>
          </a:xfrm>
          <a:prstGeom prst="rect">
            <a:avLst/>
          </a:prstGeom>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01874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9F8459F-9C12-43E6-BEBC-D62F03F1A77A}" type="datetime1">
              <a:rPr lang="zh-CN" altLang="en-US" smtClean="0"/>
              <a:t>2025/12/23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6732240" y="233462"/>
            <a:ext cx="2133600" cy="273844"/>
          </a:xfrm>
          <a:prstGeom prst="rect">
            <a:avLst/>
          </a:prstGeom>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22518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094BC8-22A0-4C48-90FC-9CC66632C2C8}" type="datetime1">
              <a:rPr lang="zh-CN" altLang="en-US" smtClean="0"/>
              <a:t>2025/12/23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extLst>
      <p:ext uri="{BB962C8B-B14F-4D97-AF65-F5344CB8AC3E}">
        <p14:creationId xmlns:p14="http://schemas.microsoft.com/office/powerpoint/2010/main" val="355730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5" r:id="rId13"/>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151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440299" y="340568"/>
            <a:ext cx="8263402" cy="4331129"/>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68534" tIns="34289" rIns="68534" bIns="34289" numCol="1">
            <a:prstTxWarp prst="textArchUp">
              <a:avLst>
                <a:gd name="adj" fmla="val 10779026"/>
              </a:avLst>
            </a:prstTxWarp>
            <a:spAutoFit/>
            <a:sp3d/>
          </a:bodyPr>
          <a:lstStyle/>
          <a:p>
            <a:pPr algn="ctr" defTabSz="513977">
              <a:defRPr/>
            </a:pPr>
            <a:r>
              <a:rPr lang="en-US" sz="33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2391967" y="1006079"/>
            <a:ext cx="3973115" cy="665559"/>
          </a:xfrm>
          <a:prstGeom prst="rect">
            <a:avLst/>
          </a:prstGeom>
        </p:spPr>
        <p:txBody>
          <a:bodyPr wrap="none" fromWordArt="1">
            <a:prstTxWarp prst="textPlain">
              <a:avLst>
                <a:gd name="adj" fmla="val 50000"/>
              </a:avLst>
            </a:prstTxWarp>
          </a:bodyPr>
          <a:lstStyle/>
          <a:p>
            <a:pPr algn="ctr"/>
            <a:r>
              <a:rPr lang="en-US" sz="2025"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TIẾNG VIỆT</a:t>
            </a:r>
          </a:p>
        </p:txBody>
      </p:sp>
      <p:sp>
        <p:nvSpPr>
          <p:cNvPr id="3078" name="TextBox 13"/>
          <p:cNvSpPr txBox="1">
            <a:spLocks noChangeArrowheads="1"/>
          </p:cNvSpPr>
          <p:nvPr/>
        </p:nvSpPr>
        <p:spPr bwMode="auto">
          <a:xfrm>
            <a:off x="867966" y="2105389"/>
            <a:ext cx="7525940" cy="13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4" tIns="34289" rIns="68534" bIns="34289">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2700" b="1" dirty="0" err="1">
                <a:solidFill>
                  <a:srgbClr val="FF0000"/>
                </a:solidFill>
                <a:latin typeface="Times New Roman" panose="02020603050405020304" pitchFamily="18" charset="0"/>
                <a:ea typeface="Arial-Rounded"/>
                <a:cs typeface="Arial-Rounded"/>
              </a:rPr>
              <a:t>Giáo</a:t>
            </a:r>
            <a:r>
              <a:rPr lang="en-GB" altLang="en-US" sz="2700" b="1" dirty="0">
                <a:solidFill>
                  <a:srgbClr val="FF0000"/>
                </a:solidFill>
                <a:latin typeface="Times New Roman" panose="02020603050405020304" pitchFamily="18" charset="0"/>
                <a:ea typeface="Arial-Rounded"/>
                <a:cs typeface="Arial-Rounded"/>
              </a:rPr>
              <a:t> </a:t>
            </a:r>
            <a:r>
              <a:rPr lang="en-GB" altLang="en-US" sz="2700" b="1" dirty="0" err="1">
                <a:solidFill>
                  <a:srgbClr val="FF0000"/>
                </a:solidFill>
                <a:latin typeface="Times New Roman" panose="02020603050405020304" pitchFamily="18" charset="0"/>
                <a:ea typeface="Arial-Rounded"/>
                <a:cs typeface="Arial-Rounded"/>
              </a:rPr>
              <a:t>viên</a:t>
            </a:r>
            <a:r>
              <a:rPr lang="en-GB" altLang="en-US" sz="2700" b="1" dirty="0">
                <a:solidFill>
                  <a:srgbClr val="FF0000"/>
                </a:solidFill>
                <a:latin typeface="Times New Roman" panose="02020603050405020304" pitchFamily="18" charset="0"/>
                <a:ea typeface="Arial-Rounded"/>
                <a:cs typeface="Arial-Rounded"/>
              </a:rPr>
              <a:t>: NGUYỄN THUÝ HÀ</a:t>
            </a:r>
          </a:p>
          <a:p>
            <a:pPr eaLnBrk="1" hangingPunct="1">
              <a:lnSpc>
                <a:spcPct val="100000"/>
              </a:lnSpc>
              <a:spcBef>
                <a:spcPct val="0"/>
              </a:spcBef>
              <a:buFontTx/>
              <a:buNone/>
            </a:pPr>
            <a:r>
              <a:rPr lang="en-GB" altLang="en-US" sz="2700" b="1" dirty="0">
                <a:solidFill>
                  <a:srgbClr val="FF0000"/>
                </a:solidFill>
                <a:latin typeface="Times New Roman" panose="02020603050405020304" pitchFamily="18" charset="0"/>
                <a:ea typeface="Arial-Rounded"/>
                <a:cs typeface="Arial-Rounded"/>
              </a:rPr>
              <a:t>                      Trường   : </a:t>
            </a:r>
            <a:r>
              <a:rPr lang="en-GB" altLang="en-US" sz="2700" b="1" dirty="0" err="1">
                <a:solidFill>
                  <a:srgbClr val="FF0000"/>
                </a:solidFill>
                <a:latin typeface="Times New Roman" panose="02020603050405020304" pitchFamily="18" charset="0"/>
                <a:ea typeface="Arial-Rounded"/>
                <a:cs typeface="Arial-Rounded"/>
              </a:rPr>
              <a:t>Tiểu</a:t>
            </a:r>
            <a:r>
              <a:rPr lang="en-GB" altLang="en-US" sz="2700" b="1" dirty="0">
                <a:solidFill>
                  <a:srgbClr val="FF0000"/>
                </a:solidFill>
                <a:latin typeface="Times New Roman" panose="02020603050405020304" pitchFamily="18" charset="0"/>
                <a:ea typeface="Arial-Rounded"/>
                <a:cs typeface="Arial-Rounded"/>
              </a:rPr>
              <a:t> </a:t>
            </a:r>
            <a:r>
              <a:rPr lang="en-GB" altLang="en-US" sz="2700" b="1" dirty="0" err="1">
                <a:solidFill>
                  <a:srgbClr val="FF0000"/>
                </a:solidFill>
                <a:latin typeface="Times New Roman" panose="02020603050405020304" pitchFamily="18" charset="0"/>
                <a:ea typeface="Arial-Rounded"/>
                <a:cs typeface="Arial-Rounded"/>
              </a:rPr>
              <a:t>học</a:t>
            </a:r>
            <a:r>
              <a:rPr lang="en-GB" altLang="en-US" sz="27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2700" b="1" dirty="0">
                <a:solidFill>
                  <a:srgbClr val="FF0000"/>
                </a:solidFill>
                <a:latin typeface="Times New Roman" panose="02020603050405020304" pitchFamily="18" charset="0"/>
                <a:ea typeface="Arial-Rounded"/>
                <a:cs typeface="Arial-Rounded"/>
              </a:rPr>
              <a:t>                      </a:t>
            </a:r>
            <a:r>
              <a:rPr lang="en-GB" altLang="en-US" sz="2700" b="1" dirty="0" err="1">
                <a:solidFill>
                  <a:srgbClr val="FF0000"/>
                </a:solidFill>
                <a:latin typeface="Times New Roman" panose="02020603050405020304" pitchFamily="18" charset="0"/>
                <a:ea typeface="Arial-Rounded"/>
                <a:cs typeface="Arial-Rounded"/>
              </a:rPr>
              <a:t>Lớp</a:t>
            </a:r>
            <a:r>
              <a:rPr lang="en-GB" altLang="en-US" sz="2700" b="1" dirty="0">
                <a:solidFill>
                  <a:srgbClr val="FF0000"/>
                </a:solidFill>
                <a:latin typeface="Times New Roman" panose="02020603050405020304" pitchFamily="18" charset="0"/>
                <a:ea typeface="Arial-Rounded"/>
                <a:cs typeface="Arial-Rounded"/>
              </a:rPr>
              <a:t>         </a:t>
            </a:r>
            <a:r>
              <a:rPr lang="en-GB" altLang="en-US" sz="2700" b="1">
                <a:solidFill>
                  <a:srgbClr val="FF0000"/>
                </a:solidFill>
                <a:latin typeface="Times New Roman" panose="02020603050405020304" pitchFamily="18" charset="0"/>
                <a:ea typeface="Arial-Rounded"/>
                <a:cs typeface="Arial-Rounded"/>
              </a:rPr>
              <a:t>: 3A</a:t>
            </a:r>
            <a:endParaRPr lang="en-US" altLang="en-US" sz="27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A3E69F00-A847-49EA-8CC4-EE78A5F6C015}"/>
              </a:ext>
            </a:extLst>
          </p:cNvPr>
          <p:cNvSpPr txBox="1"/>
          <p:nvPr/>
        </p:nvSpPr>
        <p:spPr>
          <a:xfrm>
            <a:off x="1173462" y="2059549"/>
            <a:ext cx="6726696" cy="714042"/>
          </a:xfrm>
          <a:prstGeom prst="rect">
            <a:avLst/>
          </a:prstGeom>
          <a:noFill/>
        </p:spPr>
        <p:txBody>
          <a:bodyPr wrap="square" rtlCol="0" anchor="t">
            <a:spAutoFit/>
          </a:bodyPr>
          <a:lstStyle/>
          <a:p>
            <a:pPr algn="ctr">
              <a:spcBef>
                <a:spcPts val="449"/>
              </a:spcBef>
            </a:pPr>
            <a:r>
              <a:rPr lang="en-US" sz="4040" b="1" dirty="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NGHE KỂ CHUYỆN LẦN 1</a:t>
            </a:r>
          </a:p>
        </p:txBody>
      </p:sp>
    </p:spTree>
    <p:extLst>
      <p:ext uri="{BB962C8B-B14F-4D97-AF65-F5344CB8AC3E}">
        <p14:creationId xmlns:p14="http://schemas.microsoft.com/office/powerpoint/2010/main" val="100836153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999DD2-6D56-4503-AA49-61D3B1E6BC0C}"/>
              </a:ext>
            </a:extLst>
          </p:cNvPr>
          <p:cNvSpPr txBox="1"/>
          <p:nvPr/>
        </p:nvSpPr>
        <p:spPr>
          <a:xfrm>
            <a:off x="216024" y="123478"/>
            <a:ext cx="8892480" cy="5016758"/>
          </a:xfrm>
          <a:prstGeom prst="rect">
            <a:avLst/>
          </a:prstGeom>
          <a:noFill/>
        </p:spPr>
        <p:txBody>
          <a:bodyPr wrap="square" rtlCol="0">
            <a:spAutoFit/>
          </a:bodyPr>
          <a:lstStyle/>
          <a:p>
            <a:pPr algn="ctr"/>
            <a:r>
              <a:rPr lang="vi-VN" sz="2000" b="1" dirty="0">
                <a:solidFill>
                  <a:srgbClr val="FF0000"/>
                </a:solidFill>
                <a:latin typeface="UTM Avo"/>
              </a:rPr>
              <a:t>Hàng xóm của tắc kè</a:t>
            </a:r>
            <a:endParaRPr lang="vi-VN" sz="2000" dirty="0">
              <a:solidFill>
                <a:srgbClr val="FF0000"/>
              </a:solidFill>
              <a:latin typeface="UTM Avo"/>
            </a:endParaRPr>
          </a:p>
          <a:p>
            <a:r>
              <a:rPr lang="en-US" sz="1400" dirty="0">
                <a:latin typeface="UTM Avo"/>
              </a:rPr>
              <a:t>       </a:t>
            </a:r>
            <a:r>
              <a:rPr lang="vi-VN" sz="1500" dirty="0">
                <a:latin typeface="UTM Avo"/>
              </a:rPr>
              <a:t>Cụ cóc, chú thằn lằn, cô ốc sên, anh nhái xanh và bác tắc kè đều là cư dân của xóm Bờ Giậu.</a:t>
            </a:r>
          </a:p>
          <a:p>
            <a:r>
              <a:rPr lang="en-US" sz="1500" dirty="0">
                <a:latin typeface="UTM Avo"/>
              </a:rPr>
              <a:t>       </a:t>
            </a:r>
            <a:r>
              <a:rPr lang="vi-VN" sz="1500" dirty="0">
                <a:latin typeface="UTM Avo"/>
              </a:rPr>
              <a:t>Cụ cóc đã nghỉ hưu từ lâu. Thằn lằn là thợ săn. Nhái xanh là vận động viên nhảy xa. Ốc sên là người mẫu. Chỉ có tắc kè là ít khi thấy mặt, không mấy ai biết bác làm nghề gì. Nhà của bác ở góc bức tường rêu, nơi có mấy mảnh vữa đã bong tróc vì mưa nắng.</a:t>
            </a:r>
          </a:p>
          <a:p>
            <a:r>
              <a:rPr lang="en-US" sz="1500" dirty="0">
                <a:latin typeface="UTM Avo"/>
              </a:rPr>
              <a:t>        </a:t>
            </a:r>
            <a:r>
              <a:rPr lang="vi-VN" sz="1500" dirty="0">
                <a:latin typeface="UTM Avo"/>
              </a:rPr>
              <a:t>Một hôm, thằn lằn than phiền:</a:t>
            </a:r>
          </a:p>
          <a:p>
            <a:r>
              <a:rPr lang="en-US" sz="1500" dirty="0">
                <a:latin typeface="UTM Avo"/>
              </a:rPr>
              <a:t>         </a:t>
            </a:r>
            <a:r>
              <a:rPr lang="vi-VN" sz="1500" dirty="0">
                <a:latin typeface="UTM Avo"/>
              </a:rPr>
              <a:t>- Hôm qua tắc kè kêu gì thế nhỉ?</a:t>
            </a:r>
          </a:p>
          <a:p>
            <a:r>
              <a:rPr lang="en-US" sz="1500" dirty="0">
                <a:latin typeface="UTM Avo"/>
              </a:rPr>
              <a:t>        </a:t>
            </a:r>
            <a:r>
              <a:rPr lang="vi-VN" sz="1500" dirty="0">
                <a:latin typeface="UTM Avo"/>
              </a:rPr>
              <a:t>Ốc sên đang chuẩn bị đi làm, nghe thấy thế cũng góp chuyện:</a:t>
            </a:r>
          </a:p>
          <a:p>
            <a:r>
              <a:rPr lang="en-US" sz="1500" dirty="0">
                <a:latin typeface="UTM Avo"/>
              </a:rPr>
              <a:t>         </a:t>
            </a:r>
            <a:r>
              <a:rPr lang="vi-VN" sz="1500" dirty="0">
                <a:latin typeface="UTM Avo"/>
              </a:rPr>
              <a:t>- Tôi cũng nghe thấy.</a:t>
            </a:r>
          </a:p>
          <a:p>
            <a:r>
              <a:rPr lang="en-US" sz="1500" dirty="0">
                <a:latin typeface="UTM Avo"/>
              </a:rPr>
              <a:t>          </a:t>
            </a:r>
            <a:r>
              <a:rPr lang="vi-VN" sz="1500" dirty="0">
                <a:latin typeface="UTM Avo"/>
              </a:rPr>
              <a:t>Nhái xanh lắc đầu:</a:t>
            </a:r>
          </a:p>
          <a:p>
            <a:r>
              <a:rPr lang="en-US" sz="1500" dirty="0">
                <a:latin typeface="UTM Avo"/>
              </a:rPr>
              <a:t>          </a:t>
            </a:r>
            <a:r>
              <a:rPr lang="vi-VN" sz="1500" dirty="0">
                <a:latin typeface="UTM Avo"/>
              </a:rPr>
              <a:t>- Thế cô có nghe rõ bác ấy kêu gì không?</a:t>
            </a:r>
          </a:p>
          <a:p>
            <a:r>
              <a:rPr lang="en-US" sz="1500" dirty="0">
                <a:latin typeface="UTM Avo"/>
              </a:rPr>
              <a:t>          </a:t>
            </a:r>
            <a:r>
              <a:rPr lang="vi-VN" sz="1500" dirty="0">
                <a:latin typeface="UTM Avo"/>
              </a:rPr>
              <a:t>- Chắc là… Chắc là…</a:t>
            </a:r>
          </a:p>
          <a:p>
            <a:r>
              <a:rPr lang="en-US" sz="1500" dirty="0">
                <a:latin typeface="UTM Avo"/>
              </a:rPr>
              <a:t>          </a:t>
            </a:r>
            <a:r>
              <a:rPr lang="vi-VN" sz="1500" dirty="0">
                <a:latin typeface="UTM Avo"/>
              </a:rPr>
              <a:t>- Chắc là sao?</a:t>
            </a:r>
          </a:p>
          <a:p>
            <a:r>
              <a:rPr lang="en-US" sz="1500" dirty="0">
                <a:latin typeface="UTM Avo"/>
              </a:rPr>
              <a:t>          </a:t>
            </a:r>
            <a:r>
              <a:rPr lang="vi-VN" sz="1500" dirty="0">
                <a:latin typeface="UTM Avo"/>
              </a:rPr>
              <a:t>- Tôi cứ nghe bác ấy tặc lưỡi “chắc là, chắc là…” chứ làm sao biết “chắc là” cái gì.</a:t>
            </a:r>
          </a:p>
          <a:p>
            <a:r>
              <a:rPr lang="en-US" sz="1500" dirty="0">
                <a:latin typeface="UTM Avo"/>
              </a:rPr>
              <a:t>         </a:t>
            </a:r>
            <a:r>
              <a:rPr lang="vi-VN" sz="1500" dirty="0">
                <a:latin typeface="UTM Avo"/>
              </a:rPr>
              <a:t>Cụ cóc từ trong hang chống gậy đi ra. Cụ nhìn mọi người, ho khụ khụ:</a:t>
            </a:r>
          </a:p>
          <a:p>
            <a:r>
              <a:rPr lang="en-US" sz="1500" dirty="0">
                <a:latin typeface="UTM Avo"/>
              </a:rPr>
              <a:t>          </a:t>
            </a:r>
            <a:r>
              <a:rPr lang="vi-VN" sz="1500" dirty="0">
                <a:latin typeface="UTM Avo"/>
              </a:rPr>
              <a:t>- Bác tắc kè kêu “đã về, đã về”. Bác ấy làm việc dự báo ở đài khí tượng thủy văn, xa lắm. Được về thăm nhà mừng quá, vừa đến đầu ngõ đã phải kêu lên cho người nhà biết. Hơi ồn một chút, nhưng mình nên thông cảm cho bác ấy.</a:t>
            </a:r>
          </a:p>
          <a:p>
            <a:r>
              <a:rPr lang="en-US" sz="1500" dirty="0">
                <a:latin typeface="UTM Avo"/>
              </a:rPr>
              <a:t>           </a:t>
            </a:r>
            <a:r>
              <a:rPr lang="vi-VN" sz="1500" dirty="0">
                <a:latin typeface="UTM Avo"/>
              </a:rPr>
              <a:t>Thằn lằn, ốc sên, nhái xanh ngơ ngác nhìn nhau. Ồ, hóa ra là thế. Vậy tối nay phải đến thăm bác tắc kè chứ nhỉ. Chẳng gì thì cũng là hàng xóm láng giềng với nhau, mà lâu lắm bác ấy mới về thăm nhà…</a:t>
            </a:r>
            <a:r>
              <a:rPr lang="en-US" sz="1500" dirty="0">
                <a:latin typeface="UTM Avo"/>
              </a:rPr>
              <a:t>                                                                                                                </a:t>
            </a:r>
            <a:r>
              <a:rPr lang="vi-VN" sz="1500" dirty="0">
                <a:latin typeface="UTM Avo"/>
              </a:rPr>
              <a:t>(Theo Trần Đức Tiến)</a:t>
            </a:r>
          </a:p>
        </p:txBody>
      </p:sp>
    </p:spTree>
    <p:extLst>
      <p:ext uri="{BB962C8B-B14F-4D97-AF65-F5344CB8AC3E}">
        <p14:creationId xmlns:p14="http://schemas.microsoft.com/office/powerpoint/2010/main" val="207662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A3E69F00-A847-49EA-8CC4-EE78A5F6C015}"/>
              </a:ext>
            </a:extLst>
          </p:cNvPr>
          <p:cNvSpPr txBox="1"/>
          <p:nvPr/>
        </p:nvSpPr>
        <p:spPr>
          <a:xfrm>
            <a:off x="1187624" y="2001854"/>
            <a:ext cx="6952841" cy="714042"/>
          </a:xfrm>
          <a:prstGeom prst="rect">
            <a:avLst/>
          </a:prstGeom>
          <a:noFill/>
        </p:spPr>
        <p:txBody>
          <a:bodyPr wrap="square" rtlCol="0" anchor="t">
            <a:spAutoFit/>
          </a:bodyPr>
          <a:lstStyle/>
          <a:p>
            <a:pPr algn="ctr">
              <a:spcBef>
                <a:spcPts val="449"/>
              </a:spcBef>
            </a:pPr>
            <a:r>
              <a:rPr lang="en-US" sz="4040" b="1"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rPr>
              <a:t>KỂ CHUYỆN THEO TRANH</a:t>
            </a:r>
          </a:p>
        </p:txBody>
      </p:sp>
    </p:spTree>
    <p:extLst>
      <p:ext uri="{BB962C8B-B14F-4D97-AF65-F5344CB8AC3E}">
        <p14:creationId xmlns:p14="http://schemas.microsoft.com/office/powerpoint/2010/main" val="802597594"/>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33;p36">
            <a:extLst>
              <a:ext uri="{FF2B5EF4-FFF2-40B4-BE49-F238E27FC236}">
                <a16:creationId xmlns:a16="http://schemas.microsoft.com/office/drawing/2014/main" id="{5A3AD760-2A42-4D06-BA74-81B9AF9773B5}"/>
              </a:ext>
            </a:extLst>
          </p:cNvPr>
          <p:cNvSpPr txBox="1">
            <a:spLocks/>
          </p:cNvSpPr>
          <p:nvPr/>
        </p:nvSpPr>
        <p:spPr>
          <a:xfrm>
            <a:off x="1475656" y="195486"/>
            <a:ext cx="6264696" cy="480119"/>
          </a:xfrm>
          <a:prstGeom prst="rect">
            <a:avLst/>
          </a:prstGeom>
          <a:noFill/>
          <a:ln>
            <a:noFill/>
          </a:ln>
        </p:spPr>
        <p:txBody>
          <a:bodyPr spcFirstLastPara="1" wrap="square" lIns="91274" tIns="91274" rIns="91274" bIns="91274"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từng</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E4B70F1D-3775-4372-B8B4-3383772CD7AF}"/>
              </a:ext>
            </a:extLst>
          </p:cNvPr>
          <p:cNvSpPr txBox="1"/>
          <p:nvPr/>
        </p:nvSpPr>
        <p:spPr>
          <a:xfrm>
            <a:off x="2693239" y="693010"/>
            <a:ext cx="3275315" cy="438580"/>
          </a:xfrm>
          <a:prstGeom prst="rect">
            <a:avLst/>
          </a:prstGeom>
          <a:noFill/>
        </p:spPr>
        <p:txBody>
          <a:bodyPr wrap="square" lIns="68577" tIns="34289" rIns="68577" bIns="34289" rtlCol="0">
            <a:spAutoFit/>
          </a:bodyPr>
          <a:lstStyle/>
          <a:p>
            <a:pPr algn="ct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Hàng</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xóm</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tắc</a:t>
            </a:r>
            <a:r>
              <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kè</a:t>
            </a:r>
            <a:endParaRPr lang="en-US" sz="2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DA097F4-71A1-487F-A1FC-02F9CE2A46D6}"/>
              </a:ext>
            </a:extLst>
          </p:cNvPr>
          <p:cNvSpPr txBox="1"/>
          <p:nvPr/>
        </p:nvSpPr>
        <p:spPr>
          <a:xfrm>
            <a:off x="323528" y="4326944"/>
            <a:ext cx="8712968" cy="523220"/>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xóm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a:t>
            </a:r>
            <a:r>
              <a:rPr lang="en-US" sz="2800" dirty="0">
                <a:latin typeface="Times New Roman" panose="02020603050405020304" pitchFamily="18" charset="0"/>
                <a:cs typeface="Times New Roman" panose="02020603050405020304" pitchFamily="18" charset="0"/>
              </a:rPr>
              <a:t>?</a:t>
            </a:r>
          </a:p>
        </p:txBody>
      </p:sp>
      <p:pic>
        <p:nvPicPr>
          <p:cNvPr id="8" name="Picture 2" descr="https://img.loigiaihay.com/picture/2022/0316/68.png"/>
          <p:cNvPicPr>
            <a:picLocks noChangeAspect="1" noChangeArrowheads="1"/>
          </p:cNvPicPr>
          <p:nvPr/>
        </p:nvPicPr>
        <p:blipFill rotWithShape="1">
          <a:blip r:embed="rId3">
            <a:extLst>
              <a:ext uri="{28A0092B-C50C-407E-A947-70E740481C1C}">
                <a14:useLocalDpi xmlns:a14="http://schemas.microsoft.com/office/drawing/2010/main" val="0"/>
              </a:ext>
            </a:extLst>
          </a:blip>
          <a:srcRect r="52530" b="60362"/>
          <a:stretch/>
        </p:blipFill>
        <p:spPr bwMode="auto">
          <a:xfrm>
            <a:off x="395536" y="1180899"/>
            <a:ext cx="8352928" cy="3146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31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33;p36">
            <a:extLst>
              <a:ext uri="{FF2B5EF4-FFF2-40B4-BE49-F238E27FC236}">
                <a16:creationId xmlns:a16="http://schemas.microsoft.com/office/drawing/2014/main" id="{5A3AD760-2A42-4D06-BA74-81B9AF9773B5}"/>
              </a:ext>
            </a:extLst>
          </p:cNvPr>
          <p:cNvSpPr txBox="1">
            <a:spLocks/>
          </p:cNvSpPr>
          <p:nvPr/>
        </p:nvSpPr>
        <p:spPr>
          <a:xfrm>
            <a:off x="1619672" y="195486"/>
            <a:ext cx="6048672" cy="576064"/>
          </a:xfrm>
          <a:prstGeom prst="rect">
            <a:avLst/>
          </a:prstGeom>
          <a:noFill/>
          <a:ln>
            <a:noFill/>
          </a:ln>
        </p:spPr>
        <p:txBody>
          <a:bodyPr spcFirstLastPara="1" wrap="square" lIns="91274" tIns="91274" rIns="91274" bIns="91274"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từng</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1927C0AD-992A-44EF-BC9A-3946100129FB}"/>
              </a:ext>
            </a:extLst>
          </p:cNvPr>
          <p:cNvSpPr txBox="1"/>
          <p:nvPr/>
        </p:nvSpPr>
        <p:spPr>
          <a:xfrm>
            <a:off x="2339752" y="4280778"/>
            <a:ext cx="7992888" cy="52322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Thằn</a:t>
            </a:r>
            <a:r>
              <a:rPr lang="en-US" sz="28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a:t>
            </a:r>
            <a:r>
              <a:rPr lang="en-US" sz="2800" dirty="0" err="1">
                <a:latin typeface="Times New Roman" panose="02020603050405020304" pitchFamily="18" charset="0"/>
                <a:cs typeface="Times New Roman" panose="02020603050405020304" pitchFamily="18" charset="0"/>
              </a:rPr>
              <a:t>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6" name="Picture 2"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l="53955" t="1085" b="61764"/>
          <a:stretch/>
        </p:blipFill>
        <p:spPr bwMode="auto">
          <a:xfrm>
            <a:off x="323528" y="771550"/>
            <a:ext cx="8424936" cy="350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35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33;p36">
            <a:extLst>
              <a:ext uri="{FF2B5EF4-FFF2-40B4-BE49-F238E27FC236}">
                <a16:creationId xmlns:a16="http://schemas.microsoft.com/office/drawing/2014/main" id="{5A3AD760-2A42-4D06-BA74-81B9AF9773B5}"/>
              </a:ext>
            </a:extLst>
          </p:cNvPr>
          <p:cNvSpPr txBox="1">
            <a:spLocks/>
          </p:cNvSpPr>
          <p:nvPr/>
        </p:nvSpPr>
        <p:spPr>
          <a:xfrm>
            <a:off x="1619672" y="195486"/>
            <a:ext cx="6048672" cy="576064"/>
          </a:xfrm>
          <a:prstGeom prst="rect">
            <a:avLst/>
          </a:prstGeom>
          <a:noFill/>
          <a:ln>
            <a:noFill/>
          </a:ln>
        </p:spPr>
        <p:txBody>
          <a:bodyPr spcFirstLastPara="1" wrap="square" lIns="91274" tIns="91274" rIns="91274" bIns="91274"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từng</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92D14847-44B1-4EB6-B213-07CAFD1E6E00}"/>
              </a:ext>
            </a:extLst>
          </p:cNvPr>
          <p:cNvSpPr txBox="1"/>
          <p:nvPr/>
        </p:nvSpPr>
        <p:spPr>
          <a:xfrm>
            <a:off x="1403648" y="4155926"/>
            <a:ext cx="8352928" cy="9233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kè</a:t>
            </a:r>
            <a:r>
              <a:rPr lang="en-US" sz="2800" dirty="0">
                <a:latin typeface="Times New Roman" panose="02020603050405020304" pitchFamily="18" charset="0"/>
                <a:cs typeface="Times New Roman" panose="02020603050405020304" pitchFamily="18" charset="0"/>
              </a:rPr>
              <a:t>?</a:t>
            </a:r>
          </a:p>
          <a:p>
            <a:pPr algn="just"/>
            <a:endParaRPr lang="en-US" sz="2600" dirty="0">
              <a:latin typeface="Times New Roman" panose="02020603050405020304" pitchFamily="18" charset="0"/>
              <a:cs typeface="Times New Roman" panose="02020603050405020304" pitchFamily="18" charset="0"/>
            </a:endParaRPr>
          </a:p>
        </p:txBody>
      </p:sp>
      <p:pic>
        <p:nvPicPr>
          <p:cNvPr id="5" name="Picture 2" descr="https://img.loigiaihay.com/picture/2022/0316/68.png"/>
          <p:cNvPicPr>
            <a:picLocks noChangeAspect="1" noChangeArrowheads="1"/>
          </p:cNvPicPr>
          <p:nvPr/>
        </p:nvPicPr>
        <p:blipFill rotWithShape="1">
          <a:blip r:embed="rId3">
            <a:extLst>
              <a:ext uri="{28A0092B-C50C-407E-A947-70E740481C1C}">
                <a14:useLocalDpi xmlns:a14="http://schemas.microsoft.com/office/drawing/2010/main" val="0"/>
              </a:ext>
            </a:extLst>
          </a:blip>
          <a:srcRect t="51815" r="52530" b="11738"/>
          <a:stretch/>
        </p:blipFill>
        <p:spPr bwMode="auto">
          <a:xfrm>
            <a:off x="395536" y="699542"/>
            <a:ext cx="842493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41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33;p36">
            <a:extLst>
              <a:ext uri="{FF2B5EF4-FFF2-40B4-BE49-F238E27FC236}">
                <a16:creationId xmlns:a16="http://schemas.microsoft.com/office/drawing/2014/main" id="{5A3AD760-2A42-4D06-BA74-81B9AF9773B5}"/>
              </a:ext>
            </a:extLst>
          </p:cNvPr>
          <p:cNvSpPr txBox="1">
            <a:spLocks/>
          </p:cNvSpPr>
          <p:nvPr/>
        </p:nvSpPr>
        <p:spPr>
          <a:xfrm>
            <a:off x="1619672" y="195486"/>
            <a:ext cx="6048672" cy="576064"/>
          </a:xfrm>
          <a:prstGeom prst="rect">
            <a:avLst/>
          </a:prstGeom>
          <a:noFill/>
          <a:ln>
            <a:noFill/>
          </a:ln>
        </p:spPr>
        <p:txBody>
          <a:bodyPr spcFirstLastPara="1" wrap="square" lIns="91274" tIns="91274" rIns="91274" bIns="91274"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từng</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851BACC1-EC0E-4E31-9D19-04DF5DDDA801}"/>
              </a:ext>
            </a:extLst>
          </p:cNvPr>
          <p:cNvSpPr txBox="1"/>
          <p:nvPr/>
        </p:nvSpPr>
        <p:spPr>
          <a:xfrm>
            <a:off x="477122" y="4088273"/>
            <a:ext cx="8271342" cy="1354217"/>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kè</a:t>
            </a:r>
            <a:r>
              <a:rPr lang="en-US" sz="2800" dirty="0">
                <a:latin typeface="Times New Roman" panose="02020603050405020304" pitchFamily="18" charset="0"/>
                <a:cs typeface="Times New Roman" panose="02020603050405020304" pitchFamily="18" charset="0"/>
              </a:rPr>
              <a:t>?</a:t>
            </a:r>
          </a:p>
          <a:p>
            <a:pPr algn="just"/>
            <a:endParaRPr lang="en-US" sz="2600" dirty="0">
              <a:latin typeface="Times New Roman" panose="02020603050405020304" pitchFamily="18" charset="0"/>
              <a:cs typeface="Times New Roman" panose="02020603050405020304" pitchFamily="18" charset="0"/>
            </a:endParaRPr>
          </a:p>
        </p:txBody>
      </p:sp>
      <p:pic>
        <p:nvPicPr>
          <p:cNvPr id="5" name="Picture 2"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57" t="51909" b="11316"/>
          <a:stretch/>
        </p:blipFill>
        <p:spPr bwMode="auto">
          <a:xfrm>
            <a:off x="395536" y="699542"/>
            <a:ext cx="8424936" cy="342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69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rl Reading Story Book With Parents High-Res Vector Graphic - Getty Images">
            <a:extLst>
              <a:ext uri="{FF2B5EF4-FFF2-40B4-BE49-F238E27FC236}">
                <a16:creationId xmlns:a16="http://schemas.microsoft.com/office/drawing/2014/main" id="{497992C5-AACD-4633-B500-2733BBEC6C3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5117">
                        <a14:foregroundMark x1="33203" y1="59295" x2="80859" y2="68493"/>
                        <a14:foregroundMark x1="70801" y1="88258" x2="67188" y2="92857"/>
                        <a14:foregroundMark x1="44336" y1="54207" x2="50000" y2="80137"/>
                        <a14:foregroundMark x1="57031" y1="61840" x2="53027" y2="75049"/>
                        <a14:foregroundMark x1="40820" y1="57241" x2="69238" y2="75049"/>
                        <a14:foregroundMark x1="39844" y1="62329" x2="67676" y2="72994"/>
                        <a14:foregroundMark x1="38281" y1="63894" x2="71777" y2="69961"/>
                        <a14:foregroundMark x1="67676" y1="36399" x2="71289" y2="62916"/>
                      </a14:backgroundRemoval>
                    </a14:imgEffect>
                  </a14:imgLayer>
                </a14:imgProps>
              </a:ext>
              <a:ext uri="{28A0092B-C50C-407E-A947-70E740481C1C}">
                <a14:useLocalDpi xmlns:a14="http://schemas.microsoft.com/office/drawing/2010/main" val="0"/>
              </a:ext>
            </a:extLst>
          </a:blip>
          <a:srcRect/>
          <a:stretch>
            <a:fillRect/>
          </a:stretch>
        </p:blipFill>
        <p:spPr bwMode="auto">
          <a:xfrm>
            <a:off x="3086100" y="2153840"/>
            <a:ext cx="2291358" cy="22871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1873" y="771550"/>
            <a:ext cx="7354899" cy="523220"/>
          </a:xfrm>
          <a:prstGeom prst="rect">
            <a:avLst/>
          </a:prstGeom>
        </p:spPr>
        <p:txBody>
          <a:bodyPr wrap="none">
            <a:spAutoFit/>
          </a:bodyPr>
          <a:lstStyle/>
          <a:p>
            <a:pPr algn="just">
              <a:tabLst>
                <a:tab pos="723265" algn="l"/>
              </a:tabLst>
            </a:pPr>
            <a:r>
              <a:rPr lang="en-US" sz="2800" b="1" dirty="0" err="1">
                <a:latin typeface="Times New Roman" panose="02020603050405020304" pitchFamily="18" charset="0"/>
                <a:ea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học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điều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gì</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sau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nghe</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chuyện</a:t>
            </a:r>
            <a:r>
              <a:rPr lang="en-US" sz="2800" b="1" dirty="0">
                <a:latin typeface="Times New Roman" panose="02020603050405020304" pitchFamily="18" charset="0"/>
                <a:ea typeface="Times New Roman" panose="02020603050405020304" pitchFamily="18" charset="0"/>
              </a:rPr>
              <a:t>?</a:t>
            </a:r>
            <a:endParaRPr lang="vi-VN" sz="2400" b="1"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179512" y="1506844"/>
            <a:ext cx="8892480" cy="954107"/>
          </a:xfrm>
          <a:prstGeom prst="rect">
            <a:avLst/>
          </a:prstGeom>
          <a:solidFill>
            <a:schemeClr val="accent4">
              <a:lumMod val="20000"/>
              <a:lumOff val="80000"/>
            </a:schemeClr>
          </a:solidFill>
        </p:spPr>
        <p:txBody>
          <a:bodyPr wrap="square">
            <a:spAutoFit/>
          </a:bodyPr>
          <a:lstStyle/>
          <a:p>
            <a:r>
              <a:rPr lang="en-US" sz="2700" b="1" dirty="0" err="1">
                <a:solidFill>
                  <a:srgbClr val="00B050"/>
                </a:solidFill>
                <a:latin typeface="Times New Roman" panose="02020603050405020304" pitchFamily="18" charset="0"/>
                <a:ea typeface="Times New Roman" panose="02020603050405020304" pitchFamily="18" charset="0"/>
              </a:rPr>
              <a:t>Câu</a:t>
            </a:r>
            <a:r>
              <a:rPr lang="en-US" sz="2700" b="1" dirty="0">
                <a:solidFill>
                  <a:srgbClr val="00B050"/>
                </a:solidFill>
                <a:latin typeface="Times New Roman" panose="02020603050405020304" pitchFamily="18" charset="0"/>
                <a:ea typeface="Times New Roman" panose="02020603050405020304" pitchFamily="18" charset="0"/>
              </a:rPr>
              <a:t> </a:t>
            </a:r>
            <a:r>
              <a:rPr lang="en-US" sz="2700" b="1" dirty="0" err="1">
                <a:solidFill>
                  <a:srgbClr val="00B050"/>
                </a:solidFill>
                <a:latin typeface="Times New Roman" panose="02020603050405020304" pitchFamily="18" charset="0"/>
                <a:ea typeface="Times New Roman" panose="02020603050405020304" pitchFamily="18" charset="0"/>
              </a:rPr>
              <a:t>chuyện</a:t>
            </a:r>
            <a:r>
              <a:rPr lang="en-US" sz="2700" b="1" dirty="0">
                <a:solidFill>
                  <a:srgbClr val="00B050"/>
                </a:solidFill>
                <a:latin typeface="Times New Roman" panose="02020603050405020304" pitchFamily="18" charset="0"/>
                <a:ea typeface="Times New Roman" panose="02020603050405020304" pitchFamily="18" charset="0"/>
              </a:rPr>
              <a:t> </a:t>
            </a:r>
            <a:r>
              <a:rPr lang="en-US" sz="2700" b="1" dirty="0" err="1">
                <a:solidFill>
                  <a:srgbClr val="00B050"/>
                </a:solidFill>
                <a:latin typeface="Times New Roman" panose="02020603050405020304" pitchFamily="18" charset="0"/>
                <a:ea typeface="Times New Roman" panose="02020603050405020304" pitchFamily="18" charset="0"/>
              </a:rPr>
              <a:t>này</a:t>
            </a:r>
            <a:r>
              <a:rPr lang="en-US" sz="2700" b="1" dirty="0">
                <a:solidFill>
                  <a:srgbClr val="00B050"/>
                </a:solidFill>
                <a:latin typeface="Times New Roman" panose="02020603050405020304" pitchFamily="18" charset="0"/>
                <a:ea typeface="Times New Roman" panose="02020603050405020304" pitchFamily="18" charset="0"/>
              </a:rPr>
              <a:t> </a:t>
            </a:r>
            <a:r>
              <a:rPr lang="en-US" sz="2700" b="1" dirty="0" err="1">
                <a:solidFill>
                  <a:srgbClr val="00B050"/>
                </a:solidFill>
                <a:latin typeface="Times New Roman" panose="02020603050405020304" pitchFamily="18" charset="0"/>
                <a:ea typeface="Times New Roman" panose="02020603050405020304" pitchFamily="18" charset="0"/>
              </a:rPr>
              <a:t>nói</a:t>
            </a:r>
            <a:r>
              <a:rPr lang="en-US" sz="2700" b="1" dirty="0">
                <a:solidFill>
                  <a:srgbClr val="00B050"/>
                </a:solidFill>
                <a:latin typeface="Times New Roman" panose="02020603050405020304" pitchFamily="18" charset="0"/>
                <a:ea typeface="Times New Roman" panose="02020603050405020304" pitchFamily="18" charset="0"/>
              </a:rPr>
              <a:t> </a:t>
            </a:r>
            <a:r>
              <a:rPr lang="en-US" sz="2700" b="1" dirty="0" err="1">
                <a:solidFill>
                  <a:srgbClr val="00B050"/>
                </a:solidFill>
                <a:latin typeface="Times New Roman" panose="02020603050405020304" pitchFamily="18" charset="0"/>
                <a:ea typeface="Times New Roman" panose="02020603050405020304" pitchFamily="18" charset="0"/>
              </a:rPr>
              <a:t>lên</a:t>
            </a:r>
            <a:r>
              <a:rPr lang="en-US" sz="2700" b="1" dirty="0">
                <a:solidFill>
                  <a:srgbClr val="00B050"/>
                </a:solidFill>
                <a:latin typeface="Times New Roman" panose="02020603050405020304" pitchFamily="18" charset="0"/>
                <a:ea typeface="Times New Roman" panose="02020603050405020304" pitchFamily="18" charset="0"/>
              </a:rPr>
              <a:t> </a:t>
            </a:r>
            <a:r>
              <a:rPr lang="en-US" sz="2800" b="1" dirty="0" err="1">
                <a:solidFill>
                  <a:srgbClr val="00B050"/>
                </a:solidFill>
              </a:rPr>
              <a:t>Hàng</a:t>
            </a:r>
            <a:r>
              <a:rPr lang="en-US" sz="2800" b="1" dirty="0">
                <a:solidFill>
                  <a:srgbClr val="00B050"/>
                </a:solidFill>
              </a:rPr>
              <a:t> </a:t>
            </a:r>
            <a:r>
              <a:rPr lang="en-US" sz="2800" b="1" dirty="0" err="1">
                <a:solidFill>
                  <a:srgbClr val="00B050"/>
                </a:solidFill>
              </a:rPr>
              <a:t>xóm</a:t>
            </a:r>
            <a:r>
              <a:rPr lang="en-US" sz="2800" b="1" dirty="0">
                <a:solidFill>
                  <a:srgbClr val="00B050"/>
                </a:solidFill>
              </a:rPr>
              <a:t> </a:t>
            </a:r>
            <a:r>
              <a:rPr lang="en-US" sz="2800" b="1" dirty="0" err="1">
                <a:solidFill>
                  <a:srgbClr val="00B050"/>
                </a:solidFill>
              </a:rPr>
              <a:t>láng</a:t>
            </a:r>
            <a:r>
              <a:rPr lang="en-US" sz="2800" b="1" dirty="0">
                <a:solidFill>
                  <a:srgbClr val="00B050"/>
                </a:solidFill>
              </a:rPr>
              <a:t> </a:t>
            </a:r>
            <a:r>
              <a:rPr lang="en-US" sz="2800" b="1" dirty="0" err="1">
                <a:solidFill>
                  <a:srgbClr val="00B050"/>
                </a:solidFill>
              </a:rPr>
              <a:t>giềng</a:t>
            </a:r>
            <a:r>
              <a:rPr lang="en-US" sz="2800" b="1" dirty="0">
                <a:solidFill>
                  <a:srgbClr val="00B050"/>
                </a:solidFill>
              </a:rPr>
              <a:t> </a:t>
            </a:r>
            <a:r>
              <a:rPr lang="en-US" sz="2800" b="1" dirty="0" err="1">
                <a:solidFill>
                  <a:srgbClr val="00B050"/>
                </a:solidFill>
              </a:rPr>
              <a:t>là</a:t>
            </a:r>
            <a:r>
              <a:rPr lang="en-US" sz="2800" b="1" dirty="0">
                <a:solidFill>
                  <a:srgbClr val="00B050"/>
                </a:solidFill>
              </a:rPr>
              <a:t> </a:t>
            </a:r>
            <a:r>
              <a:rPr lang="en-US" sz="2800" b="1" dirty="0" err="1">
                <a:solidFill>
                  <a:srgbClr val="00B050"/>
                </a:solidFill>
              </a:rPr>
              <a:t>phải</a:t>
            </a:r>
            <a:r>
              <a:rPr lang="en-US" sz="2800" b="1" dirty="0">
                <a:solidFill>
                  <a:srgbClr val="00B050"/>
                </a:solidFill>
              </a:rPr>
              <a:t> </a:t>
            </a:r>
            <a:r>
              <a:rPr lang="en-US" sz="2800" b="1" dirty="0" err="1">
                <a:solidFill>
                  <a:srgbClr val="00B050"/>
                </a:solidFill>
              </a:rPr>
              <a:t>biết</a:t>
            </a:r>
            <a:r>
              <a:rPr lang="en-US" sz="2800" b="1" dirty="0">
                <a:solidFill>
                  <a:srgbClr val="00B050"/>
                </a:solidFill>
              </a:rPr>
              <a:t> </a:t>
            </a:r>
            <a:r>
              <a:rPr lang="en-US" sz="2800" b="1" dirty="0" err="1">
                <a:solidFill>
                  <a:srgbClr val="00B050"/>
                </a:solidFill>
              </a:rPr>
              <a:t>thông</a:t>
            </a:r>
            <a:r>
              <a:rPr lang="en-US" sz="2800" b="1" dirty="0">
                <a:solidFill>
                  <a:srgbClr val="00B050"/>
                </a:solidFill>
              </a:rPr>
              <a:t> </a:t>
            </a:r>
            <a:r>
              <a:rPr lang="en-US" sz="2800" b="1" dirty="0" err="1">
                <a:solidFill>
                  <a:srgbClr val="00B050"/>
                </a:solidFill>
              </a:rPr>
              <a:t>cảm</a:t>
            </a:r>
            <a:r>
              <a:rPr lang="en-US" sz="2800" b="1" dirty="0">
                <a:solidFill>
                  <a:srgbClr val="00B050"/>
                </a:solidFill>
              </a:rPr>
              <a:t>, </a:t>
            </a:r>
            <a:r>
              <a:rPr lang="en-US" sz="2800" b="1" dirty="0" err="1">
                <a:solidFill>
                  <a:srgbClr val="00B050"/>
                </a:solidFill>
              </a:rPr>
              <a:t>tôn</a:t>
            </a:r>
            <a:r>
              <a:rPr lang="en-US" sz="2800" b="1" dirty="0">
                <a:solidFill>
                  <a:srgbClr val="00B050"/>
                </a:solidFill>
              </a:rPr>
              <a:t> </a:t>
            </a:r>
            <a:r>
              <a:rPr lang="en-US" sz="2800" b="1" dirty="0" err="1">
                <a:solidFill>
                  <a:srgbClr val="00B050"/>
                </a:solidFill>
              </a:rPr>
              <a:t>trọng</a:t>
            </a:r>
            <a:r>
              <a:rPr lang="en-US" sz="2800" b="1" dirty="0">
                <a:solidFill>
                  <a:srgbClr val="00B050"/>
                </a:solidFill>
              </a:rPr>
              <a:t> </a:t>
            </a:r>
            <a:r>
              <a:rPr lang="en-US" sz="2800" b="1" dirty="0" err="1">
                <a:solidFill>
                  <a:srgbClr val="00B050"/>
                </a:solidFill>
              </a:rPr>
              <a:t>lẫn</a:t>
            </a:r>
            <a:r>
              <a:rPr lang="en-US" sz="2800" b="1" dirty="0">
                <a:solidFill>
                  <a:srgbClr val="00B050"/>
                </a:solidFill>
              </a:rPr>
              <a:t> </a:t>
            </a:r>
            <a:r>
              <a:rPr lang="en-US" sz="2800" b="1" dirty="0" err="1">
                <a:solidFill>
                  <a:srgbClr val="00B050"/>
                </a:solidFill>
              </a:rPr>
              <a:t>nhau</a:t>
            </a:r>
            <a:r>
              <a:rPr lang="en-US" sz="2700" b="1" dirty="0">
                <a:solidFill>
                  <a:srgbClr val="00B050"/>
                </a:solidFill>
                <a:latin typeface="Times New Roman" panose="02020603050405020304" pitchFamily="18" charset="0"/>
                <a:ea typeface="Times New Roman" panose="02020603050405020304" pitchFamily="18" charset="0"/>
              </a:rPr>
              <a:t>.</a:t>
            </a:r>
            <a:endParaRPr lang="vi-VN" sz="2700" b="1" dirty="0">
              <a:solidFill>
                <a:srgbClr val="00B05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617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A74C84-B1C3-4F19-B9AB-5EDEA63528F0}"/>
              </a:ext>
            </a:extLst>
          </p:cNvPr>
          <p:cNvSpPr/>
          <p:nvPr/>
        </p:nvSpPr>
        <p:spPr>
          <a:xfrm>
            <a:off x="107504" y="51470"/>
            <a:ext cx="8712968" cy="4752528"/>
          </a:xfrm>
          <a:prstGeom prst="rect">
            <a:avLst/>
          </a:prstGeom>
          <a:solidFill>
            <a:srgbClr val="FFFF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rgbClr val="000000"/>
              </a:solidFill>
              <a:latin typeface="+mj-lt"/>
            </a:endParaRPr>
          </a:p>
        </p:txBody>
      </p:sp>
      <p:sp>
        <p:nvSpPr>
          <p:cNvPr id="10" name="TextBox 9">
            <a:extLst>
              <a:ext uri="{FF2B5EF4-FFF2-40B4-BE49-F238E27FC236}">
                <a16:creationId xmlns:a16="http://schemas.microsoft.com/office/drawing/2014/main" id="{424ECBE9-59BE-4A6B-8AFC-9385AAA14BE3}"/>
              </a:ext>
            </a:extLst>
          </p:cNvPr>
          <p:cNvSpPr txBox="1"/>
          <p:nvPr/>
        </p:nvSpPr>
        <p:spPr>
          <a:xfrm>
            <a:off x="1263471" y="200326"/>
            <a:ext cx="5972825" cy="1323435"/>
          </a:xfrm>
          <a:prstGeom prst="rect">
            <a:avLst/>
          </a:prstGeom>
          <a:noFill/>
        </p:spPr>
        <p:txBody>
          <a:bodyPr wrap="square" lIns="91436" tIns="45718" rIns="91436" bIns="45718" rtlCol="0">
            <a:spAutoFit/>
          </a:bodyPr>
          <a:lstStyle/>
          <a:p>
            <a:pPr algn="ct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pPr marL="0" indent="0" algn="ctr">
              <a:buNone/>
            </a:pP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Hàng</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xóm</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tắc</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kè</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a:p>
            <a:pPr marL="0" indent="0" algn="r">
              <a:buNone/>
            </a:pPr>
            <a:r>
              <a:rPr lang="en-US" sz="23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a:t>
            </a:r>
            <a:r>
              <a:rPr lang="en-US" sz="23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Trần</a:t>
            </a:r>
            <a:r>
              <a:rPr lang="en-US" sz="23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3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Đức</a:t>
            </a:r>
            <a:r>
              <a:rPr lang="en-US" sz="23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300" b="1" i="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Tiến</a:t>
            </a:r>
            <a:r>
              <a:rPr lang="en-US" sz="2300" b="1" i="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9" name="TextBox 8">
            <a:extLst>
              <a:ext uri="{FF2B5EF4-FFF2-40B4-BE49-F238E27FC236}">
                <a16:creationId xmlns:a16="http://schemas.microsoft.com/office/drawing/2014/main" id="{F88340FB-0109-4362-AC77-36EDAB3F8440}"/>
              </a:ext>
            </a:extLst>
          </p:cNvPr>
          <p:cNvSpPr txBox="1"/>
          <p:nvPr/>
        </p:nvSpPr>
        <p:spPr>
          <a:xfrm>
            <a:off x="7596336" y="4435265"/>
            <a:ext cx="1440160" cy="584757"/>
          </a:xfrm>
          <a:prstGeom prst="rect">
            <a:avLst/>
          </a:prstGeom>
          <a:solidFill>
            <a:srgbClr val="DBE648"/>
          </a:solidFill>
          <a:ln>
            <a:noFill/>
          </a:ln>
        </p:spPr>
        <p:txBody>
          <a:bodyPr wrap="square" lIns="91424" tIns="45711" rIns="91424" bIns="45711" rtlCol="0">
            <a:spAutoFit/>
          </a:bodyPr>
          <a:lstStyle/>
          <a:p>
            <a:pPr algn="ctr"/>
            <a:r>
              <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S/131</a:t>
            </a: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632" t="12987" r="11605" b="12653"/>
          <a:stretch/>
        </p:blipFill>
        <p:spPr bwMode="auto">
          <a:xfrm>
            <a:off x="1259632" y="1411212"/>
            <a:ext cx="6718719" cy="317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0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2AC22-4646-46BD-ACBE-9405B47358AF}"/>
              </a:ext>
            </a:extLst>
          </p:cNvPr>
          <p:cNvSpPr txBox="1"/>
          <p:nvPr/>
        </p:nvSpPr>
        <p:spPr>
          <a:xfrm>
            <a:off x="708912" y="12561"/>
            <a:ext cx="8255576" cy="830997"/>
          </a:xfrm>
          <a:prstGeom prst="rect">
            <a:avLst/>
          </a:prstGeom>
          <a:solidFill>
            <a:schemeClr val="accent4">
              <a:lumMod val="20000"/>
              <a:lumOff val="80000"/>
            </a:schemeClr>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ý</a:t>
            </a:r>
            <a:r>
              <a:rPr lang="en-US" sz="2400" dirty="0">
                <a:latin typeface="UTM Avo"/>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kè</a:t>
            </a:r>
            <a:r>
              <a:rPr lang="en-US" sz="2400" dirty="0">
                <a:latin typeface="Times New Roman" panose="02020603050405020304" pitchFamily="18" charset="0"/>
                <a:cs typeface="Times New Roman" panose="02020603050405020304" pitchFamily="18" charset="0"/>
              </a:rPr>
              <a:t>”.</a:t>
            </a:r>
          </a:p>
        </p:txBody>
      </p:sp>
      <p:pic>
        <p:nvPicPr>
          <p:cNvPr id="2050" name="Picture 2" descr="Tổng hợp 100+ câu đố vui, hài hước hay nhất có kèm đáp á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674" b="100000" l="4079" r="41772">
                        <a14:foregroundMark x1="8579" y1="8824" x2="8579" y2="8824"/>
                        <a14:foregroundMark x1="10549" y1="18449" x2="10549" y2="18449"/>
                        <a14:foregroundMark x1="37693" y1="8021" x2="37693" y2="8021"/>
                        <a14:foregroundMark x1="37693" y1="18984" x2="37693" y2="18984"/>
                        <a14:foregroundMark x1="19972" y1="31818" x2="19972" y2="31818"/>
                        <a14:foregroundMark x1="20113" y1="28342" x2="20113" y2="28342"/>
                        <a14:foregroundMark x1="19269" y1="33690" x2="19269" y2="33690"/>
                        <a14:foregroundMark x1="28551" y1="31551" x2="28551" y2="31551"/>
                      </a14:backgroundRemoval>
                    </a14:imgEffect>
                  </a14:imgLayer>
                </a14:imgProps>
              </a:ext>
              <a:ext uri="{28A0092B-C50C-407E-A947-70E740481C1C}">
                <a14:useLocalDpi xmlns:a14="http://schemas.microsoft.com/office/drawing/2010/main" val="0"/>
              </a:ext>
            </a:extLst>
          </a:blip>
          <a:srcRect l="4364" t="2406" r="58085" b="-3006"/>
          <a:stretch/>
        </p:blipFill>
        <p:spPr bwMode="auto">
          <a:xfrm>
            <a:off x="8215350" y="1944709"/>
            <a:ext cx="1109178" cy="156314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2D14847-44B1-4EB6-B213-07CAFD1E6E00}"/>
              </a:ext>
            </a:extLst>
          </p:cNvPr>
          <p:cNvSpPr txBox="1"/>
          <p:nvPr/>
        </p:nvSpPr>
        <p:spPr>
          <a:xfrm>
            <a:off x="251519" y="4651460"/>
            <a:ext cx="4102643" cy="368562"/>
          </a:xfrm>
          <a:prstGeom prst="rect">
            <a:avLst/>
          </a:prstGeom>
          <a:solidFill>
            <a:schemeClr val="accent4">
              <a:lumMod val="20000"/>
              <a:lumOff val="80000"/>
            </a:schemeClr>
          </a:solidFill>
        </p:spPr>
        <p:txBody>
          <a:bodyPr wrap="square" rtlCol="0">
            <a:spAutoFit/>
          </a:bodyPr>
          <a:lstStyle/>
          <a:p>
            <a:pPr algn="just"/>
            <a:r>
              <a:rPr lang="en-US" sz="1795" dirty="0" err="1">
                <a:latin typeface="Times New Roman" panose="02020603050405020304" pitchFamily="18" charset="0"/>
                <a:cs typeface="Times New Roman" panose="02020603050405020304" pitchFamily="18" charset="0"/>
              </a:rPr>
              <a:t>Cụ</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Cóc</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đã</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giải</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thích</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những</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gì</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về</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tắc</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kè</a:t>
            </a:r>
            <a:r>
              <a:rPr lang="en-US" sz="1795"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851BACC1-EC0E-4E31-9D19-04DF5DDDA801}"/>
              </a:ext>
            </a:extLst>
          </p:cNvPr>
          <p:cNvSpPr txBox="1"/>
          <p:nvPr/>
        </p:nvSpPr>
        <p:spPr>
          <a:xfrm>
            <a:off x="4572000" y="4591254"/>
            <a:ext cx="4059382" cy="644792"/>
          </a:xfrm>
          <a:prstGeom prst="rect">
            <a:avLst/>
          </a:prstGeom>
          <a:solidFill>
            <a:schemeClr val="accent4">
              <a:lumMod val="20000"/>
              <a:lumOff val="80000"/>
            </a:schemeClr>
          </a:solidFill>
        </p:spPr>
        <p:txBody>
          <a:bodyPr wrap="square" rtlCol="0">
            <a:spAutoFit/>
          </a:bodyPr>
          <a:lstStyle/>
          <a:p>
            <a:pPr algn="just"/>
            <a:r>
              <a:rPr lang="en-US" sz="1795" dirty="0" err="1">
                <a:latin typeface="Times New Roman" panose="02020603050405020304" pitchFamily="18" charset="0"/>
                <a:cs typeface="Times New Roman" panose="02020603050405020304" pitchFamily="18" charset="0"/>
              </a:rPr>
              <a:t>Hàng</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xóm</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của</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tắc</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kè</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quyết</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định</a:t>
            </a:r>
            <a:r>
              <a:rPr lang="en-US" sz="1795"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sau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kè</a:t>
            </a:r>
            <a:r>
              <a:rPr lang="en-US" sz="1795" dirty="0">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1927C0AD-992A-44EF-BC9A-3946100129FB}"/>
              </a:ext>
            </a:extLst>
          </p:cNvPr>
          <p:cNvSpPr txBox="1"/>
          <p:nvPr/>
        </p:nvSpPr>
        <p:spPr>
          <a:xfrm>
            <a:off x="4642373" y="2499742"/>
            <a:ext cx="3458019" cy="369332"/>
          </a:xfrm>
          <a:prstGeom prst="rect">
            <a:avLst/>
          </a:prstGeom>
          <a:solidFill>
            <a:schemeClr val="accent4">
              <a:lumMod val="20000"/>
              <a:lumOff val="80000"/>
            </a:schemeClr>
          </a:solidFill>
        </p:spPr>
        <p:txBody>
          <a:bodyPr wrap="square" rtlCol="0">
            <a:spAutoFit/>
          </a:bodyPr>
          <a:lstStyle/>
          <a:p>
            <a:pPr algn="just"/>
            <a:r>
              <a:rPr lang="en-US" sz="1795" dirty="0" err="1">
                <a:latin typeface="Times New Roman" panose="02020603050405020304" pitchFamily="18" charset="0"/>
                <a:cs typeface="Times New Roman" panose="02020603050405020304" pitchFamily="18" charset="0"/>
              </a:rPr>
              <a:t>Thằn</a:t>
            </a:r>
            <a:r>
              <a:rPr lang="en-US" sz="1795"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a:t>
            </a:r>
            <a:r>
              <a:rPr lang="en-US" sz="1795" dirty="0" err="1">
                <a:latin typeface="Times New Roman" panose="02020603050405020304" pitchFamily="18" charset="0"/>
                <a:cs typeface="Times New Roman" panose="02020603050405020304" pitchFamily="18" charset="0"/>
              </a:rPr>
              <a:t>ằn</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đã</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nghe</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thấy</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gì</a:t>
            </a:r>
            <a:r>
              <a:rPr lang="en-US" sz="1795"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6DA097F4-71A1-487F-A1FC-02F9CE2A46D6}"/>
              </a:ext>
            </a:extLst>
          </p:cNvPr>
          <p:cNvSpPr txBox="1"/>
          <p:nvPr/>
        </p:nvSpPr>
        <p:spPr>
          <a:xfrm>
            <a:off x="443387" y="2563228"/>
            <a:ext cx="3912589" cy="368562"/>
          </a:xfrm>
          <a:prstGeom prst="rect">
            <a:avLst/>
          </a:prstGeom>
          <a:solidFill>
            <a:schemeClr val="accent4">
              <a:lumMod val="20000"/>
              <a:lumOff val="80000"/>
            </a:schemeClr>
          </a:solidFill>
        </p:spPr>
        <p:txBody>
          <a:bodyPr wrap="square" rtlCol="0">
            <a:spAutoFit/>
          </a:bodyPr>
          <a:lstStyle/>
          <a:p>
            <a:pPr algn="just"/>
            <a:r>
              <a:rPr lang="en-US" sz="1795" dirty="0">
                <a:latin typeface="Times New Roman" panose="02020603050405020304" pitchFamily="18" charset="0"/>
                <a:cs typeface="Times New Roman" panose="02020603050405020304" pitchFamily="18" charset="0"/>
              </a:rPr>
              <a:t>Ở </a:t>
            </a:r>
            <a:r>
              <a:rPr lang="en-US" sz="1795" dirty="0" err="1">
                <a:latin typeface="Times New Roman" panose="02020603050405020304" pitchFamily="18" charset="0"/>
                <a:cs typeface="Times New Roman" panose="02020603050405020304" pitchFamily="18" charset="0"/>
              </a:rPr>
              <a:t>xóm</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Bờ</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Giậu</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có</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những</a:t>
            </a:r>
            <a:r>
              <a:rPr lang="en-US" sz="1795" dirty="0">
                <a:latin typeface="Times New Roman" panose="02020603050405020304" pitchFamily="18" charset="0"/>
                <a:cs typeface="Times New Roman" panose="02020603050405020304" pitchFamily="18" charset="0"/>
              </a:rPr>
              <a:t> </a:t>
            </a:r>
            <a:r>
              <a:rPr lang="en-US" sz="1795" dirty="0" err="1">
                <a:latin typeface="Times New Roman" panose="02020603050405020304" pitchFamily="18" charset="0"/>
                <a:cs typeface="Times New Roman" panose="02020603050405020304" pitchFamily="18" charset="0"/>
              </a:rPr>
              <a:t>ai</a:t>
            </a:r>
            <a:r>
              <a:rPr lang="en-US" sz="1795" dirty="0">
                <a:latin typeface="Times New Roman" panose="02020603050405020304" pitchFamily="18" charset="0"/>
                <a:cs typeface="Times New Roman" panose="02020603050405020304" pitchFamily="18" charset="0"/>
              </a:rPr>
              <a:t>?</a:t>
            </a:r>
          </a:p>
        </p:txBody>
      </p:sp>
      <p:sp>
        <p:nvSpPr>
          <p:cNvPr id="12" name="Oval 11">
            <a:extLst>
              <a:ext uri="{FF2B5EF4-FFF2-40B4-BE49-F238E27FC236}">
                <a16:creationId xmlns:a16="http://schemas.microsoft.com/office/drawing/2014/main" id="{4DFF00E3-5DB1-E897-E16C-7097BE401BC6}"/>
              </a:ext>
            </a:extLst>
          </p:cNvPr>
          <p:cNvSpPr/>
          <p:nvPr/>
        </p:nvSpPr>
        <p:spPr>
          <a:xfrm>
            <a:off x="325851" y="83564"/>
            <a:ext cx="432048" cy="36972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UTM Avo" panose="02040603050506020204" pitchFamily="18" charset="0"/>
                <a:ea typeface="AvantGarde" panose="00000400000000000000" pitchFamily="2" charset="0"/>
                <a:cs typeface="AvantGarde" panose="00000400000000000000" pitchFamily="2" charset="0"/>
              </a:rPr>
              <a:t>1</a:t>
            </a:r>
          </a:p>
        </p:txBody>
      </p:sp>
      <p:cxnSp>
        <p:nvCxnSpPr>
          <p:cNvPr id="10" name="Straight Connector 9"/>
          <p:cNvCxnSpPr/>
          <p:nvPr/>
        </p:nvCxnSpPr>
        <p:spPr>
          <a:xfrm flipV="1">
            <a:off x="858453" y="428059"/>
            <a:ext cx="3558917" cy="25234"/>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pic>
        <p:nvPicPr>
          <p:cNvPr id="15" name="Picture 2" descr="https://img.loigiaihay.com/picture/2022/0316/68.png"/>
          <p:cNvPicPr>
            <a:picLocks noChangeAspect="1" noChangeArrowheads="1"/>
          </p:cNvPicPr>
          <p:nvPr/>
        </p:nvPicPr>
        <p:blipFill rotWithShape="1">
          <a:blip r:embed="rId5">
            <a:extLst>
              <a:ext uri="{28A0092B-C50C-407E-A947-70E740481C1C}">
                <a14:useLocalDpi xmlns:a14="http://schemas.microsoft.com/office/drawing/2010/main" val="0"/>
              </a:ext>
            </a:extLst>
          </a:blip>
          <a:srcRect r="52530" b="60362"/>
          <a:stretch/>
        </p:blipFill>
        <p:spPr bwMode="auto">
          <a:xfrm>
            <a:off x="395536" y="748851"/>
            <a:ext cx="3958626" cy="18228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img.loigiaihay.com/picture/2022/0316/68.png"/>
          <p:cNvPicPr>
            <a:picLocks noChangeAspect="1" noChangeArrowheads="1"/>
          </p:cNvPicPr>
          <p:nvPr/>
        </p:nvPicPr>
        <p:blipFill rotWithShape="1">
          <a:blip r:embed="rId5">
            <a:extLst>
              <a:ext uri="{28A0092B-C50C-407E-A947-70E740481C1C}">
                <a14:useLocalDpi xmlns:a14="http://schemas.microsoft.com/office/drawing/2010/main" val="0"/>
              </a:ext>
            </a:extLst>
          </a:blip>
          <a:srcRect t="51815" r="52530" b="11738"/>
          <a:stretch/>
        </p:blipFill>
        <p:spPr bwMode="auto">
          <a:xfrm>
            <a:off x="395536" y="2931790"/>
            <a:ext cx="3958626" cy="164374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img.loigiaihay.com/picture/2022/0316/68.png"/>
          <p:cNvPicPr>
            <a:picLocks noChangeAspect="1" noChangeArrowheads="1"/>
          </p:cNvPicPr>
          <p:nvPr/>
        </p:nvPicPr>
        <p:blipFill rotWithShape="1">
          <a:blip r:embed="rId5">
            <a:extLst>
              <a:ext uri="{28A0092B-C50C-407E-A947-70E740481C1C}">
                <a14:useLocalDpi xmlns:a14="http://schemas.microsoft.com/office/drawing/2010/main" val="0"/>
              </a:ext>
            </a:extLst>
          </a:blip>
          <a:srcRect l="53955" t="1085" b="61764"/>
          <a:stretch/>
        </p:blipFill>
        <p:spPr bwMode="auto">
          <a:xfrm>
            <a:off x="4499992" y="771550"/>
            <a:ext cx="388843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img.loigiaihay.com/picture/2022/0316/68.png"/>
          <p:cNvPicPr>
            <a:picLocks noChangeAspect="1" noChangeArrowheads="1"/>
          </p:cNvPicPr>
          <p:nvPr/>
        </p:nvPicPr>
        <p:blipFill rotWithShape="1">
          <a:blip r:embed="rId5">
            <a:extLst>
              <a:ext uri="{28A0092B-C50C-407E-A947-70E740481C1C}">
                <a14:useLocalDpi xmlns:a14="http://schemas.microsoft.com/office/drawing/2010/main" val="0"/>
              </a:ext>
            </a:extLst>
          </a:blip>
          <a:srcRect l="53057" t="51909" b="11316"/>
          <a:stretch/>
        </p:blipFill>
        <p:spPr bwMode="auto">
          <a:xfrm>
            <a:off x="4499992" y="2931790"/>
            <a:ext cx="3888432" cy="172819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flipV="1">
            <a:off x="4685491" y="386276"/>
            <a:ext cx="3198877" cy="25234"/>
          </a:xfrm>
          <a:prstGeom prst="line">
            <a:avLst/>
          </a:prstGeom>
          <a:ln w="28575">
            <a:solidFill>
              <a:srgbClr val="00B05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5436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9A8DB5-34A7-4402-B12F-6383E038F752}"/>
              </a:ext>
            </a:extLst>
          </p:cNvPr>
          <p:cNvSpPr txBox="1"/>
          <p:nvPr/>
        </p:nvSpPr>
        <p:spPr>
          <a:xfrm>
            <a:off x="1547664" y="1923678"/>
            <a:ext cx="6546343" cy="714042"/>
          </a:xfrm>
          <a:prstGeom prst="rect">
            <a:avLst/>
          </a:prstGeom>
          <a:noFill/>
        </p:spPr>
        <p:txBody>
          <a:bodyPr wrap="square">
            <a:spAutoFit/>
          </a:bodyPr>
          <a:lstStyle/>
          <a:p>
            <a:r>
              <a:rPr lang="en-US" sz="4040" b="1" dirty="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 ĐÔI</a:t>
            </a:r>
          </a:p>
        </p:txBody>
      </p:sp>
    </p:spTree>
    <p:extLst>
      <p:ext uri="{BB962C8B-B14F-4D97-AF65-F5344CB8AC3E}">
        <p14:creationId xmlns:p14="http://schemas.microsoft.com/office/powerpoint/2010/main" val="401712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14C5C8F-B9DB-4216-922E-A6DCE2444027}"/>
              </a:ext>
            </a:extLst>
          </p:cNvPr>
          <p:cNvSpPr txBox="1"/>
          <p:nvPr/>
        </p:nvSpPr>
        <p:spPr>
          <a:xfrm>
            <a:off x="274603" y="2859782"/>
            <a:ext cx="8628612" cy="1352422"/>
          </a:xfrm>
          <a:prstGeom prst="rect">
            <a:avLst/>
          </a:prstGeom>
          <a:noFill/>
        </p:spPr>
        <p:txBody>
          <a:bodyPr wrap="square">
            <a:spAutoFit/>
          </a:bodyPr>
          <a:lstStyle/>
          <a:p>
            <a:pPr algn="just">
              <a:spcAft>
                <a:spcPts val="599"/>
              </a:spcAft>
            </a:pPr>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394"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394" dirty="0" err="1">
                <a:latin typeface="Times New Roman" panose="02020603050405020304" pitchFamily="18" charset="0"/>
                <a:ea typeface="Calibri" panose="020F0502020204030204" pitchFamily="34" charset="0"/>
                <a:cs typeface="Times New Roman" panose="02020603050405020304" pitchFamily="18" charset="0"/>
              </a:rPr>
              <a:t>vẽ</a:t>
            </a:r>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394"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394" dirty="0" err="1">
                <a:latin typeface="Times New Roman" panose="02020603050405020304" pitchFamily="18" charset="0"/>
                <a:ea typeface="Calibri" panose="020F0502020204030204" pitchFamily="34" charset="0"/>
                <a:cs typeface="Times New Roman" panose="02020603050405020304" pitchFamily="18" charset="0"/>
              </a:rPr>
              <a:t>ai</a:t>
            </a:r>
            <a:r>
              <a:rPr lang="en-US" sz="2394" dirty="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599"/>
              </a:spcAft>
            </a:pPr>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394" dirty="0" err="1">
                <a:latin typeface="Times New Roman" panose="02020603050405020304" pitchFamily="18" charset="0"/>
                <a:ea typeface="Calibri" panose="020F0502020204030204" pitchFamily="34" charset="0"/>
                <a:cs typeface="Times New Roman" panose="02020603050405020304" pitchFamily="18" charset="0"/>
              </a:rPr>
              <a:t>Mọi</a:t>
            </a:r>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394"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394"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394" dirty="0" err="1">
                <a:latin typeface="Times New Roman" panose="02020603050405020304" pitchFamily="18" charset="0"/>
                <a:ea typeface="Calibri" panose="020F0502020204030204" pitchFamily="34" charset="0"/>
                <a:cs typeface="Times New Roman" panose="02020603050405020304" pitchFamily="18" charset="0"/>
              </a:rPr>
              <a:t>làm</a:t>
            </a:r>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394" dirty="0" err="1">
                <a:latin typeface="Times New Roman" panose="02020603050405020304" pitchFamily="18" charset="0"/>
                <a:ea typeface="Calibri" panose="020F0502020204030204" pitchFamily="34" charset="0"/>
                <a:cs typeface="Times New Roman" panose="02020603050405020304" pitchFamily="18" charset="0"/>
              </a:rPr>
              <a:t>gì</a:t>
            </a:r>
            <a:r>
              <a:rPr lang="en-US" sz="2394"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5E432970-A1EE-468A-B817-F0829E7DE2A7}"/>
              </a:ext>
            </a:extLst>
          </p:cNvPr>
          <p:cNvSpPr txBox="1"/>
          <p:nvPr/>
        </p:nvSpPr>
        <p:spPr>
          <a:xfrm>
            <a:off x="107504" y="4083918"/>
            <a:ext cx="8978558" cy="1141146"/>
          </a:xfrm>
          <a:prstGeom prst="rect">
            <a:avLst/>
          </a:prstGeom>
          <a:noFill/>
        </p:spPr>
        <p:txBody>
          <a:bodyPr wrap="square">
            <a:spAutoFit/>
          </a:bodyPr>
          <a:lstStyle/>
          <a:p>
            <a:pPr>
              <a:lnSpc>
                <a:spcPct val="150000"/>
              </a:lnSpc>
            </a:pPr>
            <a:r>
              <a:rPr lang="en-US" sz="2400" dirty="0" err="1">
                <a:solidFill>
                  <a:srgbClr val="FF0000"/>
                </a:solidFill>
                <a:latin typeface="Times New Roman" panose="02020603050405020304" pitchFamily="18" charset="0"/>
                <a:cs typeface="Times New Roman" panose="02020603050405020304" pitchFamily="18" charset="0"/>
              </a:rPr>
              <a:t>Tranh</a:t>
            </a:r>
            <a:r>
              <a:rPr lang="en-US" sz="2400" dirty="0">
                <a:solidFill>
                  <a:srgbClr val="FF0000"/>
                </a:solidFill>
                <a:latin typeface="Times New Roman" panose="02020603050405020304" pitchFamily="18" charset="0"/>
                <a:cs typeface="Times New Roman" panose="02020603050405020304" pitchFamily="18" charset="0"/>
              </a:rPr>
              <a:t> 1: </a:t>
            </a:r>
            <a:r>
              <a:rPr lang="en-US" sz="2400" dirty="0" err="1">
                <a:solidFill>
                  <a:srgbClr val="FF0000"/>
                </a:solidFill>
                <a:latin typeface="Times New Roman" panose="02020603050405020304" pitchFamily="18" charset="0"/>
                <a:cs typeface="Times New Roman" panose="02020603050405020304" pitchFamily="18" charset="0"/>
              </a:rPr>
              <a:t>Thằn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lằn</a:t>
            </a:r>
            <a:r>
              <a:rPr lang="en-US" sz="2400" b="1" dirty="0">
                <a:solidFill>
                  <a:srgbClr val="FF0000"/>
                </a:solidFill>
                <a:latin typeface="UTM Avo"/>
              </a:rPr>
              <a: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Ốc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sên</a:t>
            </a:r>
            <a:r>
              <a:rPr lang="en-US" sz="2400" b="1" dirty="0">
                <a:solidFill>
                  <a:srgbClr val="FF0000"/>
                </a:solidFill>
                <a:latin typeface="UTM Avo"/>
              </a:rPr>
              <a: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Nhái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bạc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kè</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endParaRPr>
          </a:p>
        </p:txBody>
      </p:sp>
      <p:pic>
        <p:nvPicPr>
          <p:cNvPr id="5" name="Picture 2"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r="52530" b="60362"/>
          <a:stretch/>
        </p:blipFill>
        <p:spPr bwMode="auto">
          <a:xfrm>
            <a:off x="395536" y="339503"/>
            <a:ext cx="8424936" cy="2674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0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06A3090-EF28-4001-85DF-B803539DCDAB}"/>
              </a:ext>
            </a:extLst>
          </p:cNvPr>
          <p:cNvSpPr txBox="1"/>
          <p:nvPr/>
        </p:nvSpPr>
        <p:spPr>
          <a:xfrm>
            <a:off x="323528" y="3176875"/>
            <a:ext cx="8856984" cy="907043"/>
          </a:xfrm>
          <a:prstGeom prst="rect">
            <a:avLst/>
          </a:prstGeom>
          <a:noFill/>
        </p:spPr>
        <p:txBody>
          <a:bodyPr wrap="square">
            <a:spAutoFit/>
          </a:bodyPr>
          <a:lstStyle/>
          <a:p>
            <a:pPr algn="just">
              <a:spcAft>
                <a:spcPts val="599"/>
              </a:spcAft>
            </a:pPr>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394"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394"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394" dirty="0" err="1">
                <a:latin typeface="Times New Roman" panose="02020603050405020304" pitchFamily="18" charset="0"/>
                <a:ea typeface="Calibri" panose="020F0502020204030204" pitchFamily="34" charset="0"/>
                <a:cs typeface="Times New Roman" panose="02020603050405020304" pitchFamily="18" charset="0"/>
              </a:rPr>
              <a:t>có</a:t>
            </a:r>
            <a:r>
              <a:rPr lang="en-US" sz="2394" dirty="0">
                <a:latin typeface="Times New Roman" panose="02020603050405020304" pitchFamily="18" charset="0"/>
                <a:ea typeface="Calibri" panose="020F0502020204030204" pitchFamily="34" charset="0"/>
                <a:cs typeface="Times New Roman" panose="02020603050405020304" pitchFamily="18" charset="0"/>
              </a:rPr>
              <a:t> </a:t>
            </a:r>
            <a:r>
              <a:rPr lang="en-US" sz="2394" dirty="0" err="1">
                <a:latin typeface="Times New Roman" panose="02020603050405020304" pitchFamily="18" charset="0"/>
                <a:ea typeface="Calibri" panose="020F0502020204030204" pitchFamily="34" charset="0"/>
                <a:cs typeface="Times New Roman" panose="02020603050405020304" pitchFamily="18" charset="0"/>
              </a:rPr>
              <a:t>ai</a:t>
            </a:r>
            <a:r>
              <a:rPr lang="en-US" sz="2394"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Thằn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lằn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531452B9-202E-4493-A91F-DE0968D114A5}"/>
              </a:ext>
            </a:extLst>
          </p:cNvPr>
          <p:cNvSpPr txBox="1"/>
          <p:nvPr/>
        </p:nvSpPr>
        <p:spPr>
          <a:xfrm>
            <a:off x="323528" y="4033084"/>
            <a:ext cx="8386930" cy="941796"/>
          </a:xfrm>
          <a:prstGeom prst="rect">
            <a:avLst/>
          </a:prstGeom>
          <a:noFill/>
        </p:spPr>
        <p:txBody>
          <a:bodyPr wrap="square">
            <a:spAutoFit/>
          </a:bodyPr>
          <a:lstStyle/>
          <a:p>
            <a:pPr algn="just">
              <a:lnSpc>
                <a:spcPct val="115000"/>
              </a:lnSpc>
              <a:spcAft>
                <a:spcPts val="599"/>
              </a:spcAft>
            </a:pP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Thằn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lằn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thắc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mắc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kè</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cứ</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chắc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chắc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l="53955" t="1085" b="61764"/>
          <a:stretch/>
        </p:blipFill>
        <p:spPr bwMode="auto">
          <a:xfrm>
            <a:off x="323528" y="339501"/>
            <a:ext cx="8386930" cy="276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35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0AA60F-65D1-476B-9269-0FA1F08A5C3D}"/>
              </a:ext>
            </a:extLst>
          </p:cNvPr>
          <p:cNvSpPr txBox="1"/>
          <p:nvPr/>
        </p:nvSpPr>
        <p:spPr>
          <a:xfrm>
            <a:off x="443062" y="3171621"/>
            <a:ext cx="8233394" cy="1200329"/>
          </a:xfrm>
          <a:prstGeom prst="rect">
            <a:avLst/>
          </a:prstGeom>
          <a:noFill/>
        </p:spPr>
        <p:txBody>
          <a:bodyPr wrap="square" rtlCol="0">
            <a:spAutoFit/>
          </a:bodyPr>
          <a:lstStyle/>
          <a:p>
            <a:r>
              <a:rPr lang="en-US" sz="2394"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24467F53-08C3-48F9-97DF-5FE1A3E54391}"/>
              </a:ext>
            </a:extLst>
          </p:cNvPr>
          <p:cNvSpPr txBox="1"/>
          <p:nvPr/>
        </p:nvSpPr>
        <p:spPr>
          <a:xfrm>
            <a:off x="144017" y="4227934"/>
            <a:ext cx="8964487" cy="977191"/>
          </a:xfrm>
          <a:prstGeom prst="rect">
            <a:avLst/>
          </a:prstGeom>
          <a:noFill/>
        </p:spPr>
        <p:txBody>
          <a:bodyPr wrap="square">
            <a:spAutoFit/>
          </a:bodyPr>
          <a:lstStyle/>
          <a:p>
            <a:pPr algn="just">
              <a:lnSpc>
                <a:spcPct val="115000"/>
              </a:lnSpc>
              <a:spcAft>
                <a:spcPts val="599"/>
              </a:spcAft>
            </a:pP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Bác</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Cóc</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bác</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Tắc</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kè</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báo</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5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5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t="51815" r="52530" b="11738"/>
          <a:stretch/>
        </p:blipFill>
        <p:spPr bwMode="auto">
          <a:xfrm>
            <a:off x="395536" y="339502"/>
            <a:ext cx="842493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4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11D57A-D69E-4904-9C18-1921337C38DC}"/>
              </a:ext>
            </a:extLst>
          </p:cNvPr>
          <p:cNvSpPr txBox="1"/>
          <p:nvPr/>
        </p:nvSpPr>
        <p:spPr>
          <a:xfrm>
            <a:off x="497996" y="3047350"/>
            <a:ext cx="8682516" cy="892552"/>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ai</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kè</a:t>
            </a:r>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8A3D9E7-3F2B-4816-BAAE-05F553E043FF}"/>
              </a:ext>
            </a:extLst>
          </p:cNvPr>
          <p:cNvSpPr txBox="1"/>
          <p:nvPr/>
        </p:nvSpPr>
        <p:spPr>
          <a:xfrm>
            <a:off x="683568" y="3939902"/>
            <a:ext cx="7776864" cy="552459"/>
          </a:xfrm>
          <a:prstGeom prst="rect">
            <a:avLst/>
          </a:prstGeom>
          <a:noFill/>
        </p:spPr>
        <p:txBody>
          <a:bodyPr wrap="square">
            <a:spAutoFit/>
          </a:bodyPr>
          <a:lstStyle/>
          <a:p>
            <a:pPr algn="just">
              <a:lnSpc>
                <a:spcPct val="115000"/>
              </a:lnSpc>
              <a:spcAft>
                <a:spcPts val="599"/>
              </a:spcAft>
            </a:pPr>
            <a:r>
              <a:rPr lang="en-US" sz="2600" dirty="0" err="1">
                <a:solidFill>
                  <a:srgbClr val="FF0000"/>
                </a:solidFill>
                <a:latin typeface="Times New Roman" panose="02020603050405020304" pitchFamily="18" charset="0"/>
                <a:cs typeface="Times New Roman" panose="02020603050405020304" pitchFamily="18" charset="0"/>
              </a:rPr>
              <a:t>Tranh</a:t>
            </a:r>
            <a:r>
              <a:rPr lang="en-US" sz="2600" dirty="0">
                <a:solidFill>
                  <a:srgbClr val="FF0000"/>
                </a:solidFill>
                <a:latin typeface="Times New Roman" panose="02020603050405020304" pitchFamily="18" charset="0"/>
                <a:cs typeface="Times New Roman" panose="02020603050405020304" pitchFamily="18" charset="0"/>
              </a:rPr>
              <a:t> 4: Ba </a:t>
            </a:r>
            <a:r>
              <a:rPr lang="en-US" sz="2600" dirty="0" err="1">
                <a:solidFill>
                  <a:srgbClr val="FF0000"/>
                </a:solidFill>
                <a:latin typeface="Times New Roman" panose="02020603050405020304" pitchFamily="18" charset="0"/>
                <a:cs typeface="Times New Roman" panose="02020603050405020304" pitchFamily="18" charset="0"/>
              </a:rPr>
              <a:t>bạn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quyết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định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đến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nhà</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bác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Tắc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kè</a:t>
            </a:r>
            <a:r>
              <a:rPr lang="en-US" sz="2600" dirty="0">
                <a:solidFill>
                  <a:srgbClr val="FF0000"/>
                </a:solidFill>
                <a:latin typeface="Times New Roman" panose="02020603050405020304" pitchFamily="18" charset="0"/>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57" t="51909" b="11316"/>
          <a:stretch/>
        </p:blipFill>
        <p:spPr bwMode="auto">
          <a:xfrm>
            <a:off x="323528" y="339502"/>
            <a:ext cx="8562964" cy="270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71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D41D0E-8D9D-47FE-82BF-F2067959622B}"/>
              </a:ext>
            </a:extLst>
          </p:cNvPr>
          <p:cNvSpPr txBox="1"/>
          <p:nvPr/>
        </p:nvSpPr>
        <p:spPr>
          <a:xfrm>
            <a:off x="831935" y="144316"/>
            <a:ext cx="8233624" cy="460767"/>
          </a:xfrm>
          <a:prstGeom prst="rect">
            <a:avLst/>
          </a:prstGeom>
          <a:solidFill>
            <a:schemeClr val="accent4">
              <a:lumMod val="20000"/>
              <a:lumOff val="80000"/>
            </a:schemeClr>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vi-VN" sz="2400" dirty="0">
                <a:latin typeface="UTM Avo"/>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a:t>
            </a:r>
          </a:p>
        </p:txBody>
      </p:sp>
      <p:sp>
        <p:nvSpPr>
          <p:cNvPr id="11" name="Oval 10">
            <a:extLst>
              <a:ext uri="{FF2B5EF4-FFF2-40B4-BE49-F238E27FC236}">
                <a16:creationId xmlns:a16="http://schemas.microsoft.com/office/drawing/2014/main" id="{4DFF00E3-5DB1-E897-E16C-7097BE401BC6}"/>
              </a:ext>
            </a:extLst>
          </p:cNvPr>
          <p:cNvSpPr/>
          <p:nvPr/>
        </p:nvSpPr>
        <p:spPr>
          <a:xfrm>
            <a:off x="409668" y="185797"/>
            <a:ext cx="432048" cy="36972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UTM Avo" panose="02040603050506020204" pitchFamily="18" charset="0"/>
                <a:ea typeface="AvantGarde" panose="00000400000000000000" pitchFamily="2" charset="0"/>
                <a:cs typeface="AvantGarde" panose="00000400000000000000" pitchFamily="2" charset="0"/>
              </a:rPr>
              <a:t>2</a:t>
            </a:r>
          </a:p>
        </p:txBody>
      </p:sp>
      <p:cxnSp>
        <p:nvCxnSpPr>
          <p:cNvPr id="16" name="Straight Connector 15"/>
          <p:cNvCxnSpPr/>
          <p:nvPr/>
        </p:nvCxnSpPr>
        <p:spPr>
          <a:xfrm>
            <a:off x="841716" y="555526"/>
            <a:ext cx="2434140"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3779912" y="555526"/>
            <a:ext cx="3744416" cy="0"/>
          </a:xfrm>
          <a:prstGeom prst="line">
            <a:avLst/>
          </a:prstGeom>
          <a:ln w="28575">
            <a:solidFill>
              <a:srgbClr val="00B050"/>
            </a:solidFill>
          </a:ln>
        </p:spPr>
        <p:style>
          <a:lnRef idx="3">
            <a:schemeClr val="dk1"/>
          </a:lnRef>
          <a:fillRef idx="0">
            <a:schemeClr val="dk1"/>
          </a:fillRef>
          <a:effectRef idx="2">
            <a:schemeClr val="dk1"/>
          </a:effectRef>
          <a:fontRef idx="minor">
            <a:schemeClr val="tx1"/>
          </a:fontRef>
        </p:style>
      </p:cxnSp>
      <p:pic>
        <p:nvPicPr>
          <p:cNvPr id="19" name="Picture 2"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r="52530" b="60362"/>
          <a:stretch/>
        </p:blipFill>
        <p:spPr bwMode="auto">
          <a:xfrm>
            <a:off x="395536" y="748851"/>
            <a:ext cx="3958626" cy="20389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l="53955" t="1085" b="61764"/>
          <a:stretch/>
        </p:blipFill>
        <p:spPr bwMode="auto">
          <a:xfrm>
            <a:off x="4499992" y="699542"/>
            <a:ext cx="388843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t="51815" r="52530" b="11738"/>
          <a:stretch/>
        </p:blipFill>
        <p:spPr bwMode="auto">
          <a:xfrm>
            <a:off x="395536" y="2787774"/>
            <a:ext cx="3958626"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img.loigiaihay.com/picture/2022/0316/68.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57" t="51909" b="11316"/>
          <a:stretch/>
        </p:blipFill>
        <p:spPr bwMode="auto">
          <a:xfrm>
            <a:off x="4499992" y="2787774"/>
            <a:ext cx="3888432"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71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TotalTime>
  <Words>1105</Words>
  <Application>Microsoft Office PowerPoint</Application>
  <PresentationFormat>On-screen Show (16:9)</PresentationFormat>
  <Paragraphs>86</Paragraphs>
  <Slides>17</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Arial-Rounded</vt:lpstr>
      <vt:lpstr>Calibri</vt:lpstr>
      <vt:lpstr>Times New Roman</vt:lpstr>
      <vt:lpstr>UTM Avo</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Luong Yen</cp:lastModifiedBy>
  <cp:revision>114</cp:revision>
  <dcterms:created xsi:type="dcterms:W3CDTF">2015-02-26T08:23:36Z</dcterms:created>
  <dcterms:modified xsi:type="dcterms:W3CDTF">2025-12-23T15:18:09Z</dcterms:modified>
</cp:coreProperties>
</file>