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4492" r:id="rId3"/>
    <p:sldId id="259" r:id="rId4"/>
    <p:sldId id="298" r:id="rId5"/>
    <p:sldId id="309" r:id="rId6"/>
    <p:sldId id="310" r:id="rId7"/>
    <p:sldId id="275" r:id="rId8"/>
    <p:sldId id="2007577118" r:id="rId9"/>
    <p:sldId id="2007577120" r:id="rId10"/>
    <p:sldId id="302" r:id="rId11"/>
    <p:sldId id="31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4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A1B53-43DD-4DBB-9AA3-C9B989CDD303}" type="datetimeFigureOut">
              <a:rPr lang="en-US" smtClean="0"/>
              <a:t>12/23/2025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573B9-9BF3-445E-BFE5-0D7E54405ABC}" type="slidenum">
              <a:rPr lang="en-US" smtClean="0"/>
              <a:t>‹#›</a:t>
            </a:fld>
            <a:endParaRPr lang="en-US"/>
          </a:p>
        </p:txBody>
      </p:sp>
    </p:spTree>
    <p:extLst>
      <p:ext uri="{BB962C8B-B14F-4D97-AF65-F5344CB8AC3E}">
        <p14:creationId xmlns:p14="http://schemas.microsoft.com/office/powerpoint/2010/main" val="6356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308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819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6766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fld id="{07024438-9F65-4C93-B31D-E8AC5036F4F7}" type="datetimeFigureOut">
              <a:rPr lang="zh-CN" altLang="en-US" smtClean="0"/>
              <a:t>2025/12/23</a:t>
            </a:fld>
            <a:endParaRPr lang="zh-CN" altLang="en-US"/>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86289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fld id="{07024438-9F65-4C93-B31D-E8AC5036F4F7}" type="datetimeFigureOut">
              <a:rPr lang="zh-CN" altLang="en-US" smtClean="0"/>
              <a:t>2025/12/23</a:t>
            </a:fld>
            <a:endParaRPr lang="zh-CN" altLang="en-US"/>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424207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fld id="{07024438-9F65-4C93-B31D-E8AC5036F4F7}" type="datetimeFigureOut">
              <a:rPr lang="zh-CN" altLang="en-US" smtClean="0"/>
              <a:t>2025/12/23</a:t>
            </a:fld>
            <a:endParaRPr lang="zh-CN" altLang="en-US"/>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141646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4975289"/>
      </p:ext>
    </p:extLst>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3931196"/>
      </p:ext>
    </p:extLst>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4246558"/>
      </p:ext>
    </p:extLst>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8002273"/>
      </p:ext>
    </p:extLst>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8924094"/>
      </p:ext>
    </p:extLst>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8571113"/>
      </p:ext>
    </p:extLst>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9842675"/>
      </p:ext>
    </p:extLst>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1338823"/>
      </p:ext>
    </p:extLst>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fld id="{07024438-9F65-4C93-B31D-E8AC5036F4F7}" type="datetimeFigureOut">
              <a:rPr lang="zh-CN" altLang="en-US" smtClean="0"/>
              <a:t>2025/12/23</a:t>
            </a:fld>
            <a:endParaRPr lang="zh-CN" altLang="en-US"/>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7873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3038934"/>
      </p:ext>
    </p:extLst>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4345697"/>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9183764"/>
      </p:ext>
    </p:extLst>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fld id="{07024438-9F65-4C93-B31D-E8AC5036F4F7}" type="datetimeFigureOut">
              <a:rPr lang="zh-CN" altLang="en-US" smtClean="0"/>
              <a:t>2025/12/23</a:t>
            </a:fld>
            <a:endParaRPr lang="zh-CN" altLang="en-US"/>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36311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fld id="{07024438-9F65-4C93-B31D-E8AC5036F4F7}" type="datetimeFigureOut">
              <a:rPr lang="zh-CN" altLang="en-US" smtClean="0"/>
              <a:t>2025/12/23</a:t>
            </a:fld>
            <a:endParaRPr lang="zh-CN" altLang="en-US"/>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4593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fld id="{07024438-9F65-4C93-B31D-E8AC5036F4F7}" type="datetimeFigureOut">
              <a:rPr lang="zh-CN" altLang="en-US" smtClean="0"/>
              <a:t>2025/12/23</a:t>
            </a:fld>
            <a:endParaRPr lang="zh-CN" altLang="en-US"/>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30539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fld id="{07024438-9F65-4C93-B31D-E8AC5036F4F7}" type="datetimeFigureOut">
              <a:rPr lang="zh-CN" altLang="en-US" smtClean="0"/>
              <a:t>2025/12/23</a:t>
            </a:fld>
            <a:endParaRPr lang="zh-CN" altLang="en-US"/>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33556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fld id="{07024438-9F65-4C93-B31D-E8AC5036F4F7}" type="datetimeFigureOut">
              <a:rPr lang="zh-CN" altLang="en-US" smtClean="0"/>
              <a:t>2025/12/23</a:t>
            </a:fld>
            <a:endParaRPr lang="zh-CN" altLang="en-US"/>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98885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fld id="{07024438-9F65-4C93-B31D-E8AC5036F4F7}" type="datetimeFigureOut">
              <a:rPr lang="zh-CN" altLang="en-US" smtClean="0"/>
              <a:t>2025/12/23</a:t>
            </a:fld>
            <a:endParaRPr lang="zh-CN" altLang="en-US"/>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95450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fld id="{07024438-9F65-4C93-B31D-E8AC5036F4F7}" type="datetimeFigureOut">
              <a:rPr lang="zh-CN" altLang="en-US" smtClean="0"/>
              <a:t>2025/12/23</a:t>
            </a:fld>
            <a:endParaRPr lang="zh-CN" altLang="en-US"/>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50621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4438-9F65-4C93-B31D-E8AC5036F4F7}" type="datetimeFigureOut">
              <a:rPr lang="zh-CN" altLang="en-US" smtClean="0"/>
              <a:t>2025/12/23</a:t>
            </a:fld>
            <a:endParaRPr lang="zh-CN" altLang="en-US"/>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FF3F-410B-4206-A5D5-9C7ED546236E}"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B94F8890-B11F-90DC-C1B2-D925E84FA3D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5737" y="0"/>
            <a:ext cx="1445531" cy="1445531"/>
          </a:xfrm>
          <a:prstGeom prst="rect">
            <a:avLst/>
          </a:prstGeom>
        </p:spPr>
      </p:pic>
    </p:spTree>
    <p:extLst>
      <p:ext uri="{BB962C8B-B14F-4D97-AF65-F5344CB8AC3E}">
        <p14:creationId xmlns:p14="http://schemas.microsoft.com/office/powerpoint/2010/main" val="1746132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96119-BD85-409F-97F7-45248938947D}" type="datetimeFigureOut">
              <a:rPr lang="zh-CN" altLang="en-US" smtClean="0">
                <a:solidFill>
                  <a:prstClr val="black">
                    <a:tint val="75000"/>
                  </a:prstClr>
                </a:solidFill>
              </a:rPr>
              <a:pPr/>
              <a:t>2025/12/23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425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6" y="454091"/>
            <a:ext cx="11017869" cy="5774839"/>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9" tIns="45719" rIns="91379" bIns="45719" numCol="1">
            <a:prstTxWarp prst="textArchUp">
              <a:avLst>
                <a:gd name="adj" fmla="val 10779026"/>
              </a:avLst>
            </a:prstTxWarp>
            <a:spAutoFit/>
            <a:sp3d/>
          </a:bodyPr>
          <a:lstStyle/>
          <a:p>
            <a:pPr algn="ctr" defTabSz="685286">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90"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TIẾNG VIỆT</a:t>
            </a:r>
          </a:p>
        </p:txBody>
      </p:sp>
      <p:sp>
        <p:nvSpPr>
          <p:cNvPr id="3078" name="TextBox 13"/>
          <p:cNvSpPr txBox="1">
            <a:spLocks noChangeArrowheads="1"/>
          </p:cNvSpPr>
          <p:nvPr/>
        </p:nvSpPr>
        <p:spPr bwMode="auto">
          <a:xfrm>
            <a:off x="1157288" y="2807186"/>
            <a:ext cx="10034587" cy="175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719" rIns="91379" bIns="45719">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err="1">
                <a:solidFill>
                  <a:srgbClr val="FF0000"/>
                </a:solidFill>
                <a:latin typeface="Times New Roman" panose="02020603050405020304" pitchFamily="18" charset="0"/>
                <a:ea typeface="Arial-Rounded"/>
                <a:cs typeface="Arial-Rounded"/>
              </a:rPr>
              <a:t>Giáo</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NGUYỄN THUÝ HÀ</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a:t>
            </a:r>
            <a:r>
              <a:rPr lang="en-GB" altLang="en-US" sz="3600" b="1">
                <a:solidFill>
                  <a:srgbClr val="FF0000"/>
                </a:solidFill>
                <a:latin typeface="Times New Roman" panose="02020603050405020304" pitchFamily="18" charset="0"/>
                <a:ea typeface="Arial-Rounded"/>
                <a:cs typeface="Arial-Rounded"/>
              </a:rPr>
              <a:t>: 3A</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4D42A-F3DB-A365-2DEB-2AB99D83F099}"/>
            </a:ext>
          </a:extLst>
        </p:cNvPr>
        <p:cNvGrpSpPr/>
        <p:nvPr/>
      </p:nvGrpSpPr>
      <p:grpSpPr>
        <a:xfrm>
          <a:off x="0" y="0"/>
          <a:ext cx="0" cy="0"/>
          <a:chOff x="0" y="0"/>
          <a:chExt cx="0" cy="0"/>
        </a:xfrm>
      </p:grpSpPr>
      <p:pic>
        <p:nvPicPr>
          <p:cNvPr id="4" name="图片 4">
            <a:extLst>
              <a:ext uri="{FF2B5EF4-FFF2-40B4-BE49-F238E27FC236}">
                <a16:creationId xmlns:a16="http://schemas.microsoft.com/office/drawing/2014/main" id="{6E2F9D83-60BA-99D5-4460-DA924EDFA8A1}"/>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2" name="Rectangle 1">
            <a:extLst>
              <a:ext uri="{FF2B5EF4-FFF2-40B4-BE49-F238E27FC236}">
                <a16:creationId xmlns:a16="http://schemas.microsoft.com/office/drawing/2014/main" id="{61A2A355-A31A-A7A5-FB12-DE2573C7112A}"/>
              </a:ext>
            </a:extLst>
          </p:cNvPr>
          <p:cNvSpPr/>
          <p:nvPr/>
        </p:nvSpPr>
        <p:spPr>
          <a:xfrm>
            <a:off x="216878" y="1472478"/>
            <a:ext cx="11630652" cy="4401205"/>
          </a:xfrm>
          <a:prstGeom prst="rect">
            <a:avLst/>
          </a:prstGeom>
        </p:spPr>
        <p:txBody>
          <a:bodyPr wrap="square">
            <a:spAutoFit/>
          </a:bodyPr>
          <a:lstStyle/>
          <a:p>
            <a:pPr lvl="0" indent="354013" algn="r">
              <a:defRP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 ngày… tháng… năm...</a:t>
            </a:r>
          </a:p>
          <a:p>
            <a:pPr lvl="0" indent="354013" algn="just">
              <a:defRP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Bà ngoại kính yêu,</a:t>
            </a:r>
          </a:p>
          <a:p>
            <a:pPr lvl="0" indent="354013" algn="just">
              <a:defRP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Lời đầu thư, cháu xin phép được gửi lời hỏi thăm đến sức khỏe của bà. Cháu và bố mẹ vẫn khỏe mạnh. Năm nay, cháu sẽ là học sinh lớp 3. Đầu năm học, cháu được phân công làm tổ trưởng. Trên lớp, cháu luôn chăm chú nghe giảng, làm bài tập đầy đủ. Cháu đã được nhiều điểm chín, mười lắm. Tuần tới, cháu sẽ kiểm tra giữa học kì một. Cháu sẽ cố gắng ôn tập và kiểm tra thật tốt.</a:t>
            </a:r>
          </a:p>
          <a:p>
            <a:pPr lvl="0" indent="354013" algn="r">
              <a:defRP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Cháu của bà</a:t>
            </a:r>
          </a:p>
          <a:p>
            <a:pPr lvl="0" indent="354013" algn="r">
              <a:defRP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Trang Hà</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3375F8F3-95E8-DE23-469F-76AF817F97C7}"/>
              </a:ext>
            </a:extLst>
          </p:cNvPr>
          <p:cNvPicPr>
            <a:picLocks noChangeAspect="1"/>
          </p:cNvPicPr>
          <p:nvPr/>
        </p:nvPicPr>
        <p:blipFill>
          <a:blip r:embed="rId4"/>
          <a:stretch>
            <a:fillRect/>
          </a:stretch>
        </p:blipFill>
        <p:spPr>
          <a:xfrm>
            <a:off x="3524305" y="82077"/>
            <a:ext cx="6218459" cy="1780186"/>
          </a:xfrm>
          <a:prstGeom prst="rect">
            <a:avLst/>
          </a:prstGeom>
        </p:spPr>
      </p:pic>
    </p:spTree>
    <p:extLst>
      <p:ext uri="{BB962C8B-B14F-4D97-AF65-F5344CB8AC3E}">
        <p14:creationId xmlns:p14="http://schemas.microsoft.com/office/powerpoint/2010/main" val="215822073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01</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3" name="Picture 2">
            <a:extLst>
              <a:ext uri="{FF2B5EF4-FFF2-40B4-BE49-F238E27FC236}">
                <a16:creationId xmlns:a16="http://schemas.microsoft.com/office/drawing/2014/main" id="{14552E59-503E-4CEE-B3C6-F16066FC380C}"/>
              </a:ext>
            </a:extLst>
          </p:cNvPr>
          <p:cNvPicPr>
            <a:picLocks noChangeAspect="1"/>
          </p:cNvPicPr>
          <p:nvPr/>
        </p:nvPicPr>
        <p:blipFill>
          <a:blip r:embed="rId14"/>
          <a:stretch>
            <a:fillRect/>
          </a:stretch>
        </p:blipFill>
        <p:spPr>
          <a:xfrm>
            <a:off x="884540" y="2514979"/>
            <a:ext cx="4901609" cy="1847248"/>
          </a:xfrm>
          <a:prstGeom prst="rect">
            <a:avLst/>
          </a:prstGeom>
        </p:spPr>
      </p:pic>
    </p:spTree>
    <p:extLst>
      <p:ext uri="{BB962C8B-B14F-4D97-AF65-F5344CB8AC3E}">
        <p14:creationId xmlns:p14="http://schemas.microsoft.com/office/powerpoint/2010/main" val="2249796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down)">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11" name="Rectangle 10"/>
          <p:cNvSpPr/>
          <p:nvPr/>
        </p:nvSpPr>
        <p:spPr>
          <a:xfrm>
            <a:off x="2070395" y="140084"/>
            <a:ext cx="8178800" cy="707886"/>
          </a:xfrm>
          <a:prstGeom prst="rect">
            <a:avLst/>
          </a:prstGeom>
        </p:spPr>
        <p:txBody>
          <a:bodyPr wrap="square">
            <a:spAutoFit/>
          </a:bodyPr>
          <a:lstStyle/>
          <a:p>
            <a:pPr lvl="0" algn="ctr">
              <a:defRPr/>
            </a:pPr>
            <a:r>
              <a:rPr lang="vi-VN"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1</a:t>
            </a:r>
            <a:r>
              <a:rPr lang="en-US"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a:t>
            </a:r>
            <a:r>
              <a:rPr lang="vi-VN" altLang="zh-CN" sz="4000" b="1" kern="0" dirty="0">
                <a:solidFill>
                  <a:srgbClr val="FF0000"/>
                </a:solidFill>
                <a:latin typeface="Calibri" panose="020F0502020204030204" pitchFamily="34" charset="0"/>
                <a:ea typeface="inpin heiti" charset="-122"/>
                <a:cs typeface="Calibri" panose="020F0502020204030204" pitchFamily="34" charset="0"/>
                <a:sym typeface="Arial"/>
              </a:rPr>
              <a:t> Đọc bức thư và trả lời câu hỏi </a:t>
            </a:r>
            <a:endParaRPr kumimoji="0" lang="zh-CN" altLang="en-US" sz="40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10" name="Picture 9">
            <a:extLst>
              <a:ext uri="{FF2B5EF4-FFF2-40B4-BE49-F238E27FC236}">
                <a16:creationId xmlns:a16="http://schemas.microsoft.com/office/drawing/2014/main" id="{311645FA-876E-4877-803D-BEA92F6A8A15}"/>
              </a:ext>
            </a:extLst>
          </p:cNvPr>
          <p:cNvPicPr>
            <a:picLocks noChangeAspect="1"/>
          </p:cNvPicPr>
          <p:nvPr/>
        </p:nvPicPr>
        <p:blipFill>
          <a:blip r:embed="rId4"/>
          <a:stretch>
            <a:fillRect/>
          </a:stretch>
        </p:blipFill>
        <p:spPr>
          <a:xfrm>
            <a:off x="-47072" y="1151587"/>
            <a:ext cx="7938963" cy="4700573"/>
          </a:xfrm>
          <a:prstGeom prst="rect">
            <a:avLst/>
          </a:prstGeom>
          <a:ln>
            <a:noFill/>
          </a:ln>
          <a:effectLst>
            <a:softEdge rad="112500"/>
          </a:effectLst>
        </p:spPr>
      </p:pic>
      <p:sp>
        <p:nvSpPr>
          <p:cNvPr id="20" name="TextBox 19">
            <a:extLst>
              <a:ext uri="{FF2B5EF4-FFF2-40B4-BE49-F238E27FC236}">
                <a16:creationId xmlns:a16="http://schemas.microsoft.com/office/drawing/2014/main" id="{6DECF976-D21C-4B17-BCB4-B4C99F89E171}"/>
              </a:ext>
            </a:extLst>
          </p:cNvPr>
          <p:cNvSpPr txBox="1"/>
          <p:nvPr/>
        </p:nvSpPr>
        <p:spPr>
          <a:xfrm>
            <a:off x="7891891" y="1033262"/>
            <a:ext cx="4287756" cy="578882"/>
          </a:xfrm>
          <a:prstGeom prst="roundRect">
            <a:avLst/>
          </a:prstGeom>
          <a:solidFill>
            <a:schemeClr val="accent4">
              <a:lumMod val="40000"/>
              <a:lumOff val="60000"/>
            </a:schemeClr>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a. Bạn Nga viết thư cho ai?</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F6D7F7F2-7D02-4639-B343-C25725CB94A1}"/>
              </a:ext>
            </a:extLst>
          </p:cNvPr>
          <p:cNvSpPr txBox="1"/>
          <p:nvPr/>
        </p:nvSpPr>
        <p:spPr>
          <a:xfrm>
            <a:off x="7747286" y="1877170"/>
            <a:ext cx="4444713" cy="1055608"/>
          </a:xfrm>
          <a:prstGeom prst="roundRect">
            <a:avLst/>
          </a:prstGeom>
          <a:solidFill>
            <a:schemeClr val="accent4">
              <a:lumMod val="40000"/>
              <a:lumOff val="60000"/>
            </a:schemeClr>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b. Dòng đầu bức thư ghi những gì?</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3" name="TextBox 22">
            <a:extLst>
              <a:ext uri="{FF2B5EF4-FFF2-40B4-BE49-F238E27FC236}">
                <a16:creationId xmlns:a16="http://schemas.microsoft.com/office/drawing/2014/main" id="{107D1EFA-3246-4F31-A71F-6C5EB8930CDE}"/>
              </a:ext>
            </a:extLst>
          </p:cNvPr>
          <p:cNvSpPr txBox="1"/>
          <p:nvPr/>
        </p:nvSpPr>
        <p:spPr>
          <a:xfrm>
            <a:off x="7747286" y="3033960"/>
            <a:ext cx="4444713" cy="1055608"/>
          </a:xfrm>
          <a:prstGeom prst="roundRect">
            <a:avLst/>
          </a:prstGeom>
          <a:solidFill>
            <a:schemeClr val="accent4">
              <a:lumMod val="40000"/>
              <a:lumOff val="60000"/>
            </a:schemeClr>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c. Đoạn nào trong thư là lời hỏi thăm?</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4" name="TextBox 23">
            <a:extLst>
              <a:ext uri="{FF2B5EF4-FFF2-40B4-BE49-F238E27FC236}">
                <a16:creationId xmlns:a16="http://schemas.microsoft.com/office/drawing/2014/main" id="{B0307CF6-F024-4A18-9E45-66AB9814CA33}"/>
              </a:ext>
            </a:extLst>
          </p:cNvPr>
          <p:cNvSpPr txBox="1"/>
          <p:nvPr/>
        </p:nvSpPr>
        <p:spPr>
          <a:xfrm>
            <a:off x="7634177" y="4163196"/>
            <a:ext cx="4604901" cy="1055608"/>
          </a:xfrm>
          <a:prstGeom prst="roundRect">
            <a:avLst/>
          </a:prstGeom>
          <a:solidFill>
            <a:schemeClr val="accent4">
              <a:lumMod val="40000"/>
              <a:lumOff val="60000"/>
            </a:schemeClr>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d. </a:t>
            </a:r>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Đoạn nào trong thư là lời Nga kể về mình và gia đình?</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0" name="TextBox 29">
            <a:extLst>
              <a:ext uri="{FF2B5EF4-FFF2-40B4-BE49-F238E27FC236}">
                <a16:creationId xmlns:a16="http://schemas.microsoft.com/office/drawing/2014/main" id="{519E3D7C-51B7-4AF2-A4FA-43D87F3095E6}"/>
              </a:ext>
            </a:extLst>
          </p:cNvPr>
          <p:cNvSpPr txBox="1"/>
          <p:nvPr/>
        </p:nvSpPr>
        <p:spPr>
          <a:xfrm>
            <a:off x="7813413" y="5393614"/>
            <a:ext cx="4444713" cy="1055608"/>
          </a:xfrm>
          <a:prstGeom prst="roundRect">
            <a:avLst/>
          </a:prstGeom>
          <a:solidFill>
            <a:schemeClr val="accent4">
              <a:lumMod val="40000"/>
              <a:lumOff val="60000"/>
            </a:schemeClr>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lvl="0" algn="ctr">
              <a:buClr>
                <a:srgbClr val="000000"/>
              </a:buClr>
            </a:pPr>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e.</a:t>
            </a:r>
            <a:r>
              <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Nga mong ước điều gì?</a:t>
            </a:r>
            <a:r>
              <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Nga chúc chú thế nào? </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Tree>
    <p:extLst>
      <p:ext uri="{BB962C8B-B14F-4D97-AF65-F5344CB8AC3E}">
        <p14:creationId xmlns:p14="http://schemas.microsoft.com/office/powerpoint/2010/main" val="28653348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11" name="Rectangle 10"/>
          <p:cNvSpPr/>
          <p:nvPr/>
        </p:nvSpPr>
        <p:spPr>
          <a:xfrm>
            <a:off x="1016000" y="195374"/>
            <a:ext cx="1088136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2. </a:t>
            </a:r>
            <a:r>
              <a:rPr kumimoji="0" lang="vi-VN" altLang="zh-CN"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Trao đổi với bạn: Em muốn viết thư cho ai? Trong thư, em sẽ viết những gì?</a:t>
            </a:r>
          </a:p>
        </p:txBody>
      </p:sp>
      <p:sp>
        <p:nvSpPr>
          <p:cNvPr id="12" name="Speech Bubble: Rectangle with Corners Rounded 11">
            <a:extLst>
              <a:ext uri="{FF2B5EF4-FFF2-40B4-BE49-F238E27FC236}">
                <a16:creationId xmlns:a16="http://schemas.microsoft.com/office/drawing/2014/main" id="{377FF377-326C-4FC2-BD8C-FEB8FB1EF977}"/>
              </a:ext>
            </a:extLst>
          </p:cNvPr>
          <p:cNvSpPr/>
          <p:nvPr/>
        </p:nvSpPr>
        <p:spPr>
          <a:xfrm>
            <a:off x="286318" y="1811172"/>
            <a:ext cx="4067242" cy="2127174"/>
          </a:xfrm>
          <a:prstGeom prst="wedgeRoundRectCallout">
            <a:avLst>
              <a:gd name="adj1" fmla="val 54320"/>
              <a:gd name="adj2" fmla="val 54473"/>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0000"/>
                </a:solidFill>
                <a:latin typeface="Cambria" panose="02040503050406030204" pitchFamily="18" charset="0"/>
                <a:ea typeface="Cambria" panose="02040503050406030204" pitchFamily="18" charset="0"/>
                <a:cs typeface="Arial" panose="020B0604020202020204" pitchFamily="34" charset="0"/>
              </a:rPr>
              <a:t>Em muốn viết thư cho bác của em đang sinh sống và làm việc xa nhà.</a:t>
            </a:r>
          </a:p>
        </p:txBody>
      </p:sp>
      <p:pic>
        <p:nvPicPr>
          <p:cNvPr id="13" name="Picture 12" descr="A group of children's toys&#10;&#10;Description automatically generated with low confidence">
            <a:extLst>
              <a:ext uri="{FF2B5EF4-FFF2-40B4-BE49-F238E27FC236}">
                <a16:creationId xmlns:a16="http://schemas.microsoft.com/office/drawing/2014/main" id="{239A97AD-6A9F-413A-ADE8-C2EF2CA36710}"/>
              </a:ext>
            </a:extLst>
          </p:cNvPr>
          <p:cNvPicPr>
            <a:picLocks noChangeAspect="1"/>
          </p:cNvPicPr>
          <p:nvPr/>
        </p:nvPicPr>
        <p:blipFill rotWithShape="1">
          <a:blip r:embed="rId4">
            <a:extLst>
              <a:ext uri="{28A0092B-C50C-407E-A947-70E740481C1C}">
                <a14:useLocalDpi xmlns:a14="http://schemas.microsoft.com/office/drawing/2010/main" val="0"/>
              </a:ext>
            </a:extLst>
          </a:blip>
          <a:srcRect l="13629" t="13208" r="10004" b="23440"/>
          <a:stretch/>
        </p:blipFill>
        <p:spPr>
          <a:xfrm>
            <a:off x="4498505" y="3667760"/>
            <a:ext cx="3779480" cy="3117998"/>
          </a:xfrm>
          <a:prstGeom prst="rect">
            <a:avLst/>
          </a:prstGeom>
        </p:spPr>
      </p:pic>
      <p:sp>
        <p:nvSpPr>
          <p:cNvPr id="14" name="Speech Bubble: Rectangle with Corners Rounded 13">
            <a:extLst>
              <a:ext uri="{FF2B5EF4-FFF2-40B4-BE49-F238E27FC236}">
                <a16:creationId xmlns:a16="http://schemas.microsoft.com/office/drawing/2014/main" id="{8445E774-AF23-4A02-87E1-191673CC2539}"/>
              </a:ext>
            </a:extLst>
          </p:cNvPr>
          <p:cNvSpPr/>
          <p:nvPr/>
        </p:nvSpPr>
        <p:spPr>
          <a:xfrm>
            <a:off x="7691120" y="1518814"/>
            <a:ext cx="4500880" cy="2413106"/>
          </a:xfrm>
          <a:prstGeom prst="wedgeRoundRectCallout">
            <a:avLst>
              <a:gd name="adj1" fmla="val -37730"/>
              <a:gd name="adj2" fmla="val 62445"/>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cs typeface="Arial" panose="020B0604020202020204" pitchFamily="34" charset="0"/>
              </a:rPr>
              <a:t>Trong thư em sẽ hỏi thăm tình hình sức khỏe và công việc của bác, kể cho bác nghe về gia đình và mời bác về quê chơi.</a:t>
            </a:r>
          </a:p>
        </p:txBody>
      </p:sp>
    </p:spTree>
    <p:extLst>
      <p:ext uri="{BB962C8B-B14F-4D97-AF65-F5344CB8AC3E}">
        <p14:creationId xmlns:p14="http://schemas.microsoft.com/office/powerpoint/2010/main" val="24388520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4" name="Picture 3">
            <a:extLst>
              <a:ext uri="{FF2B5EF4-FFF2-40B4-BE49-F238E27FC236}">
                <a16:creationId xmlns:a16="http://schemas.microsoft.com/office/drawing/2014/main" id="{FD96048F-BAB1-4920-9A79-6D5F02976C0F}"/>
              </a:ext>
            </a:extLst>
          </p:cNvPr>
          <p:cNvPicPr>
            <a:picLocks noChangeAspect="1"/>
          </p:cNvPicPr>
          <p:nvPr/>
        </p:nvPicPr>
        <p:blipFill>
          <a:blip r:embed="rId14"/>
          <a:stretch>
            <a:fillRect/>
          </a:stretch>
        </p:blipFill>
        <p:spPr>
          <a:xfrm>
            <a:off x="408731" y="2640590"/>
            <a:ext cx="5243014" cy="1603387"/>
          </a:xfrm>
          <a:prstGeom prst="rect">
            <a:avLst/>
          </a:prstGeom>
        </p:spPr>
      </p:pic>
    </p:spTree>
    <p:extLst>
      <p:ext uri="{BB962C8B-B14F-4D97-AF65-F5344CB8AC3E}">
        <p14:creationId xmlns:p14="http://schemas.microsoft.com/office/powerpoint/2010/main" val="3995829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7705F4E-D962-4C73-8F67-03A114658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34" y="1903171"/>
            <a:ext cx="4160789" cy="4699137"/>
          </a:xfrm>
          <a:prstGeom prst="rect">
            <a:avLst/>
          </a:prstGeom>
        </p:spPr>
      </p:pic>
      <p:pic>
        <p:nvPicPr>
          <p:cNvPr id="18" name="图片 17">
            <a:extLst>
              <a:ext uri="{FF2B5EF4-FFF2-40B4-BE49-F238E27FC236}">
                <a16:creationId xmlns:a16="http://schemas.microsoft.com/office/drawing/2014/main" id="{439EE934-DCC4-44CD-8800-085503750E52}"/>
              </a:ext>
            </a:extLst>
          </p:cNvPr>
          <p:cNvPicPr>
            <a:picLocks noChangeAspect="1"/>
          </p:cNvPicPr>
          <p:nvPr/>
        </p:nvPicPr>
        <p:blipFill>
          <a:blip r:embed="rId4"/>
          <a:stretch>
            <a:fillRect/>
          </a:stretch>
        </p:blipFill>
        <p:spPr>
          <a:xfrm>
            <a:off x="-1062918" y="100138"/>
            <a:ext cx="14259780" cy="463336"/>
          </a:xfrm>
          <a:prstGeom prst="rect">
            <a:avLst/>
          </a:prstGeom>
        </p:spPr>
      </p:pic>
      <p:grpSp>
        <p:nvGrpSpPr>
          <p:cNvPr id="24" name="组合 23">
            <a:extLst>
              <a:ext uri="{FF2B5EF4-FFF2-40B4-BE49-F238E27FC236}">
                <a16:creationId xmlns:a16="http://schemas.microsoft.com/office/drawing/2014/main" id="{1910B4EE-CBB8-4C0B-9908-A061D7832E87}"/>
              </a:ext>
            </a:extLst>
          </p:cNvPr>
          <p:cNvGrpSpPr/>
          <p:nvPr/>
        </p:nvGrpSpPr>
        <p:grpSpPr>
          <a:xfrm>
            <a:off x="4671348" y="2673350"/>
            <a:ext cx="7293418" cy="3267227"/>
            <a:chOff x="5760354" y="1651172"/>
            <a:chExt cx="5916547" cy="3267227"/>
          </a:xfrm>
        </p:grpSpPr>
        <p:cxnSp>
          <p:nvCxnSpPr>
            <p:cNvPr id="25" name="直接连接符 24">
              <a:extLst>
                <a:ext uri="{FF2B5EF4-FFF2-40B4-BE49-F238E27FC236}">
                  <a16:creationId xmlns:a16="http://schemas.microsoft.com/office/drawing/2014/main" id="{C8ED05B3-C66A-4BDA-A7A2-4B99987DD904}"/>
                </a:ext>
              </a:extLst>
            </p:cNvPr>
            <p:cNvCxnSpPr>
              <a:cxnSpLocks/>
            </p:cNvCxnSpPr>
            <p:nvPr/>
          </p:nvCxnSpPr>
          <p:spPr>
            <a:xfrm flipH="1">
              <a:off x="5760354" y="4918399"/>
              <a:ext cx="5916547"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F087137D-8AAF-4451-8C2B-99490AA819D6}"/>
                </a:ext>
              </a:extLst>
            </p:cNvPr>
            <p:cNvGrpSpPr/>
            <p:nvPr/>
          </p:nvGrpSpPr>
          <p:grpSpPr>
            <a:xfrm>
              <a:off x="5760354" y="1651172"/>
              <a:ext cx="5916547" cy="3267227"/>
              <a:chOff x="5760354" y="1651172"/>
              <a:chExt cx="5916547" cy="3267227"/>
            </a:xfrm>
          </p:grpSpPr>
          <p:cxnSp>
            <p:nvCxnSpPr>
              <p:cNvPr id="27" name="直接连接符 26">
                <a:extLst>
                  <a:ext uri="{FF2B5EF4-FFF2-40B4-BE49-F238E27FC236}">
                    <a16:creationId xmlns:a16="http://schemas.microsoft.com/office/drawing/2014/main" id="{20148728-FA19-4CC0-9C2F-134FEC78CF89}"/>
                  </a:ext>
                </a:extLst>
              </p:cNvPr>
              <p:cNvCxnSpPr>
                <a:cxnSpLocks/>
              </p:cNvCxnSpPr>
              <p:nvPr/>
            </p:nvCxnSpPr>
            <p:spPr>
              <a:xfrm flipH="1">
                <a:off x="11676901" y="1986455"/>
                <a:ext cx="0" cy="2931944"/>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46946BB8-6F61-4284-8FAE-80994D49C720}"/>
                  </a:ext>
                </a:extLst>
              </p:cNvPr>
              <p:cNvCxnSpPr>
                <a:cxnSpLocks/>
              </p:cNvCxnSpPr>
              <p:nvPr/>
            </p:nvCxnSpPr>
            <p:spPr>
              <a:xfrm flipH="1">
                <a:off x="5760354" y="1651172"/>
                <a:ext cx="3909265"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00D8C59-76BB-499A-BA19-42E7226244DA}"/>
                  </a:ext>
                </a:extLst>
              </p:cNvPr>
              <p:cNvCxnSpPr>
                <a:cxnSpLocks/>
              </p:cNvCxnSpPr>
              <p:nvPr/>
            </p:nvCxnSpPr>
            <p:spPr>
              <a:xfrm>
                <a:off x="5760354" y="1660821"/>
                <a:ext cx="0" cy="3257578"/>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grpSp>
      </p:grpSp>
      <p:pic>
        <p:nvPicPr>
          <p:cNvPr id="30" name="图片 29">
            <a:extLst>
              <a:ext uri="{FF2B5EF4-FFF2-40B4-BE49-F238E27FC236}">
                <a16:creationId xmlns:a16="http://schemas.microsoft.com/office/drawing/2014/main" id="{40F851C8-C7CE-47E7-B204-F3C8ACCF27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510" t="64450" r="63336" b="-6857"/>
          <a:stretch/>
        </p:blipFill>
        <p:spPr>
          <a:xfrm flipH="1">
            <a:off x="9358374" y="1074584"/>
            <a:ext cx="3428185" cy="2524049"/>
          </a:xfrm>
          <a:prstGeom prst="rect">
            <a:avLst/>
          </a:prstGeom>
        </p:spPr>
      </p:pic>
      <p:sp>
        <p:nvSpPr>
          <p:cNvPr id="14" name="Rectangle 13"/>
          <p:cNvSpPr/>
          <p:nvPr/>
        </p:nvSpPr>
        <p:spPr>
          <a:xfrm>
            <a:off x="4880244" y="3188875"/>
            <a:ext cx="7010093" cy="2554545"/>
          </a:xfrm>
          <a:prstGeom prst="rect">
            <a:avLst/>
          </a:prstGeom>
        </p:spPr>
        <p:txBody>
          <a:bodyPr wrap="square">
            <a:spAutoFit/>
          </a:bodyPr>
          <a:lstStyle/>
          <a:p>
            <a:pPr lvl="0" algn="ctr">
              <a:defRPr/>
            </a:pPr>
            <a:r>
              <a:rPr lang="vi-VN" altLang="zh-CN" sz="4000" b="1" kern="0"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a:rPr>
              <a:t>Dựa vào những điều đã trao đổi với bạn, em hãy viết 3 – 4 câu hỏi thăm tình hình của người nhận thư.</a:t>
            </a:r>
          </a:p>
        </p:txBody>
      </p:sp>
    </p:spTree>
    <p:extLst>
      <p:ext uri="{BB962C8B-B14F-4D97-AF65-F5344CB8AC3E}">
        <p14:creationId xmlns:p14="http://schemas.microsoft.com/office/powerpoint/2010/main" val="2559142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10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67CE4-44FC-30A6-9683-836C2FA0E946}"/>
            </a:ext>
          </a:extLst>
        </p:cNvPr>
        <p:cNvGrpSpPr/>
        <p:nvPr/>
      </p:nvGrpSpPr>
      <p:grpSpPr>
        <a:xfrm>
          <a:off x="0" y="0"/>
          <a:ext cx="0" cy="0"/>
          <a:chOff x="0" y="0"/>
          <a:chExt cx="0" cy="0"/>
        </a:xfrm>
      </p:grpSpPr>
      <p:pic>
        <p:nvPicPr>
          <p:cNvPr id="4" name="图片 4">
            <a:extLst>
              <a:ext uri="{FF2B5EF4-FFF2-40B4-BE49-F238E27FC236}">
                <a16:creationId xmlns:a16="http://schemas.microsoft.com/office/drawing/2014/main" id="{C443156E-4308-AB33-5B50-0DA9BB996F57}"/>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3" name="Picture 2">
            <a:extLst>
              <a:ext uri="{FF2B5EF4-FFF2-40B4-BE49-F238E27FC236}">
                <a16:creationId xmlns:a16="http://schemas.microsoft.com/office/drawing/2014/main" id="{7736CBD4-D754-29BB-CA37-353142BD674F}"/>
              </a:ext>
            </a:extLst>
          </p:cNvPr>
          <p:cNvPicPr>
            <a:picLocks noChangeAspect="1"/>
          </p:cNvPicPr>
          <p:nvPr/>
        </p:nvPicPr>
        <p:blipFill>
          <a:blip r:embed="rId4"/>
          <a:stretch>
            <a:fillRect/>
          </a:stretch>
        </p:blipFill>
        <p:spPr>
          <a:xfrm>
            <a:off x="3495563" y="290400"/>
            <a:ext cx="5074279" cy="6183357"/>
          </a:xfrm>
          <a:prstGeom prst="rect">
            <a:avLst/>
          </a:prstGeom>
        </p:spPr>
      </p:pic>
    </p:spTree>
    <p:extLst>
      <p:ext uri="{BB962C8B-B14F-4D97-AF65-F5344CB8AC3E}">
        <p14:creationId xmlns:p14="http://schemas.microsoft.com/office/powerpoint/2010/main" val="35364242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6BD85-8FEA-A6D9-861D-B2F2E8DB80FD}"/>
            </a:ext>
          </a:extLst>
        </p:cNvPr>
        <p:cNvGrpSpPr/>
        <p:nvPr/>
      </p:nvGrpSpPr>
      <p:grpSpPr>
        <a:xfrm>
          <a:off x="0" y="0"/>
          <a:ext cx="0" cy="0"/>
          <a:chOff x="0" y="0"/>
          <a:chExt cx="0" cy="0"/>
        </a:xfrm>
      </p:grpSpPr>
      <p:pic>
        <p:nvPicPr>
          <p:cNvPr id="4" name="图片 4">
            <a:extLst>
              <a:ext uri="{FF2B5EF4-FFF2-40B4-BE49-F238E27FC236}">
                <a16:creationId xmlns:a16="http://schemas.microsoft.com/office/drawing/2014/main" id="{F970F6CD-4B9E-7DC3-F9E0-8750267C55A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grpSp>
        <p:nvGrpSpPr>
          <p:cNvPr id="2" name="Group 1">
            <a:extLst>
              <a:ext uri="{FF2B5EF4-FFF2-40B4-BE49-F238E27FC236}">
                <a16:creationId xmlns:a16="http://schemas.microsoft.com/office/drawing/2014/main" id="{34974B6E-4210-6FB9-C94F-01F82E7617D5}"/>
              </a:ext>
            </a:extLst>
          </p:cNvPr>
          <p:cNvGrpSpPr/>
          <p:nvPr/>
        </p:nvGrpSpPr>
        <p:grpSpPr>
          <a:xfrm>
            <a:off x="1016938" y="1428464"/>
            <a:ext cx="3621515" cy="4438544"/>
            <a:chOff x="1233407" y="436859"/>
            <a:chExt cx="5990148" cy="5990148"/>
          </a:xfrm>
        </p:grpSpPr>
        <p:pic>
          <p:nvPicPr>
            <p:cNvPr id="3" name="图片 6" descr="形状, 圆圈&#10;&#10;描述已自动生成">
              <a:extLst>
                <a:ext uri="{FF2B5EF4-FFF2-40B4-BE49-F238E27FC236}">
                  <a16:creationId xmlns:a16="http://schemas.microsoft.com/office/drawing/2014/main" id="{56B091E0-9DC3-007F-B849-72B8AD86F6E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33407" y="436859"/>
              <a:ext cx="5990148" cy="5990148"/>
            </a:xfrm>
            <a:prstGeom prst="rect">
              <a:avLst/>
            </a:prstGeom>
          </p:spPr>
        </p:pic>
        <p:sp>
          <p:nvSpPr>
            <p:cNvPr id="5" name="TextBox 4">
              <a:extLst>
                <a:ext uri="{FF2B5EF4-FFF2-40B4-BE49-F238E27FC236}">
                  <a16:creationId xmlns:a16="http://schemas.microsoft.com/office/drawing/2014/main" id="{0FA470C5-B2A7-585D-B1FD-B6151492172E}"/>
                </a:ext>
              </a:extLst>
            </p:cNvPr>
            <p:cNvSpPr txBox="1"/>
            <p:nvPr/>
          </p:nvSpPr>
          <p:spPr>
            <a:xfrm>
              <a:off x="2059315" y="2296056"/>
              <a:ext cx="4275314" cy="1786080"/>
            </a:xfrm>
            <a:prstGeom prst="rect">
              <a:avLst/>
            </a:prstGeom>
            <a:noFill/>
          </p:spPr>
          <p:txBody>
            <a:bodyPr wrap="square">
              <a:spAutoFit/>
            </a:bodyPr>
            <a:lstStyle/>
            <a:p>
              <a:pPr algn="ctr"/>
              <a:r>
                <a:rPr lang="en-US" sz="4000" b="1" i="0" dirty="0" err="1">
                  <a:solidFill>
                    <a:srgbClr val="EB5E50"/>
                  </a:solidFill>
                  <a:effectLst/>
                  <a:latin typeface="Cambria" panose="02040503050406030204" pitchFamily="18" charset="0"/>
                </a:rPr>
                <a:t>Viết</a:t>
              </a:r>
              <a:r>
                <a:rPr lang="en-US" sz="4000" b="1" i="0" dirty="0">
                  <a:solidFill>
                    <a:srgbClr val="EB5E50"/>
                  </a:solidFill>
                  <a:effectLst/>
                  <a:latin typeface="Cambria" panose="02040503050406030204" pitchFamily="18" charset="0"/>
                </a:rPr>
                <a:t> </a:t>
              </a:r>
              <a:r>
                <a:rPr lang="en-US" sz="4000" b="1" i="0" dirty="0" err="1">
                  <a:solidFill>
                    <a:srgbClr val="EB5E50"/>
                  </a:solidFill>
                  <a:effectLst/>
                  <a:latin typeface="Cambria" panose="02040503050406030204" pitchFamily="18" charset="0"/>
                </a:rPr>
                <a:t>bài</a:t>
              </a:r>
              <a:r>
                <a:rPr lang="en-US" sz="4000" b="1" i="0" dirty="0">
                  <a:solidFill>
                    <a:srgbClr val="EB5E50"/>
                  </a:solidFill>
                  <a:effectLst/>
                  <a:latin typeface="Cambria" panose="02040503050406030204" pitchFamily="18" charset="0"/>
                </a:rPr>
                <a:t> </a:t>
              </a:r>
              <a:r>
                <a:rPr lang="en-US" sz="4000" b="1" i="0" dirty="0" err="1">
                  <a:solidFill>
                    <a:srgbClr val="EB5E50"/>
                  </a:solidFill>
                  <a:effectLst/>
                  <a:latin typeface="Cambria" panose="02040503050406030204" pitchFamily="18" charset="0"/>
                </a:rPr>
                <a:t>vào</a:t>
              </a:r>
              <a:r>
                <a:rPr lang="en-US" sz="4000" b="1" i="0" dirty="0">
                  <a:solidFill>
                    <a:srgbClr val="EB5E50"/>
                  </a:solidFill>
                  <a:effectLst/>
                  <a:latin typeface="Cambria" panose="02040503050406030204" pitchFamily="18" charset="0"/>
                </a:rPr>
                <a:t> </a:t>
              </a:r>
              <a:r>
                <a:rPr lang="en-US" sz="4000" b="1" i="0" dirty="0" err="1">
                  <a:solidFill>
                    <a:srgbClr val="EB5E50"/>
                  </a:solidFill>
                  <a:effectLst/>
                  <a:latin typeface="Cambria" panose="02040503050406030204" pitchFamily="18" charset="0"/>
                </a:rPr>
                <a:t>vở</a:t>
              </a:r>
              <a:endParaRPr lang="en-US" sz="4000" b="1" dirty="0">
                <a:solidFill>
                  <a:srgbClr val="EB5E50"/>
                </a:solidFill>
                <a:latin typeface="Cambria" panose="02040503050406030204" pitchFamily="18" charset="0"/>
              </a:endParaRPr>
            </a:p>
          </p:txBody>
        </p:sp>
      </p:grpSp>
      <p:grpSp>
        <p:nvGrpSpPr>
          <p:cNvPr id="6" name="Group 5">
            <a:extLst>
              <a:ext uri="{FF2B5EF4-FFF2-40B4-BE49-F238E27FC236}">
                <a16:creationId xmlns:a16="http://schemas.microsoft.com/office/drawing/2014/main" id="{0583D6BE-D355-4F55-42E1-9C07384DD48C}"/>
              </a:ext>
            </a:extLst>
          </p:cNvPr>
          <p:cNvGrpSpPr/>
          <p:nvPr/>
        </p:nvGrpSpPr>
        <p:grpSpPr>
          <a:xfrm>
            <a:off x="3913555" y="980915"/>
            <a:ext cx="7544798" cy="4567117"/>
            <a:chOff x="4647202" y="1618869"/>
            <a:chExt cx="7544798" cy="4567117"/>
          </a:xfrm>
        </p:grpSpPr>
        <p:pic>
          <p:nvPicPr>
            <p:cNvPr id="7" name="Picture 6">
              <a:extLst>
                <a:ext uri="{FF2B5EF4-FFF2-40B4-BE49-F238E27FC236}">
                  <a16:creationId xmlns:a16="http://schemas.microsoft.com/office/drawing/2014/main" id="{EFC500AA-149E-9585-786F-31A8801362F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4209" b="70346" l="5458" r="33232"/>
                      </a14:imgEffect>
                    </a14:imgLayer>
                  </a14:imgProps>
                </a:ext>
                <a:ext uri="{28A0092B-C50C-407E-A947-70E740481C1C}">
                  <a14:useLocalDpi xmlns:a14="http://schemas.microsoft.com/office/drawing/2010/main" val="0"/>
                </a:ext>
              </a:extLst>
            </a:blip>
            <a:srcRect l="2500" t="43056" r="65000" b="28611"/>
            <a:stretch/>
          </p:blipFill>
          <p:spPr>
            <a:xfrm>
              <a:off x="4647202" y="1618869"/>
              <a:ext cx="7544798" cy="4567117"/>
            </a:xfrm>
            <a:prstGeom prst="rect">
              <a:avLst/>
            </a:prstGeom>
          </p:spPr>
        </p:pic>
        <p:sp>
          <p:nvSpPr>
            <p:cNvPr id="8" name="TextBox 7">
              <a:extLst>
                <a:ext uri="{FF2B5EF4-FFF2-40B4-BE49-F238E27FC236}">
                  <a16:creationId xmlns:a16="http://schemas.microsoft.com/office/drawing/2014/main" id="{ADE992A3-D886-373A-F737-28E01DEAE77C}"/>
                </a:ext>
              </a:extLst>
            </p:cNvPr>
            <p:cNvSpPr txBox="1"/>
            <p:nvPr/>
          </p:nvSpPr>
          <p:spPr>
            <a:xfrm>
              <a:off x="6086860" y="3157070"/>
              <a:ext cx="5343140" cy="1661993"/>
            </a:xfrm>
            <a:prstGeom prst="rect">
              <a:avLst/>
            </a:prstGeom>
            <a:noFill/>
          </p:spPr>
          <p:txBody>
            <a:bodyPr wrap="square" rtlCol="0">
              <a:spAutoFit/>
            </a:bodyPr>
            <a:lstStyle/>
            <a:p>
              <a:pPr marL="285750" indent="-285750" algn="just">
                <a:buFontTx/>
                <a:buChar char="-"/>
              </a:pPr>
              <a:r>
                <a:rPr lang="en-GB" sz="3400" b="1" dirty="0" err="1">
                  <a:latin typeface="Cambria" panose="02040503050406030204" pitchFamily="18" charset="0"/>
                  <a:ea typeface="Cambria" panose="02040503050406030204" pitchFamily="18" charset="0"/>
                </a:rPr>
                <a:t>Chú</a:t>
              </a:r>
              <a:r>
                <a:rPr lang="en-GB" sz="3400" b="1" dirty="0">
                  <a:latin typeface="Cambria" panose="02040503050406030204" pitchFamily="18" charset="0"/>
                  <a:ea typeface="Cambria" panose="02040503050406030204" pitchFamily="18" charset="0"/>
                </a:rPr>
                <a:t> ý </a:t>
              </a:r>
              <a:r>
                <a:rPr lang="en-GB" sz="3400" b="1" dirty="0" err="1">
                  <a:latin typeface="Cambria" panose="02040503050406030204" pitchFamily="18" charset="0"/>
                  <a:ea typeface="Cambria" panose="02040503050406030204" pitchFamily="18" charset="0"/>
                </a:rPr>
                <a:t>cách</a:t>
              </a:r>
              <a:r>
                <a:rPr lang="en-GB" sz="3400" b="1" dirty="0">
                  <a:latin typeface="Cambria" panose="02040503050406030204" pitchFamily="18" charset="0"/>
                  <a:ea typeface="Cambria" panose="02040503050406030204" pitchFamily="18" charset="0"/>
                </a:rPr>
                <a:t> </a:t>
              </a:r>
              <a:r>
                <a:rPr lang="en-GB" sz="3400" b="1" dirty="0" err="1">
                  <a:latin typeface="Cambria" panose="02040503050406030204" pitchFamily="18" charset="0"/>
                  <a:ea typeface="Cambria" panose="02040503050406030204" pitchFamily="18" charset="0"/>
                </a:rPr>
                <a:t>trình</a:t>
              </a:r>
              <a:r>
                <a:rPr lang="en-GB" sz="3400" b="1" dirty="0">
                  <a:latin typeface="Cambria" panose="02040503050406030204" pitchFamily="18" charset="0"/>
                  <a:ea typeface="Cambria" panose="02040503050406030204" pitchFamily="18" charset="0"/>
                </a:rPr>
                <a:t> </a:t>
              </a:r>
              <a:r>
                <a:rPr lang="en-GB" sz="3400" b="1" dirty="0" err="1">
                  <a:latin typeface="Cambria" panose="02040503050406030204" pitchFamily="18" charset="0"/>
                  <a:ea typeface="Cambria" panose="02040503050406030204" pitchFamily="18" charset="0"/>
                </a:rPr>
                <a:t>bày</a:t>
              </a:r>
              <a:r>
                <a:rPr lang="en-GB" sz="3400" b="1" dirty="0">
                  <a:latin typeface="Cambria" panose="02040503050406030204" pitchFamily="18" charset="0"/>
                  <a:ea typeface="Cambria" panose="02040503050406030204" pitchFamily="18" charset="0"/>
                </a:rPr>
                <a:t>.</a:t>
              </a:r>
            </a:p>
            <a:p>
              <a:pPr marL="285750" indent="-285750" algn="just">
                <a:buFontTx/>
                <a:buChar char="-"/>
              </a:pPr>
              <a:r>
                <a:rPr lang="en-GB" sz="3400" b="1" dirty="0" err="1">
                  <a:latin typeface="Cambria" panose="02040503050406030204" pitchFamily="18" charset="0"/>
                  <a:ea typeface="Cambria" panose="02040503050406030204" pitchFamily="18" charset="0"/>
                </a:rPr>
                <a:t>Sử</a:t>
              </a:r>
              <a:r>
                <a:rPr lang="en-GB" sz="3400" b="1" dirty="0">
                  <a:latin typeface="Cambria" panose="02040503050406030204" pitchFamily="18" charset="0"/>
                  <a:ea typeface="Cambria" panose="02040503050406030204" pitchFamily="18" charset="0"/>
                </a:rPr>
                <a:t> </a:t>
              </a:r>
              <a:r>
                <a:rPr lang="en-GB" sz="3400" b="1" dirty="0" err="1">
                  <a:latin typeface="Cambria" panose="02040503050406030204" pitchFamily="18" charset="0"/>
                  <a:ea typeface="Cambria" panose="02040503050406030204" pitchFamily="18" charset="0"/>
                </a:rPr>
                <a:t>dụng</a:t>
              </a:r>
              <a:r>
                <a:rPr lang="en-GB" sz="3400" b="1" dirty="0">
                  <a:latin typeface="Cambria" panose="02040503050406030204" pitchFamily="18" charset="0"/>
                  <a:ea typeface="Cambria" panose="02040503050406030204" pitchFamily="18" charset="0"/>
                </a:rPr>
                <a:t> </a:t>
              </a:r>
              <a:r>
                <a:rPr lang="en-GB" sz="3400" b="1" dirty="0" err="1">
                  <a:latin typeface="Cambria" panose="02040503050406030204" pitchFamily="18" charset="0"/>
                  <a:ea typeface="Cambria" panose="02040503050406030204" pitchFamily="18" charset="0"/>
                </a:rPr>
                <a:t>dấu</a:t>
              </a:r>
              <a:r>
                <a:rPr lang="en-GB" sz="3400" b="1" dirty="0">
                  <a:latin typeface="Cambria" panose="02040503050406030204" pitchFamily="18" charset="0"/>
                  <a:ea typeface="Cambria" panose="02040503050406030204" pitchFamily="18" charset="0"/>
                </a:rPr>
                <a:t> </a:t>
              </a:r>
              <a:r>
                <a:rPr lang="en-GB" sz="3400" b="1" dirty="0" err="1">
                  <a:latin typeface="Cambria" panose="02040503050406030204" pitchFamily="18" charset="0"/>
                  <a:ea typeface="Cambria" panose="02040503050406030204" pitchFamily="18" charset="0"/>
                </a:rPr>
                <a:t>câu</a:t>
              </a:r>
              <a:r>
                <a:rPr lang="en-GB" sz="3400" b="1" dirty="0">
                  <a:latin typeface="Cambria" panose="02040503050406030204" pitchFamily="18" charset="0"/>
                  <a:ea typeface="Cambria" panose="02040503050406030204" pitchFamily="18" charset="0"/>
                </a:rPr>
                <a:t> </a:t>
              </a:r>
              <a:r>
                <a:rPr lang="en-GB" sz="3400" b="1" dirty="0" err="1">
                  <a:latin typeface="Cambria" panose="02040503050406030204" pitchFamily="18" charset="0"/>
                  <a:ea typeface="Cambria" panose="02040503050406030204" pitchFamily="18" charset="0"/>
                </a:rPr>
                <a:t>hợp</a:t>
              </a:r>
              <a:r>
                <a:rPr lang="en-GB" sz="3400" b="1" dirty="0">
                  <a:latin typeface="Cambria" panose="02040503050406030204" pitchFamily="18" charset="0"/>
                  <a:ea typeface="Cambria" panose="02040503050406030204" pitchFamily="18" charset="0"/>
                </a:rPr>
                <a:t> </a:t>
              </a:r>
              <a:r>
                <a:rPr lang="en-GB" sz="3400" b="1" dirty="0" err="1">
                  <a:latin typeface="Cambria" panose="02040503050406030204" pitchFamily="18" charset="0"/>
                  <a:ea typeface="Cambria" panose="02040503050406030204" pitchFamily="18" charset="0"/>
                </a:rPr>
                <a:t>lý</a:t>
              </a:r>
              <a:r>
                <a:rPr lang="en-GB" sz="3400" b="1" dirty="0">
                  <a:latin typeface="Cambria" panose="02040503050406030204" pitchFamily="18" charset="0"/>
                  <a:ea typeface="Cambria" panose="02040503050406030204" pitchFamily="18" charset="0"/>
                </a:rPr>
                <a:t>.</a:t>
              </a:r>
            </a:p>
            <a:p>
              <a:pPr marL="285750" indent="-285750" algn="just">
                <a:buFontTx/>
                <a:buChar char="-"/>
              </a:pPr>
              <a:r>
                <a:rPr lang="en-GB" sz="3400" b="1" dirty="0" err="1">
                  <a:latin typeface="Cambria" panose="02040503050406030204" pitchFamily="18" charset="0"/>
                  <a:ea typeface="Cambria" panose="02040503050406030204" pitchFamily="18" charset="0"/>
                </a:rPr>
                <a:t>Lưu</a:t>
              </a:r>
              <a:r>
                <a:rPr lang="en-GB" sz="3400" b="1" dirty="0">
                  <a:latin typeface="Cambria" panose="02040503050406030204" pitchFamily="18" charset="0"/>
                  <a:ea typeface="Cambria" panose="02040503050406030204" pitchFamily="18" charset="0"/>
                </a:rPr>
                <a:t> ý </a:t>
              </a:r>
              <a:r>
                <a:rPr lang="en-GB" sz="3400" b="1" dirty="0" err="1">
                  <a:latin typeface="Cambria" panose="02040503050406030204" pitchFamily="18" charset="0"/>
                  <a:ea typeface="Cambria" panose="02040503050406030204" pitchFamily="18" charset="0"/>
                </a:rPr>
                <a:t>tư</a:t>
              </a:r>
              <a:r>
                <a:rPr lang="en-GB" sz="3400" b="1" dirty="0">
                  <a:latin typeface="Cambria" panose="02040503050406030204" pitchFamily="18" charset="0"/>
                  <a:ea typeface="Cambria" panose="02040503050406030204" pitchFamily="18" charset="0"/>
                </a:rPr>
                <a:t> </a:t>
              </a:r>
              <a:r>
                <a:rPr lang="en-GB" sz="3400" b="1" dirty="0" err="1">
                  <a:latin typeface="Cambria" panose="02040503050406030204" pitchFamily="18" charset="0"/>
                  <a:ea typeface="Cambria" panose="02040503050406030204" pitchFamily="18" charset="0"/>
                </a:rPr>
                <a:t>thế</a:t>
              </a:r>
              <a:r>
                <a:rPr lang="en-GB" sz="3400" b="1" dirty="0">
                  <a:latin typeface="Cambria" panose="02040503050406030204" pitchFamily="18" charset="0"/>
                  <a:ea typeface="Cambria" panose="02040503050406030204" pitchFamily="18" charset="0"/>
                </a:rPr>
                <a:t> </a:t>
              </a:r>
              <a:r>
                <a:rPr lang="en-GB" sz="3400" b="1" dirty="0" err="1">
                  <a:latin typeface="Cambria" panose="02040503050406030204" pitchFamily="18" charset="0"/>
                  <a:ea typeface="Cambria" panose="02040503050406030204" pitchFamily="18" charset="0"/>
                </a:rPr>
                <a:t>ngồi</a:t>
              </a:r>
              <a:r>
                <a:rPr lang="en-GB" sz="3400" b="1" dirty="0">
                  <a:latin typeface="Cambria" panose="02040503050406030204" pitchFamily="18" charset="0"/>
                  <a:ea typeface="Cambria" panose="02040503050406030204" pitchFamily="18" charset="0"/>
                </a:rPr>
                <a:t> </a:t>
              </a:r>
              <a:r>
                <a:rPr lang="en-GB" sz="3400" b="1" dirty="0" err="1">
                  <a:latin typeface="Cambria" panose="02040503050406030204" pitchFamily="18" charset="0"/>
                  <a:ea typeface="Cambria" panose="02040503050406030204" pitchFamily="18" charset="0"/>
                </a:rPr>
                <a:t>viết</a:t>
              </a:r>
              <a:r>
                <a:rPr lang="en-GB" sz="3400" b="1"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674601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2" name="Rectangle 1"/>
          <p:cNvSpPr/>
          <p:nvPr/>
        </p:nvSpPr>
        <p:spPr>
          <a:xfrm>
            <a:off x="259409" y="1517299"/>
            <a:ext cx="11630652" cy="4401205"/>
          </a:xfrm>
          <a:prstGeom prst="rect">
            <a:avLst/>
          </a:prstGeom>
        </p:spPr>
        <p:txBody>
          <a:bodyPr wrap="square">
            <a:spAutoFit/>
          </a:bodyPr>
          <a:lstStyle/>
          <a:p>
            <a:pPr lvl="0" indent="354013" algn="r">
              <a:defRP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 ngày… tháng… năm...</a:t>
            </a:r>
          </a:p>
          <a:p>
            <a:pPr lvl="0" indent="354013" algn="just">
              <a:defRP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Bà ngoại kính yêu,</a:t>
            </a:r>
          </a:p>
          <a:p>
            <a:pPr lvl="0" indent="354013" algn="just">
              <a:defRP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Lời đầu thư, cháu xin phép được gửi lời hỏi thăm đến sức khỏe của bà. Cháu và bố mẹ vẫn khỏe mạnh. Năm nay, cháu sẽ là học sinh lớp 3. Đầu năm học, cháu được phân công làm tổ trưởng. Trên lớp, cháu luôn chăm chú nghe giảng, làm bài tập đầy đủ. Cháu đã được nhiều điểm chín, mười lắm. Tuần tới, cháu sẽ kiểm tra giữa học kì một. Cháu sẽ cố gắng ôn tập và kiểm tra thật tốt.</a:t>
            </a:r>
          </a:p>
          <a:p>
            <a:pPr lvl="0" indent="354013" algn="r">
              <a:defRP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Cháu của bà</a:t>
            </a:r>
          </a:p>
          <a:p>
            <a:pPr lvl="0" indent="354013" algn="r">
              <a:defRP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Trang Hà</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83FE7491-5DD2-494E-BE5D-0065856FE67F}"/>
              </a:ext>
            </a:extLst>
          </p:cNvPr>
          <p:cNvPicPr>
            <a:picLocks noChangeAspect="1"/>
          </p:cNvPicPr>
          <p:nvPr/>
        </p:nvPicPr>
        <p:blipFill>
          <a:blip r:embed="rId4"/>
          <a:stretch>
            <a:fillRect/>
          </a:stretch>
        </p:blipFill>
        <p:spPr>
          <a:xfrm>
            <a:off x="3524305" y="82077"/>
            <a:ext cx="6218459" cy="1780186"/>
          </a:xfrm>
          <a:prstGeom prst="rect">
            <a:avLst/>
          </a:prstGeom>
        </p:spPr>
      </p:pic>
    </p:spTree>
    <p:extLst>
      <p:ext uri="{BB962C8B-B14F-4D97-AF65-F5344CB8AC3E}">
        <p14:creationId xmlns:p14="http://schemas.microsoft.com/office/powerpoint/2010/main" val="8028415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461</Words>
  <Application>Microsoft Office PowerPoint</Application>
  <PresentationFormat>Widescreen</PresentationFormat>
  <Paragraphs>37</Paragraphs>
  <Slides>10</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等线</vt:lpstr>
      <vt:lpstr>等线 Light</vt:lpstr>
      <vt:lpstr>Arial</vt:lpstr>
      <vt:lpstr>Calibri</vt:lpstr>
      <vt:lpstr>Cambria</vt:lpstr>
      <vt:lpstr>Coiny</vt:lpstr>
      <vt:lpstr>Palace Script MT</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43</cp:revision>
  <dcterms:created xsi:type="dcterms:W3CDTF">2022-08-09T08:15:20Z</dcterms:created>
  <dcterms:modified xsi:type="dcterms:W3CDTF">2025-12-23T15:29:24Z</dcterms:modified>
</cp:coreProperties>
</file>