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482" r:id="rId2"/>
    <p:sldId id="563" r:id="rId3"/>
    <p:sldId id="496" r:id="rId4"/>
    <p:sldId id="546" r:id="rId5"/>
    <p:sldId id="555" r:id="rId6"/>
    <p:sldId id="575" r:id="rId7"/>
    <p:sldId id="560" r:id="rId8"/>
    <p:sldId id="571" r:id="rId9"/>
    <p:sldId id="577" r:id="rId10"/>
    <p:sldId id="58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-66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– CHỦ ĐỀ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E35AD6-4691-4930-B8F7-FC8FAF96D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79" y="-1"/>
            <a:ext cx="7388723" cy="2156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88DF79-3143-72B1-08EE-26534959F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0" y="228262"/>
            <a:ext cx="11963896" cy="2696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E831147B-70E6-B05F-6140-85AA2670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04" y="4006875"/>
            <a:ext cx="10729192" cy="200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KHÚC NHẠC TRÊN NƯƠNG XA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                                        </a:t>
            </a:r>
            <a:r>
              <a:rPr lang="en-US" sz="2800" b="1" i="1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800" b="1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800" b="1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latin typeface="Cambria" pitchFamily="18" charset="0"/>
              </a:rPr>
              <a:t>lời</a:t>
            </a:r>
            <a:r>
              <a:rPr lang="en-US" sz="2800" b="1" i="1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en-US" sz="2800" b="1" i="1" dirty="0" err="1">
                <a:solidFill>
                  <a:srgbClr val="1713CB"/>
                </a:solidFill>
                <a:latin typeface="Cambria" pitchFamily="18" charset="0"/>
              </a:rPr>
              <a:t>Hoàng</a:t>
            </a:r>
            <a:r>
              <a:rPr lang="en-US" sz="2800" b="1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latin typeface="Cambria" pitchFamily="18" charset="0"/>
              </a:rPr>
              <a:t>Lân</a:t>
            </a:r>
            <a:endParaRPr lang="en-US" sz="2800" b="1" i="1" dirty="0">
              <a:solidFill>
                <a:srgbClr val="1713CB"/>
              </a:solidFill>
              <a:latin typeface="Cambria" pitchFamily="18" charset="0"/>
            </a:endParaRPr>
          </a:p>
          <a:p>
            <a:pPr algn="ctr" eaLnBrk="1" hangingPunct="1"/>
            <a:r>
              <a:rPr lang="en-US" sz="2800" b="1" i="1" dirty="0">
                <a:solidFill>
                  <a:srgbClr val="1713CB"/>
                </a:solidFill>
                <a:latin typeface="Cambria" pitchFamily="18" charset="0"/>
              </a:rPr>
              <a:t>                                                                       (</a:t>
            </a:r>
            <a:r>
              <a:rPr lang="en-US" sz="2800" b="1" i="1" dirty="0" err="1">
                <a:solidFill>
                  <a:srgbClr val="1713CB"/>
                </a:solidFill>
                <a:latin typeface="Cambria" pitchFamily="18" charset="0"/>
              </a:rPr>
              <a:t>Dựa</a:t>
            </a:r>
            <a:r>
              <a:rPr lang="en-US" sz="2800" b="1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latin typeface="Cambria" pitchFamily="18" charset="0"/>
              </a:rPr>
              <a:t>theo</a:t>
            </a:r>
            <a:r>
              <a:rPr lang="en-US" sz="2800" b="1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latin typeface="Cambria" pitchFamily="18" charset="0"/>
              </a:rPr>
              <a:t>dân</a:t>
            </a:r>
            <a:r>
              <a:rPr lang="en-US" sz="2800" b="1" i="1" dirty="0">
                <a:solidFill>
                  <a:srgbClr val="1713CB"/>
                </a:solidFill>
                <a:latin typeface="Cambria" pitchFamily="18" charset="0"/>
              </a:rPr>
              <a:t> ca Gia-rai)</a:t>
            </a:r>
            <a:endParaRPr lang="en-US" sz="4800" b="1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408A1F89-1728-591D-1266-371CD4C0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2203403"/>
            <a:ext cx="427947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– CHỦ ĐỀ 4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17892D81-2935-BD71-D6DC-EF04E9E25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04" y="3404846"/>
            <a:ext cx="10729192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>
                <a:latin typeface="Cambria" pitchFamily="18" charset="0"/>
              </a:rPr>
              <a:t>HÁT:</a:t>
            </a:r>
          </a:p>
        </p:txBody>
      </p:sp>
    </p:spTree>
    <p:extLst>
      <p:ext uri="{BB962C8B-B14F-4D97-AF65-F5344CB8AC3E}">
        <p14:creationId xmlns:p14="http://schemas.microsoft.com/office/powerpoint/2010/main" val="274597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983432" y="332656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llustration of a kids showing board on a white background Stock Vector  Image &amp; Art - Alamy">
            <a:extLst>
              <a:ext uri="{FF2B5EF4-FFF2-40B4-BE49-F238E27FC236}">
                <a16:creationId xmlns:a16="http://schemas.microsoft.com/office/drawing/2014/main" xmlns="" id="{EF185789-0F96-4661-8BF9-40B42891F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4367808" y="332656"/>
            <a:ext cx="621435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88B16B0-A785-4575-A610-9C31597188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2420888"/>
            <a:ext cx="5035048" cy="35298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8FC55C-B98E-43DF-81AF-2AD1318596A7}"/>
              </a:ext>
            </a:extLst>
          </p:cNvPr>
          <p:cNvSpPr txBox="1"/>
          <p:nvPr/>
        </p:nvSpPr>
        <p:spPr>
          <a:xfrm>
            <a:off x="1364085" y="2283032"/>
            <a:ext cx="28325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Quan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sát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tranh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nói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loại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nhạc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cụ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mà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CF57323-DAAB-47DF-949D-9F6B01318F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983432" y="2276872"/>
            <a:ext cx="380653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92696"/>
            <a:ext cx="7344816" cy="5635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587388" y="2902292"/>
            <a:ext cx="65167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Hoàng Lân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 năm 1942</a:t>
            </a:r>
            <a:r>
              <a:rPr lang="vi-VN" sz="2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Ông cùng người anh em sinh đôi Hoàng Long trở thành một cặp nhạc sĩ quen thuộc với người yêu nhạc Việt Nam.</a:t>
            </a:r>
            <a:endParaRPr lang="en-US" sz="24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hát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 nhạc trên nương xa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thiên nhiên hòa quyện với âm thanh của núi rừng và đàn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t’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rưng tạo lên khúc nhạc đặc trưng của vùng núi Tây Nguyên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7536160" y="-4524"/>
            <a:ext cx="3600400" cy="1944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AE72BC-ACAF-475C-A3B8-D9ED3A00A489}"/>
              </a:ext>
            </a:extLst>
          </p:cNvPr>
          <p:cNvSpPr txBox="1"/>
          <p:nvPr/>
        </p:nvSpPr>
        <p:spPr>
          <a:xfrm>
            <a:off x="8201508" y="791302"/>
            <a:ext cx="2345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itchFamily="18" charset="0"/>
              </a:rPr>
              <a:t>TÁC GIẢ</a:t>
            </a:r>
            <a:endParaRPr lang="vi-VN" sz="3600" b="1" dirty="0"/>
          </a:p>
        </p:txBody>
      </p:sp>
      <p:pic>
        <p:nvPicPr>
          <p:cNvPr id="2" name="Picture 1" descr="ÂM NHẠC ĐẶNG TOÀN: Đôi nét về nhạc sĩ Hoàng Lân">
            <a:extLst>
              <a:ext uri="{FF2B5EF4-FFF2-40B4-BE49-F238E27FC236}">
                <a16:creationId xmlns:a16="http://schemas.microsoft.com/office/drawing/2014/main" xmlns="" id="{0350C641-9766-E2C7-7527-2386643B41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49" y="2038299"/>
            <a:ext cx="4353165" cy="412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C07A395-7C3E-4E36-BEC2-089028FCB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91" y="260648"/>
            <a:ext cx="8116733" cy="59455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EDA8D49-B153-4FD2-8876-58599ACC3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7368" y="2795787"/>
            <a:ext cx="2996214" cy="34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0696" y="-1223459"/>
              <a:ext cx="3672047" cy="150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B89050-CE69-4D2A-AA45-051263B14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9376" y="2809240"/>
            <a:ext cx="2996214" cy="34104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FEC2161-3725-BDA8-D76D-10195FBF9347}"/>
              </a:ext>
            </a:extLst>
          </p:cNvPr>
          <p:cNvGrpSpPr/>
          <p:nvPr/>
        </p:nvGrpSpPr>
        <p:grpSpPr>
          <a:xfrm>
            <a:off x="4539041" y="381000"/>
            <a:ext cx="7154554" cy="5964062"/>
            <a:chOff x="4126022" y="223429"/>
            <a:chExt cx="7154554" cy="59640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B93A21F-AF1E-49DE-8EC2-981E50910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614"/>
            <a:stretch/>
          </p:blipFill>
          <p:spPr>
            <a:xfrm>
              <a:off x="4126022" y="223429"/>
              <a:ext cx="7154554" cy="56718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3225077-8958-4DA3-B9BC-4ED436B80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4871864" y="2404986"/>
              <a:ext cx="306929" cy="28803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9C92DE5-1A14-4A3C-A1AC-90750BD1B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7320136" y="2385716"/>
              <a:ext cx="306929" cy="2880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2D36626-BD5C-4AC6-891B-E30B0EBCD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8395084" y="2380684"/>
              <a:ext cx="306929" cy="28803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48F2B7E-2C40-4C3E-BD11-BF1C0062C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10507195" y="2377317"/>
              <a:ext cx="306929" cy="28803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2401126-AFD4-4847-A6E8-FD65D5191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4539041" y="3573016"/>
              <a:ext cx="306929" cy="2880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6580E46-A893-4400-8BA2-4F2E94342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7305469" y="3576789"/>
              <a:ext cx="306929" cy="2880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CF0A4DC-9A3D-43CB-B24D-110E384A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8904312" y="3573016"/>
              <a:ext cx="306929" cy="2880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0DB948A-B37A-42E9-BC5A-38A32F58A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10462302" y="3573016"/>
              <a:ext cx="306929" cy="2880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C405187-30E7-4BE8-A993-EC3E3C4A0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4518785" y="4734163"/>
              <a:ext cx="306929" cy="2880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2A32797B-B9AD-42A7-837A-B98545157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6396091" y="4734163"/>
              <a:ext cx="306929" cy="2880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5DAB4A26-805A-498B-90C5-C957BF553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7458933" y="4734163"/>
              <a:ext cx="306929" cy="2880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27B607F-1B3D-41CA-97D7-745F5A480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10504794" y="4718278"/>
              <a:ext cx="306929" cy="2880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3A48215-D17A-4FF4-8B9B-408BA0A0F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4564935" y="5890367"/>
              <a:ext cx="306929" cy="2880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E9FA9E6-1C46-4016-AD2D-5473784759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7166671" y="5899124"/>
              <a:ext cx="306929" cy="2880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E6BBFBB-80C0-4DFF-972B-E37CB43B0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8548548" y="5890367"/>
              <a:ext cx="306929" cy="2880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44BBEB9E-E706-4306-A6A2-E85512CEC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10609462" y="5899459"/>
              <a:ext cx="306929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3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3472" y="3846352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hát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Khúc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nhạc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trên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nương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xa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nói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về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vùng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miền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nào</a:t>
            </a:r>
            <a:r>
              <a:rPr lang="en-US" sz="3200" dirty="0">
                <a:latin typeface="Cambria" pitchFamily="18" charset="0"/>
              </a:rPr>
              <a:t>?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815118"/>
            <a:ext cx="561266" cy="743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687421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9C84AE-89AB-421F-8A3E-FCEE9A1A9C66}"/>
              </a:ext>
            </a:extLst>
          </p:cNvPr>
          <p:cNvSpPr txBox="1"/>
          <p:nvPr/>
        </p:nvSpPr>
        <p:spPr>
          <a:xfrm>
            <a:off x="1343472" y="4689289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Tìm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những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câu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hát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có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giai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điệu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giống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nhau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trong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Khúc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nhạc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trên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nương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xa</a:t>
            </a:r>
            <a:r>
              <a:rPr lang="en-US" sz="3200" i="1" dirty="0">
                <a:latin typeface="Cambria" pitchFamily="18" charset="0"/>
              </a:rPr>
              <a:t>.</a:t>
            </a:r>
            <a:endParaRPr lang="vi-VN" sz="3200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052736"/>
            <a:ext cx="10369152" cy="5112568"/>
            <a:chOff x="7968208" y="-2513666"/>
            <a:chExt cx="9217024" cy="4887047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513666"/>
              <a:ext cx="9217024" cy="4887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0627" y="-793770"/>
              <a:ext cx="3972186" cy="1033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200" b="1" dirty="0">
                  <a:latin typeface="Cambria" pitchFamily="18" charset="0"/>
                  <a:cs typeface="Times New Roman" pitchFamily="18" charset="0"/>
                </a:rPr>
                <a:t>HÁT THEO HÌNH THỨC</a:t>
              </a:r>
            </a:p>
            <a:p>
              <a:pPr algn="ctr" eaLnBrk="1" hangingPunct="1"/>
              <a:r>
                <a:rPr lang="en-US" sz="3200" b="1" dirty="0">
                  <a:latin typeface="Cambria" pitchFamily="18" charset="0"/>
                  <a:cs typeface="Times New Roman" pitchFamily="18" charset="0"/>
                </a:rPr>
                <a:t>ĐỐI ĐÁP NAM – NỮ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7774C6-BEAF-31B0-A408-158146A361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357"/>
          <a:stretch/>
        </p:blipFill>
        <p:spPr>
          <a:xfrm>
            <a:off x="911423" y="297210"/>
            <a:ext cx="289898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93A21F-AF1E-49DE-8EC2-981E509104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614"/>
          <a:stretch/>
        </p:blipFill>
        <p:spPr>
          <a:xfrm>
            <a:off x="4270038" y="223429"/>
            <a:ext cx="7154554" cy="5671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B89050-CE69-4D2A-AA45-051263B14A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6362"/>
          <a:stretch/>
        </p:blipFill>
        <p:spPr>
          <a:xfrm>
            <a:off x="4007768" y="3136795"/>
            <a:ext cx="467885" cy="7591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25FF3E22-2EDF-4FA0-B0F7-4FDD46CD06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64328"/>
          <a:stretch/>
        </p:blipFill>
        <p:spPr>
          <a:xfrm flipH="1">
            <a:off x="4007768" y="1916832"/>
            <a:ext cx="262270" cy="75912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C1343B7B-B435-4616-9C57-489B02EA40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6362"/>
          <a:stretch/>
        </p:blipFill>
        <p:spPr>
          <a:xfrm>
            <a:off x="4007768" y="5471544"/>
            <a:ext cx="467885" cy="7591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644FA2DD-2A57-4CC2-AADB-71AE32F5F0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64328"/>
          <a:stretch/>
        </p:blipFill>
        <p:spPr>
          <a:xfrm flipH="1">
            <a:off x="4014176" y="4304169"/>
            <a:ext cx="262270" cy="7591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CB4B052-DA3B-44A9-BC3C-93BA22C946D7}"/>
              </a:ext>
            </a:extLst>
          </p:cNvPr>
          <p:cNvGrpSpPr/>
          <p:nvPr/>
        </p:nvGrpSpPr>
        <p:grpSpPr>
          <a:xfrm>
            <a:off x="898254" y="1916832"/>
            <a:ext cx="2866048" cy="4319406"/>
            <a:chOff x="749311" y="2149780"/>
            <a:chExt cx="2866048" cy="391366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13739542-2E49-4CFF-9B1D-33E3F6CC6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18" b="12379"/>
            <a:stretch/>
          </p:blipFill>
          <p:spPr>
            <a:xfrm>
              <a:off x="749311" y="2149780"/>
              <a:ext cx="2866048" cy="391366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8D53A99A-41E3-4BD6-9D94-19B8FE65F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15" r="52318" b="37027"/>
            <a:stretch/>
          </p:blipFill>
          <p:spPr>
            <a:xfrm>
              <a:off x="855755" y="4945012"/>
              <a:ext cx="2598681" cy="936104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2A528B3-6E42-4124-BFBC-88E512FE66A9}"/>
              </a:ext>
            </a:extLst>
          </p:cNvPr>
          <p:cNvSpPr txBox="1"/>
          <p:nvPr/>
        </p:nvSpPr>
        <p:spPr>
          <a:xfrm rot="21336546">
            <a:off x="2517263" y="2274347"/>
            <a:ext cx="1152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dirty="0">
                <a:latin typeface="Cambria" pitchFamily="18" charset="0"/>
                <a:cs typeface="Times New Roman" pitchFamily="18" charset="0"/>
              </a:rPr>
              <a:t>ĐỐI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867A88E-0281-467C-8283-46C312376358}"/>
              </a:ext>
            </a:extLst>
          </p:cNvPr>
          <p:cNvSpPr txBox="1"/>
          <p:nvPr/>
        </p:nvSpPr>
        <p:spPr>
          <a:xfrm>
            <a:off x="2466889" y="3192406"/>
            <a:ext cx="1152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dirty="0">
                <a:latin typeface="Cambria" pitchFamily="18" charset="0"/>
                <a:cs typeface="Times New Roman" pitchFamily="18" charset="0"/>
              </a:rPr>
              <a:t>ĐÁP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D023DAA-8A5C-451D-9C71-397F8F2D39FC}"/>
              </a:ext>
            </a:extLst>
          </p:cNvPr>
          <p:cNvSpPr txBox="1"/>
          <p:nvPr/>
        </p:nvSpPr>
        <p:spPr>
          <a:xfrm rot="381797">
            <a:off x="2466888" y="4335584"/>
            <a:ext cx="1152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dirty="0">
                <a:latin typeface="Cambria" pitchFamily="18" charset="0"/>
                <a:cs typeface="Times New Roman" pitchFamily="18" charset="0"/>
              </a:rPr>
              <a:t>ĐỐI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331CC14-291E-4967-950B-ADC2C58C0081}"/>
              </a:ext>
            </a:extLst>
          </p:cNvPr>
          <p:cNvSpPr txBox="1"/>
          <p:nvPr/>
        </p:nvSpPr>
        <p:spPr>
          <a:xfrm rot="366855">
            <a:off x="2397438" y="5355552"/>
            <a:ext cx="1152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dirty="0">
                <a:latin typeface="Cambria" pitchFamily="18" charset="0"/>
                <a:cs typeface="Times New Roman" pitchFamily="18" charset="0"/>
              </a:rPr>
              <a:t>ĐÁP</a:t>
            </a:r>
          </a:p>
        </p:txBody>
      </p:sp>
    </p:spTree>
    <p:extLst>
      <p:ext uri="{BB962C8B-B14F-4D97-AF65-F5344CB8AC3E}">
        <p14:creationId xmlns:p14="http://schemas.microsoft.com/office/powerpoint/2010/main" val="18801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10681</TotalTime>
  <Words>116</Words>
  <Application>Microsoft Office PowerPoint</Application>
  <PresentationFormat>Custom</PresentationFormat>
  <Paragraphs>22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638</cp:revision>
  <dcterms:created xsi:type="dcterms:W3CDTF">2010-04-30T18:19:48Z</dcterms:created>
  <dcterms:modified xsi:type="dcterms:W3CDTF">2025-12-01T08:29:05Z</dcterms:modified>
</cp:coreProperties>
</file>