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8" r:id="rId3"/>
    <p:sldMasterId id="2147483675" r:id="rId4"/>
    <p:sldMasterId id="2147483687" r:id="rId5"/>
    <p:sldMasterId id="2147483702" r:id="rId6"/>
    <p:sldMasterId id="2147483715" r:id="rId7"/>
  </p:sldMasterIdLst>
  <p:notesMasterIdLst>
    <p:notesMasterId r:id="rId38"/>
  </p:notesMasterIdLst>
  <p:sldIdLst>
    <p:sldId id="4492" r:id="rId8"/>
    <p:sldId id="263" r:id="rId9"/>
    <p:sldId id="418" r:id="rId10"/>
    <p:sldId id="264" r:id="rId11"/>
    <p:sldId id="328" r:id="rId12"/>
    <p:sldId id="345" r:id="rId13"/>
    <p:sldId id="346" r:id="rId14"/>
    <p:sldId id="421" r:id="rId15"/>
    <p:sldId id="422" r:id="rId16"/>
    <p:sldId id="423" r:id="rId17"/>
    <p:sldId id="446" r:id="rId18"/>
    <p:sldId id="339" r:id="rId19"/>
    <p:sldId id="424" r:id="rId20"/>
    <p:sldId id="417" r:id="rId21"/>
    <p:sldId id="307" r:id="rId22"/>
    <p:sldId id="355" r:id="rId23"/>
    <p:sldId id="318" r:id="rId24"/>
    <p:sldId id="344" r:id="rId25"/>
    <p:sldId id="356" r:id="rId26"/>
    <p:sldId id="357" r:id="rId27"/>
    <p:sldId id="358" r:id="rId28"/>
    <p:sldId id="359" r:id="rId29"/>
    <p:sldId id="360" r:id="rId30"/>
    <p:sldId id="361" r:id="rId31"/>
    <p:sldId id="425" r:id="rId32"/>
    <p:sldId id="441" r:id="rId33"/>
    <p:sldId id="443" r:id="rId34"/>
    <p:sldId id="442" r:id="rId35"/>
    <p:sldId id="445" r:id="rId36"/>
    <p:sldId id="441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97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DF112D-69B8-4361-9789-07A712087632}" type="slidenum">
              <a:rPr lang="en-US" smtClean="0"/>
              <a:t>1</a:t>
            </a:fld>
            <a:endParaRPr lang="en-US"/>
          </a:p>
        </p:txBody>
      </p:sp>
    </p:spTree>
    <p:extLst>
      <p:ext uri="{BB962C8B-B14F-4D97-AF65-F5344CB8AC3E}">
        <p14:creationId xmlns:p14="http://schemas.microsoft.com/office/powerpoint/2010/main" val="370676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panose="020B0604020202020204"/>
                <a:ea typeface="+mn-ea"/>
                <a:cs typeface="Arial" panose="020B0604020202020204"/>
                <a:sym typeface="Arial" panose="020B0604020202020204"/>
              </a:rPr>
              <a:t>17</a:t>
            </a:fld>
            <a:endParaRPr kumimoji="0" lang="en-US" sz="19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về</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F92640B-CCE4-4439-A946-56EA4BD31D03}" type="slidenum">
              <a:rPr lang="en-US" smtClean="0"/>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teamKTUTS" TargetMode="External"/><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userDrawn="1">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lang="vi-VN"/>
          </a:p>
        </p:txBody>
      </p:sp>
      <p:sp>
        <p:nvSpPr>
          <p:cNvPr id="19" name="Google Shape;19;p13"/>
          <p:cNvSpPr/>
          <p:nvPr/>
        </p:nvSpPr>
        <p:spPr>
          <a:xfrm>
            <a:off x="-12700" y="8890"/>
            <a:ext cx="12215495" cy="6839585"/>
          </a:xfrm>
          <a:prstGeom prst="rect">
            <a:avLst/>
          </a:prstGeom>
          <a:blipFill rotWithShape="1">
            <a:blip r:embed="rId2"/>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2"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Google Shape;11;p12"/>
          <p:cNvSpPr txBox="1">
            <a:spLocks noGrp="1"/>
          </p:cNvSpPr>
          <p:nvPr>
            <p:ph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14;p12"/>
          <p:cNvSpPr txBox="1"/>
          <p:nvPr userDrawn="1"/>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defTabSz="914400" rtl="0" eaLnBrk="1" latinLnBrk="0" hangingPunct="1">
              <a:spcBef>
                <a:spcPts val="0"/>
              </a:spcBef>
              <a:buNone/>
              <a:defRPr sz="1200" b="0" i="0" u="none" strike="noStrike" kern="1200" cap="none">
                <a:solidFill>
                  <a:srgbClr val="888888"/>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vi-VN" smtClean="0"/>
              <a:t>‹#›</a:t>
            </a:fld>
            <a:endParaRPr lang="vi-VN"/>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t="11011" b="11011"/>
          <a:stretch>
            <a:fillRect/>
          </a:stretch>
        </p:blipFill>
        <p:spPr>
          <a:xfrm>
            <a:off x="0" y="0"/>
            <a:ext cx="12192000" cy="6858000"/>
          </a:xfrm>
          <a:prstGeom prst="rect">
            <a:avLst/>
          </a:prstGeom>
        </p:spPr>
      </p:pic>
      <p:sp>
        <p:nvSpPr>
          <p:cNvPr id="6" name="Hình chữ nhật: Góc Tròn 12"/>
          <p:cNvSpPr/>
          <p:nvPr userDrawn="1"/>
        </p:nvSpPr>
        <p:spPr>
          <a:xfrm>
            <a:off x="290132" y="178676"/>
            <a:ext cx="11607577" cy="6495393"/>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11/6/2025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solidFill>
                  <a:schemeClr val="dk1"/>
                </a:solidFill>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5">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735"/>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2pPr>
            <a:lvl3pPr lvl="2"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3pPr>
            <a:lvl4pPr lvl="3"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4pPr>
            <a:lvl5pPr lvl="4"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5pPr>
            <a:lvl6pPr lvl="5"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6pPr>
            <a:lvl7pPr lvl="6"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7pPr>
            <a:lvl8pPr lvl="7"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8pPr>
            <a:lvl9pPr lvl="8"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2pPr>
            <a:lvl3pPr lvl="2"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3pPr>
            <a:lvl4pPr lvl="3"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4pPr>
            <a:lvl5pPr lvl="4"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5pPr>
            <a:lvl6pPr lvl="5"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6pPr>
            <a:lvl7pPr lvl="6"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7pPr>
            <a:lvl8pPr lvl="7"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8pPr>
            <a:lvl9pPr lvl="8" algn="ctr" rtl="0">
              <a:lnSpc>
                <a:spcPct val="100000"/>
              </a:lnSpc>
              <a:spcBef>
                <a:spcPts val="0"/>
              </a:spcBef>
              <a:spcAft>
                <a:spcPts val="0"/>
              </a:spcAft>
              <a:buClr>
                <a:schemeClr val="accent2"/>
              </a:buClr>
              <a:buSzPts val="2000"/>
              <a:buFont typeface="Arial" panose="020B0604020202020204"/>
              <a:buNone/>
              <a:defRPr sz="2665">
                <a:solidFill>
                  <a:schemeClr val="accent2"/>
                </a:solidFill>
                <a:latin typeface="Arial" panose="020B0604020202020204"/>
                <a:ea typeface="Arial" panose="020B0604020202020204"/>
                <a:cs typeface="Arial" panose="020B0604020202020204"/>
                <a:sym typeface="Arial" panose="020B0604020202020204"/>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5">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5"/>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11/6/2025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5.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vi-VN"/>
              <a:t>‹#›</a:t>
            </a:fld>
            <a:endParaRPr lang="vi-VN"/>
          </a:p>
        </p:txBody>
      </p:sp>
      <p:pic>
        <p:nvPicPr>
          <p:cNvPr id="2" name="Picture 1"/>
          <p:cNvPicPr>
            <a:picLocks noChangeAspect="1"/>
          </p:cNvPicPr>
          <p:nvPr userDrawn="1"/>
        </p:nvPicPr>
        <p:blipFill rotWithShape="1">
          <a:blip r:embed="rId8">
            <a:extLst>
              <a:ext uri="{28A0092B-C50C-407E-A947-70E740481C1C}">
                <a14:useLocalDpi xmlns:a14="http://schemas.microsoft.com/office/drawing/2010/main" val="0"/>
              </a:ext>
            </a:extLst>
          </a:blip>
          <a:srcRect t="11011" b="11011"/>
          <a:stretch>
            <a:fillRect/>
          </a:stretch>
        </p:blipFill>
        <p:spPr>
          <a:xfrm>
            <a:off x="0" y="0"/>
            <a:ext cx="12192000" cy="6858000"/>
          </a:xfrm>
          <a:prstGeom prst="rect">
            <a:avLst/>
          </a:prstGeom>
        </p:spPr>
      </p:pic>
      <p:sp>
        <p:nvSpPr>
          <p:cNvPr id="3" name="Hình chữ nhật: Góc Tròn 12"/>
          <p:cNvSpPr/>
          <p:nvPr userDrawn="1"/>
        </p:nvSpPr>
        <p:spPr>
          <a:xfrm>
            <a:off x="290132" y="178676"/>
            <a:ext cx="11607577" cy="6495393"/>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2025/11/6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1146" y="0"/>
            <a:ext cx="1477063" cy="1477063"/>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71146" y="0"/>
            <a:ext cx="1477063" cy="1477063"/>
          </a:xfrm>
          <a:prstGeom prst="rect">
            <a:avLst/>
          </a:prstGeom>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1146" y="0"/>
            <a:ext cx="1477063" cy="1477063"/>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3.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17.xml"/><Relationship Id="rId2" Type="http://schemas.openxmlformats.org/officeDocument/2006/relationships/image" Target="../media/image40.GIF"/><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48.png"/><Relationship Id="rId18" Type="http://schemas.openxmlformats.org/officeDocument/2006/relationships/image" Target="../media/image50.png"/><Relationship Id="rId26" Type="http://schemas.openxmlformats.org/officeDocument/2006/relationships/image" Target="../media/image54.png"/><Relationship Id="rId3" Type="http://schemas.openxmlformats.org/officeDocument/2006/relationships/slideLayout" Target="../slideLayouts/slideLayout21.xml"/><Relationship Id="rId21"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slide" Target="slide18.xml"/><Relationship Id="rId17" Type="http://schemas.microsoft.com/office/2007/relationships/hdphoto" Target="../media/hdphoto6.wdp"/><Relationship Id="rId25" Type="http://schemas.openxmlformats.org/officeDocument/2006/relationships/slide" Target="slide23.xml"/><Relationship Id="rId2" Type="http://schemas.openxmlformats.org/officeDocument/2006/relationships/audio" Target="../media/media1.mp3"/><Relationship Id="rId16" Type="http://schemas.openxmlformats.org/officeDocument/2006/relationships/image" Target="../media/image49.png"/><Relationship Id="rId20" Type="http://schemas.microsoft.com/office/2007/relationships/hdphoto" Target="../media/hdphoto7.wdp"/><Relationship Id="rId29" Type="http://schemas.openxmlformats.org/officeDocument/2006/relationships/image" Target="../media/image55.png"/><Relationship Id="rId1" Type="http://schemas.microsoft.com/office/2007/relationships/media" Target="../media/media1.mp3"/><Relationship Id="rId6" Type="http://schemas.openxmlformats.org/officeDocument/2006/relationships/slide" Target="slide21.xml"/><Relationship Id="rId11" Type="http://schemas.openxmlformats.org/officeDocument/2006/relationships/image" Target="../media/image47.png"/><Relationship Id="rId24" Type="http://schemas.microsoft.com/office/2007/relationships/hdphoto" Target="../media/hdphoto9.wdp"/><Relationship Id="rId5" Type="http://schemas.openxmlformats.org/officeDocument/2006/relationships/audio" Target="../media/audio2.wav"/><Relationship Id="rId15" Type="http://schemas.openxmlformats.org/officeDocument/2006/relationships/image" Target="../media/image42.png"/><Relationship Id="rId23" Type="http://schemas.openxmlformats.org/officeDocument/2006/relationships/image" Target="../media/image53.png"/><Relationship Id="rId28" Type="http://schemas.openxmlformats.org/officeDocument/2006/relationships/slide" Target="slide22.xml"/><Relationship Id="rId10" Type="http://schemas.openxmlformats.org/officeDocument/2006/relationships/slide" Target="slide19.xml"/><Relationship Id="rId19" Type="http://schemas.openxmlformats.org/officeDocument/2006/relationships/image" Target="../media/image51.png"/><Relationship Id="rId4" Type="http://schemas.openxmlformats.org/officeDocument/2006/relationships/notesSlide" Target="../notesSlides/notesSlide4.xml"/><Relationship Id="rId9" Type="http://schemas.openxmlformats.org/officeDocument/2006/relationships/image" Target="../media/image46.png"/><Relationship Id="rId14" Type="http://schemas.openxmlformats.org/officeDocument/2006/relationships/image" Target="../media/image41.png"/><Relationship Id="rId22" Type="http://schemas.microsoft.com/office/2007/relationships/hdphoto" Target="../media/hdphoto8.wdp"/><Relationship Id="rId27"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slide" Target="slide17.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3.wav"/><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3.wav"/><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3.wav"/><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62.png"/><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7.png"/><Relationship Id="rId2"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6.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image" Target="../media/image72.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p:nvSpPr>
        <p:spPr>
          <a:xfrm>
            <a:off x="587065" y="454091"/>
            <a:ext cx="11017869" cy="5774838"/>
          </a:xfrm>
          <a:custGeom>
            <a:avLst/>
            <a:gdLst>
              <a:gd name="connsiteX0" fmla="*/ 0 w 10448694"/>
              <a:gd name="connsiteY0" fmla="*/ 0 h 707886"/>
              <a:gd name="connsiteX1" fmla="*/ 10448694 w 10448694"/>
              <a:gd name="connsiteY1" fmla="*/ 0 h 707886"/>
              <a:gd name="connsiteX2" fmla="*/ 10448694 w 10448694"/>
              <a:gd name="connsiteY2" fmla="*/ 707886 h 707886"/>
              <a:gd name="connsiteX3" fmla="*/ 0 w 10448694"/>
              <a:gd name="connsiteY3" fmla="*/ 707886 h 707886"/>
              <a:gd name="connsiteX4" fmla="*/ 0 w 10448694"/>
              <a:gd name="connsiteY4" fmla="*/ 0 h 707886"/>
              <a:gd name="connsiteX0" fmla="*/ 0 w 10448694"/>
              <a:gd name="connsiteY0" fmla="*/ 436445 h 1144358"/>
              <a:gd name="connsiteX1" fmla="*/ 10448694 w 10448694"/>
              <a:gd name="connsiteY1" fmla="*/ 436445 h 1144358"/>
              <a:gd name="connsiteX2" fmla="*/ 10448694 w 10448694"/>
              <a:gd name="connsiteY2" fmla="*/ 1144331 h 1144358"/>
              <a:gd name="connsiteX3" fmla="*/ 4708259 w 10448694"/>
              <a:gd name="connsiteY3" fmla="*/ 27 h 1144358"/>
              <a:gd name="connsiteX4" fmla="*/ 0 w 10448694"/>
              <a:gd name="connsiteY4" fmla="*/ 1144331 h 1144358"/>
              <a:gd name="connsiteX5" fmla="*/ 0 w 10448694"/>
              <a:gd name="connsiteY5" fmla="*/ 436445 h 1144358"/>
              <a:gd name="connsiteX0" fmla="*/ 0 w 10448694"/>
              <a:gd name="connsiteY0" fmla="*/ 755094 h 1463001"/>
              <a:gd name="connsiteX1" fmla="*/ 10448694 w 10448694"/>
              <a:gd name="connsiteY1" fmla="*/ 755094 h 1463001"/>
              <a:gd name="connsiteX2" fmla="*/ 10448694 w 10448694"/>
              <a:gd name="connsiteY2" fmla="*/ 1462980 h 1463001"/>
              <a:gd name="connsiteX3" fmla="*/ 4666695 w 10448694"/>
              <a:gd name="connsiteY3" fmla="*/ 21 h 1463001"/>
              <a:gd name="connsiteX4" fmla="*/ 0 w 10448694"/>
              <a:gd name="connsiteY4" fmla="*/ 1462980 h 1463001"/>
              <a:gd name="connsiteX5" fmla="*/ 0 w 10448694"/>
              <a:gd name="connsiteY5" fmla="*/ 755094 h 1463001"/>
              <a:gd name="connsiteX0" fmla="*/ 0 w 10448694"/>
              <a:gd name="connsiteY0" fmla="*/ 0 h 707886"/>
              <a:gd name="connsiteX1" fmla="*/ 10448694 w 10448694"/>
              <a:gd name="connsiteY1" fmla="*/ 0 h 707886"/>
              <a:gd name="connsiteX2" fmla="*/ 10448694 w 10448694"/>
              <a:gd name="connsiteY2" fmla="*/ 707886 h 707886"/>
              <a:gd name="connsiteX3" fmla="*/ 4722113 w 10448694"/>
              <a:gd name="connsiteY3" fmla="*/ 671945 h 707886"/>
              <a:gd name="connsiteX4" fmla="*/ 0 w 10448694"/>
              <a:gd name="connsiteY4" fmla="*/ 707886 h 707886"/>
              <a:gd name="connsiteX5" fmla="*/ 0 w 10448694"/>
              <a:gd name="connsiteY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8694" h="707886">
                <a:moveTo>
                  <a:pt x="0" y="0"/>
                </a:moveTo>
                <a:lnTo>
                  <a:pt x="10448694" y="0"/>
                </a:lnTo>
                <a:lnTo>
                  <a:pt x="10448694" y="707886"/>
                </a:lnTo>
                <a:lnTo>
                  <a:pt x="4722113" y="671945"/>
                </a:lnTo>
                <a:lnTo>
                  <a:pt x="0" y="707886"/>
                </a:lnTo>
                <a:lnTo>
                  <a:pt x="0" y="0"/>
                </a:lnTo>
                <a:close/>
              </a:path>
            </a:pathLst>
          </a:custGeom>
          <a:noFill/>
          <a:effectLst>
            <a:outerShdw blurRad="152400" dist="317500" dir="5400000" sx="90000" sy="-19000" rotWithShape="0">
              <a:prstClr val="black">
                <a:alpha val="15000"/>
              </a:prstClr>
            </a:outerShdw>
          </a:effectLst>
          <a:scene3d>
            <a:camera prst="orthographicFront">
              <a:rot lat="0" lon="0" rev="0"/>
            </a:camera>
            <a:lightRig rig="threePt" dir="t"/>
          </a:scene3d>
          <a:sp3d>
            <a:bevelT w="19050"/>
          </a:sp3d>
        </p:spPr>
        <p:txBody>
          <a:bodyPr spcFirstLastPara="1" wrap="none" lIns="91378" tIns="45718" rIns="91378" bIns="45718">
            <a:prstTxWarp prst="textArchUp">
              <a:avLst>
                <a:gd name="adj" fmla="val 10779026"/>
              </a:avLst>
            </a:prstTxWarp>
            <a:spAutoFit/>
            <a:sp3d/>
          </a:bodyPr>
          <a:lstStyle/>
          <a:p>
            <a:pPr algn="ctr" defTabSz="685302" eaLnBrk="1" fontAlgn="auto" hangingPunct="1">
              <a:spcBef>
                <a:spcPts val="0"/>
              </a:spcBef>
              <a:spcAft>
                <a:spcPts val="0"/>
              </a:spcAft>
              <a:defRPr/>
            </a:pPr>
            <a:r>
              <a:rPr lang="en-US" sz="4400" b="1" dirty="0">
                <a:ln w="19050">
                  <a:solidFill>
                    <a:srgbClr val="000000"/>
                  </a:solidFill>
                  <a:prstDash val="solid"/>
                </a:ln>
                <a:solidFill>
                  <a:srgbClr val="FF3399"/>
                </a:solidFill>
                <a:effectLst>
                  <a:outerShdw blurRad="63500" dir="2000400" sy="-30000" kx="-800400" algn="bl" rotWithShape="0">
                    <a:srgbClr val="FF3399">
                      <a:alpha val="20000"/>
                    </a:srgbClr>
                  </a:outerShdw>
                </a:effectLst>
                <a:latin typeface="Times New Roman" panose="02020603050405020304" pitchFamily="18" charset="0"/>
                <a:cs typeface="Times New Roman" panose="02020603050405020304" pitchFamily="18" charset="0"/>
              </a:rPr>
              <a:t>CHÀO MỪNG CÁC THẦY CÔ VỀ DỰ GIỜ</a:t>
            </a:r>
          </a:p>
        </p:txBody>
      </p:sp>
      <p:sp>
        <p:nvSpPr>
          <p:cNvPr id="3076" name="WordArt 11"/>
          <p:cNvSpPr>
            <a:spLocks noChangeArrowheads="1" noChangeShapeType="1" noTextEdit="1"/>
          </p:cNvSpPr>
          <p:nvPr/>
        </p:nvSpPr>
        <p:spPr bwMode="auto">
          <a:xfrm>
            <a:off x="3189288" y="1341439"/>
            <a:ext cx="5297487" cy="887412"/>
          </a:xfrm>
          <a:prstGeom prst="rect">
            <a:avLst/>
          </a:prstGeom>
        </p:spPr>
        <p:txBody>
          <a:bodyPr wrap="none" fromWordArt="1">
            <a:prstTxWarp prst="textPlain">
              <a:avLst>
                <a:gd name="adj" fmla="val 50000"/>
              </a:avLst>
            </a:prstTxWarp>
          </a:bodyPr>
          <a:lstStyle/>
          <a:p>
            <a:pPr algn="ctr"/>
            <a:r>
              <a:rPr lang="en-US" sz="27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MÔN</a:t>
            </a:r>
            <a:r>
              <a:rPr lang="en-US" sz="2700" b="1" kern="1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TIẾNG VIỆT</a:t>
            </a:r>
            <a:endParaRPr lang="en-US" sz="27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078" name="TextBox 13"/>
          <p:cNvSpPr txBox="1">
            <a:spLocks noChangeArrowheads="1"/>
          </p:cNvSpPr>
          <p:nvPr/>
        </p:nvSpPr>
        <p:spPr bwMode="auto">
          <a:xfrm>
            <a:off x="1157287" y="2807185"/>
            <a:ext cx="10034587"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718" rIns="91378"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GB" altLang="en-US" sz="3600" b="1" dirty="0" err="1">
                <a:solidFill>
                  <a:srgbClr val="FF0000"/>
                </a:solidFill>
                <a:latin typeface="Times New Roman" panose="02020603050405020304" pitchFamily="18" charset="0"/>
                <a:ea typeface="Arial-Rounded"/>
                <a:cs typeface="Arial-Rounded"/>
              </a:rPr>
              <a:t>Giáo</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viên</a:t>
            </a:r>
            <a:r>
              <a:rPr lang="en-GB" altLang="en-US" sz="3600" b="1" dirty="0">
                <a:solidFill>
                  <a:srgbClr val="FF0000"/>
                </a:solidFill>
                <a:latin typeface="Times New Roman" panose="02020603050405020304" pitchFamily="18" charset="0"/>
                <a:ea typeface="Arial-Rounded"/>
                <a:cs typeface="Arial-Rounded"/>
              </a:rPr>
              <a:t>: PHAN THỊ XINH</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Trường   : </a:t>
            </a:r>
            <a:r>
              <a:rPr lang="en-GB" altLang="en-US" sz="3600" b="1" dirty="0" err="1">
                <a:solidFill>
                  <a:srgbClr val="FF0000"/>
                </a:solidFill>
                <a:latin typeface="Times New Roman" panose="02020603050405020304" pitchFamily="18" charset="0"/>
                <a:ea typeface="Arial-Rounded"/>
                <a:cs typeface="Arial-Rounded"/>
              </a:rPr>
              <a:t>Tiểu</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học</a:t>
            </a:r>
            <a:r>
              <a:rPr lang="en-GB" altLang="en-US" sz="3600" b="1" dirty="0">
                <a:solidFill>
                  <a:srgbClr val="FF0000"/>
                </a:solidFill>
                <a:latin typeface="Times New Roman" panose="02020603050405020304" pitchFamily="18" charset="0"/>
                <a:ea typeface="Arial-Rounded"/>
                <a:cs typeface="Arial-Rounded"/>
              </a:rPr>
              <a:t> An Thắng</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Lớp</a:t>
            </a:r>
            <a:r>
              <a:rPr lang="en-GB" altLang="en-US" sz="3600" b="1" dirty="0">
                <a:solidFill>
                  <a:srgbClr val="FF0000"/>
                </a:solidFill>
                <a:latin typeface="Times New Roman" panose="02020603050405020304" pitchFamily="18" charset="0"/>
                <a:ea typeface="Arial-Rounded"/>
                <a:cs typeface="Arial-Rounded"/>
              </a:rPr>
              <a:t>         </a:t>
            </a:r>
            <a:r>
              <a:rPr lang="en-GB" altLang="en-US" sz="3600" b="1">
                <a:solidFill>
                  <a:srgbClr val="FF0000"/>
                </a:solidFill>
                <a:latin typeface="Times New Roman" panose="02020603050405020304" pitchFamily="18" charset="0"/>
                <a:ea typeface="Arial-Rounded"/>
                <a:cs typeface="Arial-Rounded"/>
              </a:rPr>
              <a:t>: 3C</a:t>
            </a:r>
            <a:endParaRPr lang="en-US" altLang="en-US" sz="3600" b="1" dirty="0">
              <a:solidFill>
                <a:srgbClr val="FF0000"/>
              </a:solidFill>
              <a:latin typeface="Times New Roman" panose="02020603050405020304" pitchFamily="18" charset="0"/>
              <a:ea typeface="Arial-Rounded"/>
              <a:cs typeface="Arial-Rounded"/>
            </a:endParaRPr>
          </a:p>
        </p:txBody>
      </p:sp>
    </p:spTree>
    <p:extLst>
      <p:ext uri="{BB962C8B-B14F-4D97-AF65-F5344CB8AC3E}">
        <p14:creationId xmlns:p14="http://schemas.microsoft.com/office/powerpoint/2010/main" val="159501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21"/>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7" name="Group 1"/>
          <p:cNvGrpSpPr/>
          <p:nvPr/>
        </p:nvGrpSpPr>
        <p:grpSpPr>
          <a:xfrm>
            <a:off x="805407" y="444079"/>
            <a:ext cx="10501438" cy="1120781"/>
            <a:chOff x="2114282" y="108649"/>
            <a:chExt cx="7265379" cy="1120781"/>
          </a:xfrm>
        </p:grpSpPr>
        <p:sp>
          <p:nvSpPr>
            <p:cNvPr id="8" name="TextBox 2"/>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0" name="TextBox 6"/>
          <p:cNvSpPr txBox="1"/>
          <p:nvPr/>
        </p:nvSpPr>
        <p:spPr>
          <a:xfrm>
            <a:off x="1114411" y="2027729"/>
            <a:ext cx="10506976"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5400" b="1" dirty="0" err="1">
                <a:solidFill>
                  <a:srgbClr val="FF0066"/>
                </a:solidFill>
                <a:latin typeface="Calibri" panose="020F0502020204030204" pitchFamily="34" charset="0"/>
                <a:cs typeface="Calibri" panose="020F0502020204030204" pitchFamily="34" charset="0"/>
              </a:rPr>
              <a:t>Đăm</a:t>
            </a:r>
            <a:r>
              <a:rPr lang="en-US" sz="5400" b="1" dirty="0">
                <a:solidFill>
                  <a:srgbClr val="FF0066"/>
                </a:solidFill>
                <a:latin typeface="Calibri" panose="020F0502020204030204" pitchFamily="34" charset="0"/>
                <a:cs typeface="Calibri" panose="020F0502020204030204" pitchFamily="34" charset="0"/>
              </a:rPr>
              <a:t> </a:t>
            </a:r>
            <a:r>
              <a:rPr lang="en-US" sz="5400" b="1" dirty="0" err="1">
                <a:solidFill>
                  <a:srgbClr val="FF0066"/>
                </a:solidFill>
                <a:latin typeface="Calibri" panose="020F0502020204030204" pitchFamily="34" charset="0"/>
                <a:cs typeface="Calibri" panose="020F0502020204030204" pitchFamily="34" charset="0"/>
              </a:rPr>
              <a:t>chiêu</a:t>
            </a:r>
            <a:r>
              <a:rPr kumimoji="0" lang="en-US" sz="54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vẻ</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mặt</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suy</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nghĩ</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đăm</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chiêu</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về</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một</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259648" y="1761577"/>
            <a:ext cx="1111232" cy="996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21"/>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7" name="Group 1"/>
          <p:cNvGrpSpPr/>
          <p:nvPr/>
        </p:nvGrpSpPr>
        <p:grpSpPr>
          <a:xfrm>
            <a:off x="805407" y="444079"/>
            <a:ext cx="10501438" cy="1120781"/>
            <a:chOff x="2114282" y="108649"/>
            <a:chExt cx="7265379" cy="1120781"/>
          </a:xfrm>
        </p:grpSpPr>
        <p:sp>
          <p:nvSpPr>
            <p:cNvPr id="8" name="TextBox 2"/>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0" name="TextBox 6"/>
          <p:cNvSpPr txBox="1"/>
          <p:nvPr/>
        </p:nvSpPr>
        <p:spPr>
          <a:xfrm>
            <a:off x="1114411" y="2027729"/>
            <a:ext cx="10506976"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Rơm</a:t>
            </a:r>
            <a:r>
              <a:rPr kumimoji="0" lang="en-US" sz="5400" b="1" i="0" u="none" strike="noStrike" kern="1200" cap="none" spc="0" normalizeH="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FF0066"/>
                </a:solidFill>
                <a:effectLst/>
                <a:uLnTx/>
                <a:uFillTx/>
                <a:latin typeface="Calibri" panose="020F0502020204030204" pitchFamily="34" charset="0"/>
                <a:ea typeface="+mn-ea"/>
                <a:cs typeface="Calibri" panose="020F0502020204030204" pitchFamily="34" charset="0"/>
              </a:rPr>
              <a:t>rớm</a:t>
            </a:r>
            <a:r>
              <a:rPr kumimoji="0" lang="en-US" sz="54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ứa</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nước</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mắt</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như</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sắp</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khóc</a:t>
            </a:r>
            <a:r>
              <a:rPr lang="en-US" sz="5400" b="1" noProof="0" dirty="0">
                <a:solidFill>
                  <a:srgbClr val="000000"/>
                </a:solidFill>
                <a:latin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259648" y="1761577"/>
            <a:ext cx="1111232" cy="996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1" descr="Ảnh có chứa trong nhà, cửa sổ, màn hình, gương&#10;&#10;Mô tả được tạo tự động"/>
          <p:cNvPicPr>
            <a:picLocks noChangeAspect="1"/>
          </p:cNvPicPr>
          <p:nvPr/>
        </p:nvPicPr>
        <p:blipFill>
          <a:blip r:embed="rId2"/>
          <a:stretch>
            <a:fillRect/>
          </a:stretch>
        </p:blipFill>
        <p:spPr>
          <a:xfrm>
            <a:off x="-349857" y="932954"/>
            <a:ext cx="12976528" cy="6108369"/>
          </a:xfrm>
          <a:prstGeom prst="rect">
            <a:avLst/>
          </a:prstGeom>
        </p:spPr>
      </p:pic>
      <p:sp>
        <p:nvSpPr>
          <p:cNvPr id="3" name="TextBox 6"/>
          <p:cNvSpPr txBox="1"/>
          <p:nvPr/>
        </p:nvSpPr>
        <p:spPr>
          <a:xfrm>
            <a:off x="1220660" y="1531825"/>
            <a:ext cx="4776845" cy="4113498"/>
          </a:xfrm>
          <a:prstGeom prst="rect">
            <a:avLst/>
          </a:prstGeom>
          <a:noFill/>
        </p:spPr>
        <p:txBody>
          <a:bodyPr wrap="square" rtlCol="0">
            <a:spAutoFit/>
          </a:bodyPr>
          <a:lstStyle/>
          <a:p>
            <a:pPr algn="ctr" defTabSz="1219200">
              <a:buClr>
                <a:srgbClr val="000000"/>
              </a:buClr>
            </a:pP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YÊU</a:t>
            </a:r>
            <a:r>
              <a:rPr lang="en-US" sz="3735" b="1" kern="0" dirty="0">
                <a:solidFill>
                  <a:srgbClr val="FF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CẦU</a:t>
            </a:r>
            <a:endParaRPr lang="en-US" sz="3735" b="1" kern="0" dirty="0">
              <a:solidFill>
                <a:srgbClr val="FF0000"/>
              </a:solidFill>
              <a:latin typeface="Calibri" panose="020F0502020204030204" pitchFamily="34" charset="0"/>
              <a:cs typeface="Calibri" panose="020F0502020204030204" pitchFamily="34" charset="0"/>
              <a:sym typeface="Arial" panose="020B0604020202020204"/>
            </a:endParaRPr>
          </a:p>
          <a:p>
            <a:pPr marL="609600" indent="-609600" defTabSz="1219200">
              <a:buClr>
                <a:srgbClr val="000000"/>
              </a:buClr>
              <a:buFont typeface="Wingdings" panose="05000000000000000000" pitchFamily="2" charset="2"/>
              <a:buChar char="ü"/>
            </a:pP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Phân</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công</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theo</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đoạn</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a:p>
            <a:pPr marL="609600" indent="-609600" defTabSz="1219200">
              <a:buClr>
                <a:srgbClr val="000000"/>
              </a:buClr>
              <a:buFont typeface="Wingdings" panose="05000000000000000000" pitchFamily="2" charset="2"/>
              <a:buChar char="ü"/>
            </a:pP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Tất</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cả</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thành</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viên</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đều</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a:p>
            <a:pPr marL="609600" indent="-609600" defTabSz="1219200">
              <a:buClr>
                <a:srgbClr val="000000"/>
              </a:buClr>
              <a:buFont typeface="Wingdings" panose="05000000000000000000" pitchFamily="2" charset="2"/>
              <a:buChar char="ü"/>
            </a:pP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Giải</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nghĩa</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từ</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cùng</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nhau</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p:txBody>
      </p:sp>
      <p:sp>
        <p:nvSpPr>
          <p:cNvPr id="4" name="TextBox 32"/>
          <p:cNvSpPr txBox="1"/>
          <p:nvPr/>
        </p:nvSpPr>
        <p:spPr>
          <a:xfrm>
            <a:off x="5997505" y="1531825"/>
            <a:ext cx="4815024" cy="4113498"/>
          </a:xfrm>
          <a:prstGeom prst="rect">
            <a:avLst/>
          </a:prstGeom>
          <a:noFill/>
        </p:spPr>
        <p:txBody>
          <a:bodyPr wrap="square" rtlCol="0">
            <a:spAutoFit/>
          </a:bodyPr>
          <a:lstStyle/>
          <a:p>
            <a:pPr algn="ctr" defTabSz="1219200">
              <a:buClr>
                <a:srgbClr val="000000"/>
              </a:buClr>
            </a:pP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TIÊU</a:t>
            </a:r>
            <a:r>
              <a:rPr lang="en-US" sz="3735" b="1" kern="0" dirty="0">
                <a:solidFill>
                  <a:srgbClr val="FF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CHÍ</a:t>
            </a:r>
            <a:r>
              <a:rPr lang="en-US" sz="3735" b="1" kern="0" dirty="0">
                <a:solidFill>
                  <a:srgbClr val="FF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ĐÁNH</a:t>
            </a:r>
            <a:r>
              <a:rPr lang="en-US" sz="3735" b="1" kern="0" dirty="0">
                <a:solidFill>
                  <a:srgbClr val="FF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GIÁ</a:t>
            </a:r>
            <a:endParaRPr lang="en-US" sz="3735" b="1" kern="0" dirty="0">
              <a:solidFill>
                <a:srgbClr val="FF0000"/>
              </a:solidFill>
              <a:latin typeface="Calibri" panose="020F0502020204030204" pitchFamily="34" charset="0"/>
              <a:cs typeface="Calibri" panose="020F0502020204030204" pitchFamily="34" charset="0"/>
              <a:sym typeface="Arial" panose="020B0604020202020204"/>
            </a:endParaRPr>
          </a:p>
          <a:p>
            <a:pPr marL="609600" indent="-609600" defTabSz="1219200">
              <a:buClr>
                <a:srgbClr val="000000"/>
              </a:buClr>
              <a:buFont typeface="Wingdings" panose="05000000000000000000" pitchFamily="2" charset="2"/>
              <a:buChar char="ü"/>
            </a:pP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đúng</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a:p>
            <a:pPr marL="609600" indent="-609600" defTabSz="1219200">
              <a:buClr>
                <a:srgbClr val="000000"/>
              </a:buClr>
              <a:buFont typeface="Wingdings" panose="05000000000000000000" pitchFamily="2" charset="2"/>
              <a:buChar char="ü"/>
            </a:pPr>
            <a:endParaRPr lang="en-US" sz="3735" kern="0" dirty="0">
              <a:solidFill>
                <a:srgbClr val="000000"/>
              </a:solidFill>
              <a:latin typeface="Calibri" panose="020F0502020204030204" pitchFamily="34" charset="0"/>
              <a:cs typeface="Calibri" panose="020F0502020204030204" pitchFamily="34" charset="0"/>
              <a:sym typeface="Arial" panose="020B0604020202020204"/>
            </a:endParaRPr>
          </a:p>
          <a:p>
            <a:pPr marL="609600" indent="-609600" defTabSz="1219200">
              <a:buClr>
                <a:srgbClr val="000000"/>
              </a:buClr>
              <a:buFont typeface="Wingdings" panose="05000000000000000000" pitchFamily="2" charset="2"/>
              <a:buChar char="ü"/>
            </a:pP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to,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rõ</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a:p>
            <a:pPr marL="609600" indent="-609600" defTabSz="1219200">
              <a:buClr>
                <a:srgbClr val="000000"/>
              </a:buClr>
              <a:buFont typeface="Wingdings" panose="05000000000000000000" pitchFamily="2" charset="2"/>
              <a:buChar char="ü"/>
            </a:pPr>
            <a:endParaRPr lang="en-US" sz="3735" kern="0" dirty="0">
              <a:solidFill>
                <a:srgbClr val="000000"/>
              </a:solidFill>
              <a:latin typeface="Calibri" panose="020F0502020204030204" pitchFamily="34" charset="0"/>
              <a:cs typeface="Calibri" panose="020F0502020204030204" pitchFamily="34" charset="0"/>
              <a:sym typeface="Arial" panose="020B0604020202020204"/>
            </a:endParaRPr>
          </a:p>
          <a:p>
            <a:pPr marL="609600" indent="-609600" defTabSz="1219200">
              <a:buClr>
                <a:srgbClr val="000000"/>
              </a:buClr>
              <a:buFont typeface="Wingdings" panose="05000000000000000000" pitchFamily="2" charset="2"/>
              <a:buChar char="ü"/>
            </a:pP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ngắt</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nghỉ</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đúng</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chỗ</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p:txBody>
      </p:sp>
      <p:grpSp>
        <p:nvGrpSpPr>
          <p:cNvPr id="5" name="Nhóm 27"/>
          <p:cNvGrpSpPr/>
          <p:nvPr/>
        </p:nvGrpSpPr>
        <p:grpSpPr>
          <a:xfrm>
            <a:off x="8790420" y="2075877"/>
            <a:ext cx="1843833" cy="574051"/>
            <a:chOff x="6592814" y="1556908"/>
            <a:chExt cx="1382875" cy="430538"/>
          </a:xfrm>
        </p:grpSpPr>
        <p:pic>
          <p:nvPicPr>
            <p:cNvPr id="6" name="Picture 2" descr="Smiling Face with Hearts Emoji - Emoji khuôn mặt tươi cười với trái tim - ?  Tải Emoji Tất cả Emojis chỉ ✂️ Copy và ? Pas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15"/>
            <p:cNvPicPr>
              <a:picLocks noChangeAspect="1"/>
            </p:cNvPicPr>
            <p:nvPr/>
          </p:nvPicPr>
          <p:blipFill>
            <a:blip r:embed="rId4"/>
            <a:stretch>
              <a:fillRect/>
            </a:stretch>
          </p:blipFill>
          <p:spPr>
            <a:xfrm>
              <a:off x="6592814" y="1579125"/>
              <a:ext cx="386103" cy="386103"/>
            </a:xfrm>
            <a:prstGeom prst="rect">
              <a:avLst/>
            </a:prstGeom>
          </p:spPr>
        </p:pic>
        <p:pic>
          <p:nvPicPr>
            <p:cNvPr id="13" name="Hình ảnh 17"/>
            <p:cNvPicPr>
              <a:picLocks noChangeAspect="1"/>
            </p:cNvPicPr>
            <p:nvPr/>
          </p:nvPicPr>
          <p:blipFill>
            <a:blip r:embed="rId5"/>
            <a:stretch>
              <a:fillRect/>
            </a:stretch>
          </p:blipFill>
          <p:spPr>
            <a:xfrm>
              <a:off x="7010421" y="1556908"/>
              <a:ext cx="503227" cy="430538"/>
            </a:xfrm>
            <a:prstGeom prst="rect">
              <a:avLst/>
            </a:prstGeom>
          </p:spPr>
        </p:pic>
      </p:grpSp>
      <p:grpSp>
        <p:nvGrpSpPr>
          <p:cNvPr id="14" name="Nhóm 28"/>
          <p:cNvGrpSpPr/>
          <p:nvPr/>
        </p:nvGrpSpPr>
        <p:grpSpPr>
          <a:xfrm>
            <a:off x="8748414" y="3268675"/>
            <a:ext cx="1843833" cy="574051"/>
            <a:chOff x="6561310" y="2451506"/>
            <a:chExt cx="1382875" cy="430538"/>
          </a:xfrm>
        </p:grpSpPr>
        <p:pic>
          <p:nvPicPr>
            <p:cNvPr id="15" name="Picture 2" descr="Smiling Face with Hearts Emoji - Emoji khuôn mặt tươi cười với trái tim - ?  Tải Emoji Tất cả Emojis chỉ ✂️ Copy và ? Pas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9"/>
            <p:cNvPicPr>
              <a:picLocks noChangeAspect="1"/>
            </p:cNvPicPr>
            <p:nvPr/>
          </p:nvPicPr>
          <p:blipFill>
            <a:blip r:embed="rId4"/>
            <a:stretch>
              <a:fillRect/>
            </a:stretch>
          </p:blipFill>
          <p:spPr>
            <a:xfrm>
              <a:off x="6561310" y="2473723"/>
              <a:ext cx="386103" cy="386103"/>
            </a:xfrm>
            <a:prstGeom prst="rect">
              <a:avLst/>
            </a:prstGeom>
          </p:spPr>
        </p:pic>
        <p:pic>
          <p:nvPicPr>
            <p:cNvPr id="17" name="Hình ảnh 20"/>
            <p:cNvPicPr>
              <a:picLocks noChangeAspect="1"/>
            </p:cNvPicPr>
            <p:nvPr/>
          </p:nvPicPr>
          <p:blipFill>
            <a:blip r:embed="rId5"/>
            <a:stretch>
              <a:fillRect/>
            </a:stretch>
          </p:blipFill>
          <p:spPr>
            <a:xfrm>
              <a:off x="6978917" y="2451506"/>
              <a:ext cx="503227" cy="430538"/>
            </a:xfrm>
            <a:prstGeom prst="rect">
              <a:avLst/>
            </a:prstGeom>
          </p:spPr>
        </p:pic>
      </p:grpSp>
      <p:grpSp>
        <p:nvGrpSpPr>
          <p:cNvPr id="18" name="Nhóm 29"/>
          <p:cNvGrpSpPr/>
          <p:nvPr/>
        </p:nvGrpSpPr>
        <p:grpSpPr>
          <a:xfrm>
            <a:off x="8790418" y="4900927"/>
            <a:ext cx="1843833" cy="574051"/>
            <a:chOff x="6592813" y="3675695"/>
            <a:chExt cx="1382875" cy="430538"/>
          </a:xfrm>
        </p:grpSpPr>
        <p:pic>
          <p:nvPicPr>
            <p:cNvPr id="19" name="Picture 2" descr="Smiling Face with Hearts Emoji - Emoji khuôn mặt tươi cười với trái tim - ?  Tải Emoji Tất cả Emojis chỉ ✂️ Copy và ? Pas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22"/>
            <p:cNvPicPr>
              <a:picLocks noChangeAspect="1"/>
            </p:cNvPicPr>
            <p:nvPr/>
          </p:nvPicPr>
          <p:blipFill>
            <a:blip r:embed="rId4"/>
            <a:stretch>
              <a:fillRect/>
            </a:stretch>
          </p:blipFill>
          <p:spPr>
            <a:xfrm>
              <a:off x="6592813" y="3697912"/>
              <a:ext cx="386103" cy="386103"/>
            </a:xfrm>
            <a:prstGeom prst="rect">
              <a:avLst/>
            </a:prstGeom>
          </p:spPr>
        </p:pic>
        <p:pic>
          <p:nvPicPr>
            <p:cNvPr id="21" name="Hình ảnh 23"/>
            <p:cNvPicPr>
              <a:picLocks noChangeAspect="1"/>
            </p:cNvPicPr>
            <p:nvPr/>
          </p:nvPicPr>
          <p:blipFill>
            <a:blip r:embed="rId5"/>
            <a:stretch>
              <a:fillRect/>
            </a:stretch>
          </p:blipFill>
          <p:spPr>
            <a:xfrm>
              <a:off x="7010420" y="3675695"/>
              <a:ext cx="503227" cy="430538"/>
            </a:xfrm>
            <a:prstGeom prst="rect">
              <a:avLst/>
            </a:prstGeom>
          </p:spPr>
        </p:pic>
      </p:grpSp>
      <p:cxnSp>
        <p:nvCxnSpPr>
          <p:cNvPr id="22" name="Đường nối Thẳng 25"/>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6"/>
          <a:stretch>
            <a:fillRect/>
          </a:stretch>
        </p:blipFill>
        <p:spPr>
          <a:xfrm>
            <a:off x="1584960" y="-395329"/>
            <a:ext cx="9363884" cy="229767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2"/>
          <p:cNvSpPr txBox="1"/>
          <p:nvPr/>
        </p:nvSpPr>
        <p:spPr>
          <a:xfrm>
            <a:off x="3288087" y="1740739"/>
            <a:ext cx="4815024" cy="4113498"/>
          </a:xfrm>
          <a:prstGeom prst="rect">
            <a:avLst/>
          </a:prstGeom>
          <a:noFill/>
        </p:spPr>
        <p:txBody>
          <a:bodyPr wrap="square" rtlCol="0">
            <a:spAutoFit/>
          </a:bodyPr>
          <a:lstStyle/>
          <a:p>
            <a:pPr algn="ctr" defTabSz="1219200">
              <a:buClr>
                <a:srgbClr val="000000"/>
              </a:buClr>
            </a:pP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TIÊU</a:t>
            </a:r>
            <a:r>
              <a:rPr lang="en-US" sz="3735" b="1" kern="0" dirty="0">
                <a:solidFill>
                  <a:srgbClr val="FF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CHÍ</a:t>
            </a:r>
            <a:r>
              <a:rPr lang="en-US" sz="3735" b="1" kern="0" dirty="0">
                <a:solidFill>
                  <a:srgbClr val="FF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ĐÁNH</a:t>
            </a:r>
            <a:r>
              <a:rPr lang="en-US" sz="3735" b="1" kern="0" dirty="0">
                <a:solidFill>
                  <a:srgbClr val="FF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FF0000"/>
                </a:solidFill>
                <a:latin typeface="Calibri" panose="020F0502020204030204" pitchFamily="34" charset="0"/>
                <a:cs typeface="Calibri" panose="020F0502020204030204" pitchFamily="34" charset="0"/>
                <a:sym typeface="Arial" panose="020B0604020202020204"/>
              </a:rPr>
              <a:t>GIÁ</a:t>
            </a:r>
            <a:endParaRPr lang="en-US" sz="3735" b="1" kern="0" dirty="0">
              <a:solidFill>
                <a:srgbClr val="FF0000"/>
              </a:solidFill>
              <a:latin typeface="Calibri" panose="020F0502020204030204" pitchFamily="34" charset="0"/>
              <a:cs typeface="Calibri" panose="020F0502020204030204" pitchFamily="34" charset="0"/>
              <a:sym typeface="Arial" panose="020B0604020202020204"/>
            </a:endParaRPr>
          </a:p>
          <a:p>
            <a:pPr marL="609600" indent="-609600" defTabSz="1219200">
              <a:buClr>
                <a:srgbClr val="000000"/>
              </a:buClr>
              <a:buFont typeface="Wingdings" panose="05000000000000000000" pitchFamily="2" charset="2"/>
              <a:buChar char="ü"/>
            </a:pP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đúng</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a:p>
            <a:pPr marL="609600" indent="-609600" defTabSz="1219200">
              <a:buClr>
                <a:srgbClr val="000000"/>
              </a:buClr>
              <a:buFont typeface="Wingdings" panose="05000000000000000000" pitchFamily="2" charset="2"/>
              <a:buChar char="ü"/>
            </a:pPr>
            <a:endParaRPr lang="en-US" sz="3735" kern="0" dirty="0">
              <a:solidFill>
                <a:srgbClr val="000000"/>
              </a:solidFill>
              <a:latin typeface="Calibri" panose="020F0502020204030204" pitchFamily="34" charset="0"/>
              <a:cs typeface="Calibri" panose="020F0502020204030204" pitchFamily="34" charset="0"/>
              <a:sym typeface="Arial" panose="020B0604020202020204"/>
            </a:endParaRPr>
          </a:p>
          <a:p>
            <a:pPr marL="609600" indent="-609600" defTabSz="1219200">
              <a:buClr>
                <a:srgbClr val="000000"/>
              </a:buClr>
              <a:buFont typeface="Wingdings" panose="05000000000000000000" pitchFamily="2" charset="2"/>
              <a:buChar char="ü"/>
            </a:pP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to,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rõ</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a:p>
            <a:pPr marL="609600" indent="-609600" defTabSz="1219200">
              <a:buClr>
                <a:srgbClr val="000000"/>
              </a:buClr>
              <a:buFont typeface="Wingdings" panose="05000000000000000000" pitchFamily="2" charset="2"/>
              <a:buChar char="ü"/>
            </a:pPr>
            <a:endParaRPr lang="en-US" sz="3735" kern="0" dirty="0">
              <a:solidFill>
                <a:srgbClr val="000000"/>
              </a:solidFill>
              <a:latin typeface="Calibri" panose="020F0502020204030204" pitchFamily="34" charset="0"/>
              <a:cs typeface="Calibri" panose="020F0502020204030204" pitchFamily="34" charset="0"/>
              <a:sym typeface="Arial" panose="020B0604020202020204"/>
            </a:endParaRPr>
          </a:p>
          <a:p>
            <a:pPr marL="609600" indent="-609600" defTabSz="1219200">
              <a:buClr>
                <a:srgbClr val="000000"/>
              </a:buClr>
              <a:buFont typeface="Wingdings" panose="05000000000000000000" pitchFamily="2" charset="2"/>
              <a:buChar char="ü"/>
            </a:pP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ngắt</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nghỉ</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đúng</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kern="0" dirty="0" err="1">
                <a:solidFill>
                  <a:srgbClr val="000000"/>
                </a:solidFill>
                <a:latin typeface="Calibri" panose="020F0502020204030204" pitchFamily="34" charset="0"/>
                <a:cs typeface="Calibri" panose="020F0502020204030204" pitchFamily="34" charset="0"/>
                <a:sym typeface="Arial" panose="020B0604020202020204"/>
              </a:rPr>
              <a:t>chỗ</a:t>
            </a:r>
            <a:r>
              <a:rPr lang="en-US" sz="3735" kern="0" dirty="0">
                <a:solidFill>
                  <a:srgbClr val="000000"/>
                </a:solidFill>
                <a:latin typeface="Calibri" panose="020F0502020204030204" pitchFamily="34" charset="0"/>
                <a:cs typeface="Calibri" panose="020F0502020204030204" pitchFamily="34" charset="0"/>
                <a:sym typeface="Arial" panose="020B0604020202020204"/>
              </a:rPr>
              <a:t>.</a:t>
            </a:r>
          </a:p>
        </p:txBody>
      </p:sp>
      <p:grpSp>
        <p:nvGrpSpPr>
          <p:cNvPr id="6" name="Nhóm 27"/>
          <p:cNvGrpSpPr/>
          <p:nvPr/>
        </p:nvGrpSpPr>
        <p:grpSpPr>
          <a:xfrm>
            <a:off x="6138006" y="2390065"/>
            <a:ext cx="1843833" cy="574051"/>
            <a:chOff x="6592814" y="1556908"/>
            <a:chExt cx="1382875" cy="430538"/>
          </a:xfrm>
        </p:grpSpPr>
        <p:pic>
          <p:nvPicPr>
            <p:cNvPr id="7" name="Picture 2" descr="Smiling Face with Hearts Emoji - Emoji khuôn mặt tươi cười với trái tim - ?  Tải Emoji Tất cả Emojis chỉ ✂️ Copy và ? Paste ?"/>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15"/>
            <p:cNvPicPr>
              <a:picLocks noChangeAspect="1"/>
            </p:cNvPicPr>
            <p:nvPr/>
          </p:nvPicPr>
          <p:blipFill>
            <a:blip r:embed="rId4"/>
            <a:stretch>
              <a:fillRect/>
            </a:stretch>
          </p:blipFill>
          <p:spPr>
            <a:xfrm>
              <a:off x="6592814" y="1579125"/>
              <a:ext cx="386103" cy="386103"/>
            </a:xfrm>
            <a:prstGeom prst="rect">
              <a:avLst/>
            </a:prstGeom>
          </p:spPr>
        </p:pic>
        <p:pic>
          <p:nvPicPr>
            <p:cNvPr id="9" name="Hình ảnh 17"/>
            <p:cNvPicPr>
              <a:picLocks noChangeAspect="1"/>
            </p:cNvPicPr>
            <p:nvPr/>
          </p:nvPicPr>
          <p:blipFill>
            <a:blip r:embed="rId5"/>
            <a:stretch>
              <a:fillRect/>
            </a:stretch>
          </p:blipFill>
          <p:spPr>
            <a:xfrm>
              <a:off x="7010421" y="1556908"/>
              <a:ext cx="503227" cy="430538"/>
            </a:xfrm>
            <a:prstGeom prst="rect">
              <a:avLst/>
            </a:prstGeom>
          </p:spPr>
        </p:pic>
      </p:grpSp>
      <p:grpSp>
        <p:nvGrpSpPr>
          <p:cNvPr id="10" name="Nhóm 28"/>
          <p:cNvGrpSpPr/>
          <p:nvPr/>
        </p:nvGrpSpPr>
        <p:grpSpPr>
          <a:xfrm>
            <a:off x="6096001" y="3582863"/>
            <a:ext cx="1843833" cy="574051"/>
            <a:chOff x="6561310" y="2451506"/>
            <a:chExt cx="1382875" cy="430538"/>
          </a:xfrm>
        </p:grpSpPr>
        <p:pic>
          <p:nvPicPr>
            <p:cNvPr id="11" name="Picture 2" descr="Smiling Face with Hearts Emoji - Emoji khuôn mặt tươi cười với trái tim - ?  Tải Emoji Tất cả Emojis chỉ ✂️ Copy và ? Paste ?"/>
            <p:cNvPicPr>
              <a:picLocks noChangeAspect="1" noChangeArrowheads="1"/>
            </p:cNvPicPr>
            <p:nvPr/>
          </p:nvPicPr>
          <p:blipFill>
            <a:blip r:embed="rId6">
              <a:extLst>
                <a:ext uri="{BEBA8EAE-BF5A-486C-A8C5-ECC9F3942E4B}">
                  <a14:imgProps xmlns:a14="http://schemas.microsoft.com/office/drawing/2010/main">
                    <a14:imgLayer r:embed="rId3">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9"/>
            <p:cNvPicPr>
              <a:picLocks noChangeAspect="1"/>
            </p:cNvPicPr>
            <p:nvPr/>
          </p:nvPicPr>
          <p:blipFill>
            <a:blip r:embed="rId4"/>
            <a:stretch>
              <a:fillRect/>
            </a:stretch>
          </p:blipFill>
          <p:spPr>
            <a:xfrm>
              <a:off x="6561310" y="2473723"/>
              <a:ext cx="386103" cy="386103"/>
            </a:xfrm>
            <a:prstGeom prst="rect">
              <a:avLst/>
            </a:prstGeom>
          </p:spPr>
        </p:pic>
        <p:pic>
          <p:nvPicPr>
            <p:cNvPr id="13" name="Hình ảnh 20"/>
            <p:cNvPicPr>
              <a:picLocks noChangeAspect="1"/>
            </p:cNvPicPr>
            <p:nvPr/>
          </p:nvPicPr>
          <p:blipFill>
            <a:blip r:embed="rId5"/>
            <a:stretch>
              <a:fillRect/>
            </a:stretch>
          </p:blipFill>
          <p:spPr>
            <a:xfrm>
              <a:off x="6978917" y="2451506"/>
              <a:ext cx="503227" cy="430538"/>
            </a:xfrm>
            <a:prstGeom prst="rect">
              <a:avLst/>
            </a:prstGeom>
          </p:spPr>
        </p:pic>
      </p:grpSp>
      <p:grpSp>
        <p:nvGrpSpPr>
          <p:cNvPr id="14" name="Nhóm 29"/>
          <p:cNvGrpSpPr/>
          <p:nvPr/>
        </p:nvGrpSpPr>
        <p:grpSpPr>
          <a:xfrm>
            <a:off x="6138005" y="5215115"/>
            <a:ext cx="1843833" cy="574051"/>
            <a:chOff x="6592813" y="3675695"/>
            <a:chExt cx="1382875" cy="430538"/>
          </a:xfrm>
        </p:grpSpPr>
        <p:pic>
          <p:nvPicPr>
            <p:cNvPr id="15" name="Picture 2" descr="Smiling Face with Hearts Emoji - Emoji khuôn mặt tươi cười với trái tim - ?  Tải Emoji Tất cả Emojis chỉ ✂️ Copy và ? Paste ?"/>
            <p:cNvPicPr>
              <a:picLocks noChangeAspect="1" noChangeArrowheads="1"/>
            </p:cNvPicPr>
            <p:nvPr/>
          </p:nvPicPr>
          <p:blipFill>
            <a:blip r:embed="rId7">
              <a:extLst>
                <a:ext uri="{BEBA8EAE-BF5A-486C-A8C5-ECC9F3942E4B}">
                  <a14:imgProps xmlns:a14="http://schemas.microsoft.com/office/drawing/2010/main">
                    <a14:imgLayer r:embed="rId3">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2"/>
            <p:cNvPicPr>
              <a:picLocks noChangeAspect="1"/>
            </p:cNvPicPr>
            <p:nvPr/>
          </p:nvPicPr>
          <p:blipFill>
            <a:blip r:embed="rId4"/>
            <a:stretch>
              <a:fillRect/>
            </a:stretch>
          </p:blipFill>
          <p:spPr>
            <a:xfrm>
              <a:off x="6592813" y="3697912"/>
              <a:ext cx="386103" cy="386103"/>
            </a:xfrm>
            <a:prstGeom prst="rect">
              <a:avLst/>
            </a:prstGeom>
          </p:spPr>
        </p:pic>
        <p:pic>
          <p:nvPicPr>
            <p:cNvPr id="17" name="Hình ảnh 23"/>
            <p:cNvPicPr>
              <a:picLocks noChangeAspect="1"/>
            </p:cNvPicPr>
            <p:nvPr/>
          </p:nvPicPr>
          <p:blipFill>
            <a:blip r:embed="rId5"/>
            <a:stretch>
              <a:fillRect/>
            </a:stretch>
          </p:blipFill>
          <p:spPr>
            <a:xfrm>
              <a:off x="7010420" y="3675695"/>
              <a:ext cx="503227" cy="430538"/>
            </a:xfrm>
            <a:prstGeom prst="rect">
              <a:avLst/>
            </a:prstGeom>
          </p:spPr>
        </p:pic>
      </p:grpSp>
      <p:pic>
        <p:nvPicPr>
          <p:cNvPr id="18" name="Hình ảnh 5"/>
          <p:cNvPicPr>
            <a:picLocks noChangeAspect="1"/>
          </p:cNvPicPr>
          <p:nvPr/>
        </p:nvPicPr>
        <p:blipFill>
          <a:blip r:embed="rId8"/>
          <a:stretch>
            <a:fillRect/>
          </a:stretch>
        </p:blipFill>
        <p:spPr>
          <a:xfrm>
            <a:off x="0" y="509757"/>
            <a:ext cx="11577099" cy="7079215"/>
          </a:xfrm>
          <a:prstGeom prst="rect">
            <a:avLst/>
          </a:prstGeom>
        </p:spPr>
      </p:pic>
      <p:pic>
        <p:nvPicPr>
          <p:cNvPr id="19" name="Picture 18"/>
          <p:cNvPicPr>
            <a:picLocks noChangeAspect="1"/>
          </p:cNvPicPr>
          <p:nvPr/>
        </p:nvPicPr>
        <p:blipFill>
          <a:blip r:embed="rId9"/>
          <a:stretch>
            <a:fillRect/>
          </a:stretch>
        </p:blipFill>
        <p:spPr>
          <a:xfrm>
            <a:off x="1308192" y="-781441"/>
            <a:ext cx="9595936" cy="31580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a:fillRect/>
          </a:stretch>
        </p:blipFill>
        <p:spPr>
          <a:xfrm>
            <a:off x="0" y="0"/>
            <a:ext cx="12192000" cy="6858000"/>
          </a:xfrm>
          <a:prstGeom prst="rect">
            <a:avLst/>
          </a:prstGeom>
        </p:spPr>
      </p:pic>
      <p:pic>
        <p:nvPicPr>
          <p:cNvPr id="25" name="Picture 24"/>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5" name="Picture 4" descr="A round pink label with white text and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pic>
        <p:nvPicPr>
          <p:cNvPr id="2" name="Picture 2" descr="F:\1-原创素材\1_mm1102\PPT\PPT_014\materaials\pageimg_g1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551" y="-188185"/>
            <a:ext cx="10553161" cy="47070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2302524" y="1474147"/>
            <a:ext cx="12157613" cy="263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srgbClr val="F79AF4"/>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8" name="Rectangle: Rounded Corners 43"/>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0" name="Rectangle: Rounded Corners 43"/>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1" name="Rectangle 10"/>
          <p:cNvSpPr/>
          <p:nvPr/>
        </p:nvSpPr>
        <p:spPr>
          <a:xfrm>
            <a:off x="4320228" y="207524"/>
            <a:ext cx="343715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err="1">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inpin heiti" charset="-122"/>
              <a:cs typeface="Calibri" panose="020F0502020204030204" pitchFamily="34" charset="0"/>
            </a:endParaRPr>
          </a:p>
        </p:txBody>
      </p:sp>
      <p:sp>
        <p:nvSpPr>
          <p:cNvPr id="12" name="Rectangle 11"/>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Cambria" panose="02040503050406030204" pitchFamily="18" charset="0"/>
                <a:ea typeface="Cambria" panose="02040503050406030204" pitchFamily="18" charset="0"/>
                <a:cs typeface="Arial-Rounded" panose="020B0500000000000000" charset="0"/>
              </a:rPr>
              <a:t>Hai chị em đã viết gì trong tấm thiệp tặng bố?</a:t>
            </a:r>
          </a:p>
        </p:txBody>
      </p:sp>
      <p:sp>
        <p:nvSpPr>
          <p:cNvPr id="13" name="Rectangle 12"/>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Cambria" panose="02040503050406030204" pitchFamily="18" charset="0"/>
                <a:ea typeface="Cambria" panose="02040503050406030204" pitchFamily="18" charset="0"/>
                <a:cs typeface="Arial-Rounded" panose="020B0500000000000000" charset="0"/>
              </a:rPr>
              <a:t>Từ ngữ nào dưới đây thể hiện cảm xúc của bố khi nhận quà của hai chị em?</a:t>
            </a:r>
          </a:p>
        </p:txBody>
      </p:sp>
      <p:sp>
        <p:nvSpPr>
          <p:cNvPr id="14" name="Rectangle 13"/>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charset="0"/>
              </a:rPr>
              <a:t>Vì sao bố rất vui khi nhận quà mà người chị lại rơm rớm nước mắt?</a:t>
            </a:r>
          </a:p>
        </p:txBody>
      </p:sp>
      <p:grpSp>
        <p:nvGrpSpPr>
          <p:cNvPr id="15" name="Group 14"/>
          <p:cNvGrpSpPr/>
          <p:nvPr/>
        </p:nvGrpSpPr>
        <p:grpSpPr>
          <a:xfrm>
            <a:off x="1387286" y="4515952"/>
            <a:ext cx="10436246" cy="880597"/>
            <a:chOff x="1526400" y="4536707"/>
            <a:chExt cx="8221971" cy="693635"/>
          </a:xfrm>
        </p:grpSpPr>
        <p:sp>
          <p:nvSpPr>
            <p:cNvPr id="16" name="Rectangle: Rounded Corners 43"/>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7" name="Rectangle 16"/>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Bố đã làm gì để hai chị em cảm thấy rất vui?</a:t>
              </a:r>
            </a:p>
          </p:txBody>
        </p:sp>
      </p:gr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a:fillRect/>
          </a:stretch>
        </p:blipFill>
        <p:spPr>
          <a:xfrm>
            <a:off x="760291" y="1396227"/>
            <a:ext cx="333982" cy="737992"/>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a:fillRect/>
          </a:stretch>
        </p:blipFill>
        <p:spPr>
          <a:xfrm>
            <a:off x="713534" y="2286130"/>
            <a:ext cx="560378" cy="737992"/>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a:fillRect/>
          </a:stretch>
        </p:blipFill>
        <p:spPr>
          <a:xfrm>
            <a:off x="703723" y="3401041"/>
            <a:ext cx="560378" cy="737992"/>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a:fillRect/>
          </a:stretch>
        </p:blipFill>
        <p:spPr>
          <a:xfrm>
            <a:off x="696231" y="4515952"/>
            <a:ext cx="560378" cy="737992"/>
          </a:xfrm>
          <a:prstGeom prst="rect">
            <a:avLst/>
          </a:prstGeom>
        </p:spPr>
      </p:pic>
      <p:sp>
        <p:nvSpPr>
          <p:cNvPr id="23" name="Freeform 197"/>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charset="0"/>
              <a:cs typeface="Arial-Rounded" panose="020B0500000000000000" charset="0"/>
            </a:endParaRPr>
          </a:p>
        </p:txBody>
      </p:sp>
      <p:pic>
        <p:nvPicPr>
          <p:cNvPr id="24" name="Picture 23" descr="Logo&#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p:cNvGrpSpPr/>
          <p:nvPr/>
        </p:nvGrpSpPr>
        <p:grpSpPr>
          <a:xfrm>
            <a:off x="1387286" y="5568786"/>
            <a:ext cx="10435367" cy="880596"/>
            <a:chOff x="1526400" y="4536707"/>
            <a:chExt cx="8221971" cy="693635"/>
          </a:xfrm>
        </p:grpSpPr>
        <p:sp>
          <p:nvSpPr>
            <p:cNvPr id="26" name="Rectangle: Rounded Corners 43"/>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27" name="Rectangle 26"/>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Em thích nhất chi tiết nào trong câu chuyện trên? Vì sao?</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defRPr/>
            </a:pP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Anh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Tí</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và</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chị</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Chíp</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rất</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vui</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khi</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có</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thêm</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em</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trai</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Hai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anh</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chị</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đã</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tặng</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rất</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nhiều</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quà</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cho</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em</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Bon.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Các</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bạn</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hãy</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cùng</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mở</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hộp</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quà</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ra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xem</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bên</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trong</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là</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những</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gì</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nhé</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28"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544737" y="9750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7048500" y="800100"/>
            <a:ext cx="333375" cy="438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379229"/>
            <a:ext cx="11369375"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1. Hai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chị</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em</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đã</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viết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trong</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tấm</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thiệp</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tặng</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bố</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Hai chị em đã viết ra những điểm tốt và cả điểm chưa tốt của bố, cụ thể là:</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Tính rất hiền</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Nói rất to</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Ngủ rất nhanh</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Ghét nói dối</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Nấu ăn không ngon</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2. </a:t>
            </a:r>
            <a:r>
              <a:rPr lang="vi-VN"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Từ ngữ nào dưới đây thể hiện cảm xúc của bố khi nhận quà của hai chị em?</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a. băn khoăn</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b. đăm chiêu</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c. hồi hộp</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d. ngạc nhiên</a:t>
            </a:r>
          </a:p>
        </p:txBody>
      </p:sp>
      <p:pic>
        <p:nvPicPr>
          <p:cNvPr id="5122"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a:fillRect/>
          </a:stretch>
        </p:blipFill>
        <p:spPr>
          <a:xfrm>
            <a:off x="0" y="0"/>
            <a:ext cx="12192000" cy="6858000"/>
          </a:xfrm>
          <a:prstGeom prst="rect">
            <a:avLst/>
          </a:prstGeom>
        </p:spPr>
      </p:pic>
      <p:pic>
        <p:nvPicPr>
          <p:cNvPr id="25" name="Picture 24"/>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5" name="Picture 4" descr="A green and yellow text&#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8844" y="1207766"/>
            <a:ext cx="9134378" cy="254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3. </a:t>
            </a:r>
            <a:r>
              <a:rPr lang="vi-VN"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Người chị rơm rớm nước mắt vì mình đã quên xóa mất dòng viết điểm không tốt của bố trong tấm thiệp.</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Cambria" panose="02040503050406030204" pitchFamily="18" charset="0"/>
                <a:cs typeface="Arial-Rounded" panose="020B0500000000000000" charset="0"/>
              </a:rPr>
              <a:t>4. </a:t>
            </a:r>
            <a:r>
              <a:rPr lang="vi-VN" sz="4400" dirty="0">
                <a:solidFill>
                  <a:srgbClr val="000000"/>
                </a:solidFill>
                <a:latin typeface="Cambria" panose="02040503050406030204" pitchFamily="18" charset="0"/>
                <a:ea typeface="Cambria" panose="02040503050406030204" pitchFamily="18" charset="0"/>
                <a:cs typeface="Arial-Rounded" panose="020B0500000000000000"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233377" y="3180080"/>
            <a:ext cx="9107746"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Bố đã choàng tay ôm hai chị em vào lòng và cảm ơn hai chị em. Bố còn nói là bố rất yêu hai chị em nữa.</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5.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Em</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thích</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nhất</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chi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tiết</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nào</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trong</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câu</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chuyện</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trên</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Vì</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sao</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18160" y="3180080"/>
            <a:ext cx="11450319"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Gợi</a:t>
            </a:r>
            <a:r>
              <a:rPr lang="en-US" sz="40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 ý: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charset="0"/>
                <a:sym typeface="Arial" panose="020B0604020202020204"/>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21" name="Rectangle: Rounded Corners 20"/>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22" name="TextBox 21"/>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Cambria" panose="02040503050406030204" pitchFamily="18" charset="0"/>
                <a:cs typeface="Arial-Rounded" panose="020B0500000000000000" charset="0"/>
              </a:rPr>
              <a:t>Nội</a:t>
            </a:r>
            <a:r>
              <a:rPr lang="en-US" sz="5000" dirty="0">
                <a:solidFill>
                  <a:prstClr val="black"/>
                </a:solidFill>
                <a:latin typeface="Cambria" panose="02040503050406030204" pitchFamily="18" charset="0"/>
                <a:ea typeface="Cambria" panose="02040503050406030204" pitchFamily="18" charset="0"/>
                <a:cs typeface="Arial-Rounded" panose="020B0500000000000000" charset="0"/>
              </a:rPr>
              <a:t> dung </a:t>
            </a:r>
            <a:r>
              <a:rPr lang="en-US" sz="5000" dirty="0" err="1">
                <a:solidFill>
                  <a:prstClr val="black"/>
                </a:solidFill>
                <a:latin typeface="Cambria" panose="02040503050406030204" pitchFamily="18" charset="0"/>
                <a:ea typeface="Cambria" panose="02040503050406030204" pitchFamily="18" charset="0"/>
                <a:cs typeface="Arial-Rounded" panose="020B0500000000000000" charset="0"/>
              </a:rPr>
              <a:t>chính</a:t>
            </a:r>
            <a:r>
              <a:rPr lang="en-US" sz="5000" dirty="0">
                <a:solidFill>
                  <a:prstClr val="black"/>
                </a:solidFill>
                <a:latin typeface="Cambria" panose="02040503050406030204" pitchFamily="18" charset="0"/>
                <a:ea typeface="Cambria" panose="02040503050406030204" pitchFamily="18" charset="0"/>
                <a:cs typeface="Arial-Rounded" panose="020B0500000000000000"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charset="0"/>
              </a:rPr>
              <a:t>của</a:t>
            </a:r>
            <a:r>
              <a:rPr lang="en-US" sz="5000" dirty="0">
                <a:solidFill>
                  <a:prstClr val="black"/>
                </a:solidFill>
                <a:latin typeface="Cambria" panose="02040503050406030204" pitchFamily="18" charset="0"/>
                <a:ea typeface="Cambria" panose="02040503050406030204" pitchFamily="18" charset="0"/>
                <a:cs typeface="Arial-Rounded" panose="020B0500000000000000"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charset="0"/>
              </a:rPr>
              <a:t>bài</a:t>
            </a:r>
            <a:r>
              <a:rPr lang="en-US" sz="5000" dirty="0">
                <a:solidFill>
                  <a:prstClr val="black"/>
                </a:solidFill>
                <a:latin typeface="Cambria" panose="02040503050406030204" pitchFamily="18" charset="0"/>
                <a:ea typeface="Cambria" panose="02040503050406030204" pitchFamily="18" charset="0"/>
                <a:cs typeface="Arial-Rounded" panose="020B0500000000000000"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charset="0"/>
              </a:rPr>
              <a:t>đọc</a:t>
            </a:r>
            <a:r>
              <a:rPr lang="en-US" sz="5000" dirty="0">
                <a:solidFill>
                  <a:prstClr val="black"/>
                </a:solidFill>
                <a:latin typeface="Cambria" panose="02040503050406030204" pitchFamily="18" charset="0"/>
                <a:ea typeface="Cambria" panose="02040503050406030204" pitchFamily="18" charset="0"/>
                <a:cs typeface="Arial-Rounded" panose="020B0500000000000000" charset="0"/>
              </a:rPr>
              <a:t> là </a:t>
            </a:r>
            <a:r>
              <a:rPr lang="en-US" sz="5000" dirty="0" err="1">
                <a:solidFill>
                  <a:prstClr val="black"/>
                </a:solidFill>
                <a:latin typeface="Cambria" panose="02040503050406030204" pitchFamily="18" charset="0"/>
                <a:ea typeface="Cambria" panose="02040503050406030204" pitchFamily="18" charset="0"/>
                <a:cs typeface="Arial-Rounded" panose="020B0500000000000000" charset="0"/>
              </a:rPr>
              <a:t>gì</a:t>
            </a:r>
            <a:r>
              <a:rPr lang="en-US" sz="5000" dirty="0">
                <a:solidFill>
                  <a:prstClr val="black"/>
                </a:solidFill>
                <a:latin typeface="Cambria" panose="02040503050406030204" pitchFamily="18" charset="0"/>
                <a:ea typeface="Cambria" panose="02040503050406030204" pitchFamily="18" charset="0"/>
                <a:cs typeface="Arial-Rounded" panose="020B0500000000000000" charset="0"/>
              </a:rPr>
              <a:t>?</a:t>
            </a:r>
          </a:p>
        </p:txBody>
      </p:sp>
      <p:pic>
        <p:nvPicPr>
          <p:cNvPr id="23" name="Picture 22" descr="Shap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p:cNvSpPr txBox="1"/>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Bài</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đọc</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nói</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lên</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tình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yêu</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thương</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sâu</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sắc</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hai</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chị</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em</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dành</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cho</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bố</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mình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khi</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làm</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tặng</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bố</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món</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quà</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sinh</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nhật</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đặc</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biệt</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Qua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đó</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ta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thấy</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được</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trong</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gia</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đình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cần</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sự</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sẻ</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chia,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quan</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tâm</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săn</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sóc</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lẫn</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charset="0"/>
              </a:rPr>
              <a:t>nhau</a:t>
            </a:r>
            <a:r>
              <a:rPr lang="en-US" sz="3600" b="1" dirty="0">
                <a:solidFill>
                  <a:srgbClr val="FF0000"/>
                </a:solidFill>
                <a:latin typeface="Cambria" panose="02040503050406030204" pitchFamily="18" charset="0"/>
                <a:ea typeface="Cambria" panose="02040503050406030204" pitchFamily="18" charset="0"/>
                <a:cs typeface="Arial-Rounded" panose="020B0500000000000000" charset="0"/>
              </a:rPr>
              <a:t>.</a:t>
            </a:r>
          </a:p>
        </p:txBody>
      </p:sp>
      <p:grpSp>
        <p:nvGrpSpPr>
          <p:cNvPr id="2" name="Group 1"/>
          <p:cNvGrpSpPr/>
          <p:nvPr/>
        </p:nvGrpSpPr>
        <p:grpSpPr>
          <a:xfrm>
            <a:off x="8511803" y="2945219"/>
            <a:ext cx="3680197" cy="4366394"/>
            <a:chOff x="7608502" y="2065142"/>
            <a:chExt cx="5417714" cy="5417714"/>
          </a:xfrm>
        </p:grpSpPr>
        <p:grpSp>
          <p:nvGrpSpPr>
            <p:cNvPr id="3" name="Group 2"/>
            <p:cNvGrpSpPr/>
            <p:nvPr/>
          </p:nvGrpSpPr>
          <p:grpSpPr>
            <a:xfrm>
              <a:off x="9260919" y="2381732"/>
              <a:ext cx="3368392" cy="4689846"/>
              <a:chOff x="595999" y="3349643"/>
              <a:chExt cx="2958600" cy="2866457"/>
            </a:xfrm>
          </p:grpSpPr>
          <p:sp>
            <p:nvSpPr>
              <p:cNvPr id="5" name="Oval 4"/>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09635">
                <a:off x="595999" y="3349643"/>
                <a:ext cx="1315552" cy="2558820"/>
              </a:xfrm>
              <a:prstGeom prst="rect">
                <a:avLst/>
              </a:prstGeom>
            </p:spPr>
          </p:pic>
          <p:grpSp>
            <p:nvGrpSpPr>
              <p:cNvPr id="7" name="Graphic 14"/>
              <p:cNvGrpSpPr/>
              <p:nvPr/>
            </p:nvGrpSpPr>
            <p:grpSpPr>
              <a:xfrm rot="5025652">
                <a:off x="951555" y="4163927"/>
                <a:ext cx="1531512" cy="1219181"/>
                <a:chOff x="5700712" y="3114735"/>
                <a:chExt cx="1531512" cy="1219181"/>
              </a:xfrm>
            </p:grpSpPr>
            <p:sp>
              <p:nvSpPr>
                <p:cNvPr id="17" name="Freeform: Shape 16"/>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3" name="Freeform: Shape 32"/>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 name="Freeform: Shape 33"/>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2" name="Freeform: Shape 41"/>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8" name="Graphic 233"/>
              <p:cNvGrpSpPr/>
              <p:nvPr/>
            </p:nvGrpSpPr>
            <p:grpSpPr>
              <a:xfrm>
                <a:off x="1956980" y="4116239"/>
                <a:ext cx="1597619" cy="1648486"/>
                <a:chOff x="2651548" y="5448024"/>
                <a:chExt cx="1484014" cy="1429613"/>
              </a:xfrm>
            </p:grpSpPr>
            <p:sp>
              <p:nvSpPr>
                <p:cNvPr id="9" name="Freeform: Shape 8"/>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par>
                                <p:cTn id="34" presetID="14" presetClass="entr" presetSubtype="10" fill="hold" grpId="0" nodeType="with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6" dur="500"/>
                                        <p:tgtEl>
                                          <p:spTgt spid="2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2" grpId="1"/>
      <p:bldP spid="2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806578" y="560889"/>
            <a:ext cx="4712153" cy="625703"/>
            <a:chOff x="1053394" y="206467"/>
            <a:chExt cx="2880723" cy="432581"/>
          </a:xfrm>
        </p:grpSpPr>
        <p:sp>
          <p:nvSpPr>
            <p:cNvPr id="15"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6" name="Rectangle 15"/>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17" name="Picture 1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21" name="Rectangle 20"/>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2" name="Rectangle 21"/>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3" name="Oval 22"/>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24" name="Group 23"/>
          <p:cNvGrpSpPr/>
          <p:nvPr/>
        </p:nvGrpSpPr>
        <p:grpSpPr>
          <a:xfrm>
            <a:off x="1939585" y="3098708"/>
            <a:ext cx="3645680" cy="643894"/>
            <a:chOff x="1717199" y="4363552"/>
            <a:chExt cx="3645680" cy="643894"/>
          </a:xfrm>
        </p:grpSpPr>
        <p:sp>
          <p:nvSpPr>
            <p:cNvPr id="25" name="Rounded Rectangle 36"/>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26" name="Rectangle 25"/>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7" name="Oval 26"/>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grpSp>
        <p:nvGrpSpPr>
          <p:cNvPr id="28" name="Group 27"/>
          <p:cNvGrpSpPr/>
          <p:nvPr/>
        </p:nvGrpSpPr>
        <p:grpSpPr>
          <a:xfrm>
            <a:off x="1939585" y="3837176"/>
            <a:ext cx="5119273" cy="643894"/>
            <a:chOff x="1717199" y="5199333"/>
            <a:chExt cx="5119273" cy="643894"/>
          </a:xfrm>
        </p:grpSpPr>
        <p:sp>
          <p:nvSpPr>
            <p:cNvPr id="29" name="Rounded Rectangle 40"/>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30" name="Rectangle 29"/>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31" name="Oval 30"/>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32" name="Picture 2" descr="Star Cartoon Images, Stock Photos &amp;amp; Vectors | Shutterstock"/>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1939585" y="4524948"/>
            <a:ext cx="8097635" cy="643894"/>
            <a:chOff x="1717199" y="5199333"/>
            <a:chExt cx="8097635" cy="643894"/>
          </a:xfrm>
        </p:grpSpPr>
        <p:sp>
          <p:nvSpPr>
            <p:cNvPr id="36" name="Rounded Rectangle 47"/>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37" name="Rectangle 36"/>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38" name="Oval 37"/>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39" name="Picture 2" descr="Star Cartoon Images, Stock Photos &amp;amp; Vectors | Shutterstock"/>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a:fillRect/>
          </a:stretch>
        </p:blipFill>
        <p:spPr>
          <a:xfrm>
            <a:off x="0" y="0"/>
            <a:ext cx="12192000" cy="6858000"/>
          </a:xfrm>
          <a:prstGeom prst="rect">
            <a:avLst/>
          </a:prstGeom>
        </p:spPr>
      </p:pic>
      <p:pic>
        <p:nvPicPr>
          <p:cNvPr id="25" name="Picture 24"/>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5" name="Picture 4" descr="A round pink label with white text and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pic>
        <p:nvPicPr>
          <p:cNvPr id="3" name="Picture 2"/>
          <p:cNvPicPr>
            <a:picLocks noChangeAspect="1"/>
          </p:cNvPicPr>
          <p:nvPr/>
        </p:nvPicPr>
        <p:blipFill>
          <a:blip r:embed="rId7"/>
          <a:stretch>
            <a:fillRect/>
          </a:stretch>
        </p:blipFill>
        <p:spPr>
          <a:xfrm>
            <a:off x="3221664" y="342011"/>
            <a:ext cx="5826643" cy="3759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p:cNvGrpSpPr/>
          <p:nvPr/>
        </p:nvGrpSpPr>
        <p:grpSpPr>
          <a:xfrm>
            <a:off x="788151" y="2387633"/>
            <a:ext cx="10615697" cy="2913710"/>
            <a:chOff x="788151" y="2387633"/>
            <a:chExt cx="10615697" cy="2913710"/>
          </a:xfrm>
        </p:grpSpPr>
        <p:sp>
          <p:nvSpPr>
            <p:cNvPr id="5" name="Rectangle: Rounded Corners 4"/>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005356" y="2839140"/>
              <a:ext cx="10096223" cy="1938992"/>
            </a:xfrm>
            <a:prstGeom prst="rect">
              <a:avLst/>
            </a:prstGeom>
            <a:noFill/>
          </p:spPr>
          <p:txBody>
            <a:bodyPr wrap="square">
              <a:spAutoFit/>
            </a:bodyPr>
            <a:lstStyle/>
            <a:p>
              <a:pPr lvl="0" algn="just">
                <a:defRPr/>
              </a:pP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diễn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nhấn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giọng</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giàu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sức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Phân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biệt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dung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dung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thiệp</a:t>
              </a:r>
              <a:r>
                <a:rPr lang="en-US" sz="4000" dirty="0">
                  <a:latin typeface="Cambria" panose="02040503050406030204" pitchFamily="18" charset="0"/>
                  <a:ea typeface="Cambria" panose="02040503050406030204" pitchFamily="18" charset="0"/>
                </a:rPr>
                <a: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6"/>
          <a:stretch>
            <a:fillRect/>
          </a:stretch>
        </p:blipFill>
        <p:spPr>
          <a:xfrm>
            <a:off x="2010406" y="637401"/>
            <a:ext cx="9303302" cy="151193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p:nvPr/>
        </p:nvSpPr>
        <p:spPr>
          <a:xfrm>
            <a:off x="4298492" y="175474"/>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0" name="Content Placeholder 1"/>
          <p:cNvSpPr txBox="1"/>
          <p:nvPr/>
        </p:nvSpPr>
        <p:spPr>
          <a:xfrm>
            <a:off x="405455" y="944915"/>
            <a:ext cx="11439215"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p:nvPr/>
        </p:nvSpPr>
        <p:spPr>
          <a:xfrm>
            <a:off x="850604" y="4176975"/>
            <a:ext cx="11117875"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Chị cắm cúi viết thêm vào tấm thiệp. Quà “bí mật” tặng bố đã xong.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p:nvPr/>
        </p:nvSpPr>
        <p:spPr>
          <a:xfrm>
            <a:off x="648585" y="272208"/>
            <a:ext cx="1122302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(Phong Điệp)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a:fillRect/>
          </a:stretch>
        </p:blipFill>
        <p:spPr>
          <a:xfrm>
            <a:off x="0" y="0"/>
            <a:ext cx="12192000" cy="6858000"/>
          </a:xfrm>
          <a:prstGeom prst="rect">
            <a:avLst/>
          </a:prstGeom>
        </p:spPr>
      </p:pic>
      <p:pic>
        <p:nvPicPr>
          <p:cNvPr id="25" name="Picture 24"/>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12" name="Picture 11" descr="A group of blue and pink letters&#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136" y="867705"/>
            <a:ext cx="9510584" cy="2889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p:cNvPicPr>
            <a:picLocks noChangeAspect="1"/>
          </p:cNvPicPr>
          <p:nvPr/>
        </p:nvPicPr>
        <p:blipFill>
          <a:blip r:embed="rId4"/>
          <a:stretch>
            <a:fillRect/>
          </a:stretch>
        </p:blipFill>
        <p:spPr>
          <a:xfrm>
            <a:off x="4116880" y="1683968"/>
            <a:ext cx="6858000" cy="6858000"/>
          </a:xfrm>
          <a:prstGeom prst="rect">
            <a:avLst/>
          </a:prstGeom>
        </p:spPr>
      </p:pic>
      <p:sp>
        <p:nvSpPr>
          <p:cNvPr id="2" name="TextBox 1"/>
          <p:cNvSpPr txBox="1"/>
          <p:nvPr/>
        </p:nvSpPr>
        <p:spPr>
          <a:xfrm>
            <a:off x="4433777" y="914400"/>
            <a:ext cx="6475228" cy="1938992"/>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việc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cảm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đối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người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thân</a:t>
            </a:r>
            <a:endParaRPr lang="en-US" sz="40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a:fillRect/>
          </a:stretch>
        </p:blipFill>
        <p:spPr>
          <a:xfrm>
            <a:off x="0" y="0"/>
            <a:ext cx="12192000" cy="6858000"/>
          </a:xfrm>
          <a:prstGeom prst="rect">
            <a:avLst/>
          </a:prstGeom>
        </p:spPr>
      </p:pic>
      <p:grpSp>
        <p:nvGrpSpPr>
          <p:cNvPr id="32" name="Google Shape;3915;p40"/>
          <p:cNvGrpSpPr/>
          <p:nvPr/>
        </p:nvGrpSpPr>
        <p:grpSpPr>
          <a:xfrm flipH="1">
            <a:off x="9649133" y="536734"/>
            <a:ext cx="989600" cy="968533"/>
            <a:chOff x="1892125" y="660850"/>
            <a:chExt cx="742200" cy="726400"/>
          </a:xfrm>
        </p:grpSpPr>
        <p:sp>
          <p:nvSpPr>
            <p:cNvPr id="34"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50" name="Hình ảnh 3" descr="Ảnh có chứa bánh, LEGO, đồ chơi, được trang trí&#10;&#10;Mô tả được tạo tự động"/>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pic>
        <p:nvPicPr>
          <p:cNvPr id="53" name="Picture 52"/>
          <p:cNvPicPr>
            <a:picLocks noChangeAspect="1"/>
          </p:cNvPicPr>
          <p:nvPr/>
        </p:nvPicPr>
        <p:blipFill>
          <a:blip r:embed="rId4"/>
          <a:stretch>
            <a:fillRect/>
          </a:stretch>
        </p:blipFill>
        <p:spPr>
          <a:xfrm>
            <a:off x="4351222" y="2118228"/>
            <a:ext cx="7065876"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p:nvPr/>
        </p:nvSpPr>
        <p:spPr>
          <a:xfrm>
            <a:off x="4298492" y="175474"/>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0" name="Content Placeholder 1"/>
          <p:cNvSpPr txBox="1"/>
          <p:nvPr/>
        </p:nvSpPr>
        <p:spPr>
          <a:xfrm>
            <a:off x="405455" y="944915"/>
            <a:ext cx="11439215"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p:nvPr/>
        </p:nvSpPr>
        <p:spPr>
          <a:xfrm>
            <a:off x="850604" y="4176975"/>
            <a:ext cx="11117875"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Ngắm nghĩa tấm thiệp, băn khoăn:</a:t>
            </a:r>
          </a:p>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Có khi chỉ viết điều tốt thôi. Chị xóa dòng “Nấu ăn không ngon” đi chị!</a:t>
            </a:r>
          </a:p>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Ừ. Em thấy viết thế có ít quá không?</a:t>
            </a:r>
          </a:p>
          <a:p>
            <a:pPr marL="0" lvl="0" indent="0" algn="just">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A, bố rất đẹp trai nữa ạ!</a:t>
            </a:r>
            <a:endParaRPr lang="en-US" sz="2400" dirty="0">
              <a:solidFill>
                <a:srgbClr val="000000"/>
              </a:solidFill>
              <a:latin typeface="Cambria" panose="02040503050406030204" pitchFamily="18" charset="0"/>
              <a:ea typeface="Cambria" panose="02040503050406030204" pitchFamily="18" charset="0"/>
              <a:cs typeface="Arial-Rounded" panose="020B0500000000000000" charset="0"/>
            </a:endParaRPr>
          </a:p>
          <a:p>
            <a:pPr marL="0" lvl="0" indent="0" algn="just">
              <a:lnSpc>
                <a:spcPct val="100000"/>
              </a:lnSpc>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Chị cắm cúi viết thêm vào tấm thiệp. Quà “bí mật” tặng bố đã xong.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p:nvPr/>
        </p:nvSpPr>
        <p:spPr>
          <a:xfrm>
            <a:off x="648585" y="272208"/>
            <a:ext cx="1122302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(Phong Điệp)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Quà</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bí</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mật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tặng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bố</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đã</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xong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a:t>
            </a:r>
          </a:p>
        </p:txBody>
      </p:sp>
      <p:sp>
        <p:nvSpPr>
          <p:cNvPr id="3" name="TextBox 2"/>
          <p:cNvSpPr txBox="1"/>
          <p:nvPr/>
        </p:nvSpPr>
        <p:spPr>
          <a:xfrm>
            <a:off x="2693888" y="4223052"/>
            <a:ext cx="8314547" cy="851297"/>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Đoạn 2: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Đoạn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còn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lại</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endParaRPr>
          </a:p>
        </p:txBody>
      </p:sp>
      <p:grpSp>
        <p:nvGrpSpPr>
          <p:cNvPr id="4" name="Group 3"/>
          <p:cNvGrpSpPr/>
          <p:nvPr/>
        </p:nvGrpSpPr>
        <p:grpSpPr>
          <a:xfrm>
            <a:off x="1514936" y="692655"/>
            <a:ext cx="8742869" cy="871118"/>
            <a:chOff x="1507322" y="860201"/>
            <a:chExt cx="8173942" cy="653339"/>
          </a:xfrm>
        </p:grpSpPr>
        <p:sp>
          <p:nvSpPr>
            <p:cNvPr id="5" name="TextBox 4"/>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20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panose="020B0604020202020204"/>
                </a:rPr>
                <a:t>?</a:t>
              </a:r>
            </a:p>
          </p:txBody>
        </p:sp>
        <p:pic>
          <p:nvPicPr>
            <p:cNvPr id="12" name="Picture 11"/>
            <p:cNvPicPr>
              <a:picLocks noChangeAspect="1"/>
            </p:cNvPicPr>
            <p:nvPr/>
          </p:nvPicPr>
          <p:blipFill>
            <a:blip r:embed="rId3"/>
            <a:stretch>
              <a:fillRect/>
            </a:stretch>
          </p:blipFill>
          <p:spPr>
            <a:xfrm>
              <a:off x="1507322" y="860201"/>
              <a:ext cx="800902" cy="653215"/>
            </a:xfrm>
            <a:prstGeom prst="rect">
              <a:avLst/>
            </a:prstGeom>
          </p:spPr>
        </p:pic>
      </p:grpSp>
      <p:pic>
        <p:nvPicPr>
          <p:cNvPr id="15" name="Hình ảnh 13"/>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charset="0"/>
              </a:rPr>
              <a:t>nắn</a:t>
            </a:r>
            <a:r>
              <a:rPr lang="en-US" sz="4400" b="1" dirty="0">
                <a:solidFill>
                  <a:srgbClr val="002060"/>
                </a:solidFill>
                <a:latin typeface="Cambria" panose="02040503050406030204" pitchFamily="18" charset="0"/>
                <a:ea typeface="Cambria" panose="02040503050406030204" pitchFamily="18" charset="0"/>
                <a:cs typeface="Arial-Rounded" panose="020B0500000000000000"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charset="0"/>
              </a:rPr>
              <a:t>nót</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charset="0"/>
            </a:endParaRPr>
          </a:p>
        </p:txBody>
      </p:sp>
      <p:sp>
        <p:nvSpPr>
          <p:cNvPr id="6" name="Rectangle: Rounded Corners 5"/>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charset="0"/>
              </a:rPr>
              <a:t>giòn</a:t>
            </a:r>
            <a:r>
              <a:rPr lang="en-US" sz="4400" b="1" dirty="0">
                <a:solidFill>
                  <a:srgbClr val="002060"/>
                </a:solidFill>
                <a:latin typeface="Cambria" panose="02040503050406030204" pitchFamily="18" charset="0"/>
                <a:ea typeface="Cambria" panose="02040503050406030204" pitchFamily="18" charset="0"/>
                <a:cs typeface="Arial-Rounded" panose="020B0500000000000000"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charset="0"/>
              </a:rPr>
              <a:t>giã</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charset="0"/>
            </a:endParaRPr>
          </a:p>
        </p:txBody>
      </p:sp>
      <p:pic>
        <p:nvPicPr>
          <p:cNvPr id="7" name="Picture 6"/>
          <p:cNvPicPr>
            <a:picLocks noChangeAspect="1"/>
          </p:cNvPicPr>
          <p:nvPr/>
        </p:nvPicPr>
        <p:blipFill>
          <a:blip r:embed="rId2"/>
          <a:stretch>
            <a:fillRect/>
          </a:stretch>
        </p:blipFill>
        <p:spPr>
          <a:xfrm>
            <a:off x="2703255" y="494758"/>
            <a:ext cx="7395089" cy="768163"/>
          </a:xfrm>
          <a:prstGeom prst="rect">
            <a:avLst/>
          </a:prstGeom>
        </p:spPr>
      </p:pic>
      <p:sp>
        <p:nvSpPr>
          <p:cNvPr id="8" name="Rectangle: Rounded Corners 6"/>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charset="0"/>
              </a:rPr>
              <a:t>rơm</a:t>
            </a:r>
            <a:r>
              <a:rPr lang="en-US" sz="4400" b="1" dirty="0">
                <a:solidFill>
                  <a:srgbClr val="002060"/>
                </a:solidFill>
                <a:latin typeface="Cambria" panose="02040503050406030204" pitchFamily="18" charset="0"/>
                <a:ea typeface="Cambria" panose="02040503050406030204" pitchFamily="18" charset="0"/>
                <a:cs typeface="Arial-Rounded" panose="020B0500000000000000"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charset="0"/>
              </a:rPr>
              <a:t>rớm</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charset="0"/>
            </a:endParaRPr>
          </a:p>
        </p:txBody>
      </p:sp>
      <p:sp>
        <p:nvSpPr>
          <p:cNvPr id="9" name="Rectangle: Rounded Corners 6"/>
          <p:cNvSpPr/>
          <p:nvPr/>
        </p:nvSpPr>
        <p:spPr>
          <a:xfrm>
            <a:off x="3786844" y="5545795"/>
            <a:ext cx="3879229"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charset="0"/>
              </a:rPr>
              <a:t>choàng</a:t>
            </a:r>
            <a:r>
              <a:rPr lang="en-US" sz="4400" b="1" dirty="0">
                <a:solidFill>
                  <a:srgbClr val="002060"/>
                </a:solidFill>
                <a:latin typeface="Cambria" panose="02040503050406030204" pitchFamily="18" charset="0"/>
                <a:ea typeface="Cambria" panose="02040503050406030204" pitchFamily="18" charset="0"/>
                <a:cs typeface="Arial-Rounded" panose="020B0500000000000000"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charset="0"/>
              </a:rPr>
              <a:t>tay</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21"/>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1"/>
          <p:cNvGrpSpPr/>
          <p:nvPr/>
        </p:nvGrpSpPr>
        <p:grpSpPr>
          <a:xfrm>
            <a:off x="805407" y="444079"/>
            <a:ext cx="10501438" cy="1120781"/>
            <a:chOff x="2114282" y="108649"/>
            <a:chExt cx="7265379" cy="1120781"/>
          </a:xfrm>
        </p:grpSpPr>
        <p:sp>
          <p:nvSpPr>
            <p:cNvPr id="8" name="TextBox 2"/>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K</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Ể</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10" name="TextBox 6"/>
          <p:cNvSpPr txBox="1"/>
          <p:nvPr/>
        </p:nvSpPr>
        <p:spPr>
          <a:xfrm>
            <a:off x="1114411" y="2027729"/>
            <a:ext cx="10506976" cy="1754326"/>
          </a:xfrm>
          <a:prstGeom prst="rect">
            <a:avLst/>
          </a:prstGeom>
          <a:noFill/>
        </p:spPr>
        <p:txBody>
          <a:bodyPr wrap="square" rtlCol="0">
            <a:spAutoFit/>
          </a:bodyPr>
          <a:lstStyle/>
          <a:p>
            <a:pPr algn="just"/>
            <a:r>
              <a:rPr lang="en-US" sz="5400" b="1" dirty="0" err="1">
                <a:solidFill>
                  <a:srgbClr val="FF0066"/>
                </a:solidFill>
                <a:latin typeface="Calibri" panose="020F0502020204030204" pitchFamily="34" charset="0"/>
                <a:cs typeface="Calibri" panose="020F0502020204030204" pitchFamily="34" charset="0"/>
              </a:rPr>
              <a:t>Hì</a:t>
            </a:r>
            <a:r>
              <a:rPr lang="en-US" sz="5400" b="1" dirty="0">
                <a:solidFill>
                  <a:srgbClr val="FF0066"/>
                </a:solidFill>
                <a:latin typeface="Calibri" panose="020F0502020204030204" pitchFamily="34" charset="0"/>
                <a:cs typeface="Calibri" panose="020F0502020204030204" pitchFamily="34" charset="0"/>
              </a:rPr>
              <a:t> </a:t>
            </a:r>
            <a:r>
              <a:rPr lang="en-US" sz="5400" b="1" dirty="0" err="1">
                <a:solidFill>
                  <a:srgbClr val="FF0066"/>
                </a:solidFill>
                <a:latin typeface="Calibri" panose="020F0502020204030204" pitchFamily="34" charset="0"/>
                <a:cs typeface="Calibri" panose="020F0502020204030204" pitchFamily="34" charset="0"/>
              </a:rPr>
              <a:t>hụi</a:t>
            </a:r>
            <a:r>
              <a:rPr lang="en-US" sz="5400" b="1" dirty="0">
                <a:solidFill>
                  <a:srgbClr val="FF0066"/>
                </a:solidFill>
                <a:latin typeface="Calibri" panose="020F0502020204030204" pitchFamily="34" charset="0"/>
                <a:cs typeface="Calibri" panose="020F0502020204030204" pitchFamily="34" charset="0"/>
              </a:rPr>
              <a:t>: </a:t>
            </a:r>
            <a:r>
              <a:rPr lang="vi-VN" sz="5400" b="1" dirty="0">
                <a:latin typeface="Calibri" panose="020F0502020204030204" pitchFamily="34" charset="0"/>
                <a:cs typeface="Calibri" panose="020F0502020204030204" pitchFamily="34" charset="0"/>
              </a:rPr>
              <a:t>gợi tả dáng vẻ làm một việc gì đó một cách khó nhọc, kiên nhẫn.</a:t>
            </a:r>
            <a:endParaRPr lang="vi-VN" sz="5400" dirty="0">
              <a:latin typeface="Calibri" panose="020F0502020204030204" pitchFamily="34" charset="0"/>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259648" y="1761577"/>
            <a:ext cx="1111232" cy="996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1468</Words>
  <Application>Microsoft Office PowerPoint</Application>
  <PresentationFormat>Widescreen</PresentationFormat>
  <Paragraphs>130</Paragraphs>
  <Slides>30</Slides>
  <Notes>6</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30</vt:i4>
      </vt:variant>
    </vt:vector>
  </HeadingPairs>
  <TitlesOfParts>
    <vt:vector size="50" baseType="lpstr">
      <vt:lpstr>等线</vt:lpstr>
      <vt:lpstr>等线 Light</vt:lpstr>
      <vt:lpstr>Arial</vt:lpstr>
      <vt:lpstr>Calibri</vt:lpstr>
      <vt:lpstr>Cambria</vt:lpstr>
      <vt:lpstr>Changa One</vt:lpstr>
      <vt:lpstr>Chewy</vt:lpstr>
      <vt:lpstr>Comfortaa</vt:lpstr>
      <vt:lpstr>Delius Unicase</vt:lpstr>
      <vt:lpstr>DFPOP1-W9</vt:lpstr>
      <vt:lpstr>iCiel Pony</vt:lpstr>
      <vt:lpstr>Times New Roman</vt:lpstr>
      <vt:lpstr>Wingdings</vt:lpstr>
      <vt:lpstr>1_Office 主题</vt:lpstr>
      <vt:lpstr>2_Office 主题​​</vt:lpstr>
      <vt:lpstr>Response to Intervention: The Alphabet by Slidesgo</vt:lpstr>
      <vt:lpstr>1_Custom Design</vt:lpstr>
      <vt:lpstr>1_It's Springtime! MK Plan by Slidesgo</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72</cp:revision>
  <dcterms:created xsi:type="dcterms:W3CDTF">2022-07-27T07:39:00Z</dcterms:created>
  <dcterms:modified xsi:type="dcterms:W3CDTF">2025-11-06T08:37:36Z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54D97B0A9C8E42549C31C686E76E1BE4_13</vt:lpwstr>
  </property>
  <property fmtid="{D5CDD505-2E9C-101B-9397-08002B2CF9AE}" pid="3" name="KSOProductBuildVer">
    <vt:lpwstr>1033-12.2.0.23131</vt:lpwstr>
  </property>
</Properties>
</file>