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18" r:id="rId2"/>
    <p:sldMasterId id="2147483741" r:id="rId3"/>
    <p:sldMasterId id="2147483760" r:id="rId4"/>
    <p:sldMasterId id="2147483768" r:id="rId5"/>
  </p:sldMasterIdLst>
  <p:notesMasterIdLst>
    <p:notesMasterId r:id="rId37"/>
  </p:notesMasterIdLst>
  <p:sldIdLst>
    <p:sldId id="4492" r:id="rId6"/>
    <p:sldId id="306" r:id="rId7"/>
    <p:sldId id="257" r:id="rId8"/>
    <p:sldId id="2007577143" r:id="rId9"/>
    <p:sldId id="2601" r:id="rId10"/>
    <p:sldId id="2007577112" r:id="rId11"/>
    <p:sldId id="371" r:id="rId12"/>
    <p:sldId id="299" r:id="rId13"/>
    <p:sldId id="300" r:id="rId14"/>
    <p:sldId id="301" r:id="rId15"/>
    <p:sldId id="2007577132" r:id="rId16"/>
    <p:sldId id="2007577133" r:id="rId17"/>
    <p:sldId id="2007577134" r:id="rId18"/>
    <p:sldId id="2007577114" r:id="rId19"/>
    <p:sldId id="2007577135" r:id="rId20"/>
    <p:sldId id="2007577138" r:id="rId21"/>
    <p:sldId id="2007577139" r:id="rId22"/>
    <p:sldId id="2007577140" r:id="rId23"/>
    <p:sldId id="2007577141" r:id="rId24"/>
    <p:sldId id="2007577142" r:id="rId25"/>
    <p:sldId id="2007577144" r:id="rId26"/>
    <p:sldId id="2007577145" r:id="rId27"/>
    <p:sldId id="2636" r:id="rId28"/>
    <p:sldId id="2007577147" r:id="rId29"/>
    <p:sldId id="2007577148" r:id="rId30"/>
    <p:sldId id="2007577149" r:id="rId31"/>
    <p:sldId id="2007577150" r:id="rId32"/>
    <p:sldId id="2007577151" r:id="rId33"/>
    <p:sldId id="2007577152" r:id="rId34"/>
    <p:sldId id="2007577153" r:id="rId35"/>
    <p:sldId id="3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01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DF112D-69B8-4361-9789-07A712087632}" type="slidenum">
              <a:rPr lang="en-US" smtClean="0"/>
              <a:t>1</a:t>
            </a:fld>
            <a:endParaRPr lang="en-US"/>
          </a:p>
        </p:txBody>
      </p:sp>
    </p:spTree>
    <p:extLst>
      <p:ext uri="{BB962C8B-B14F-4D97-AF65-F5344CB8AC3E}">
        <p14:creationId xmlns:p14="http://schemas.microsoft.com/office/powerpoint/2010/main" val="3706765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02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619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944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56B05-B9C7-4A38-B071-819DA0A4F9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C829217-FBC6-4EBA-8005-96B49A462E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08FC0A0-765B-4087-A6FF-43FB239070E3}"/>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AB1D53AD-1901-4E31-810F-4F720FC4AF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94EB5D0-5971-446E-A3E9-3CE0DF6AB41C}"/>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81789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AD8EC-9BA1-44F7-89A3-38F4C0E585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8C7AFC-2348-44F6-86AB-B8E64007853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1D8A88-946D-4219-B3A3-2D8BB424AC78}"/>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51F209E1-FA89-4836-9A10-0E804BDD5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8A8BDE-4DAD-4718-B09E-357B33624FA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11508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E5FCE-A266-4B69-9FC7-E28ABB186D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15368D-523A-457C-8046-F2A0048EA1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D0195B-37F6-47C9-90D3-4199D17154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2916A26E-41E1-464F-902B-8FA80E43A2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A3F2DA-2F53-4688-8B2D-C41EAF0E61A4}"/>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03927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C331F-DCA9-4319-B82D-0167B633697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AFF0C5-4E6E-459A-975B-74CF16701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81EFBC-0FFD-4C71-97F0-8CE5054F98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67AF36D-08FF-4F8D-BECA-13BC02EAA2C5}"/>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6" name="页脚占位符 5">
            <a:extLst>
              <a:ext uri="{FF2B5EF4-FFF2-40B4-BE49-F238E27FC236}">
                <a16:creationId xmlns:a16="http://schemas.microsoft.com/office/drawing/2014/main" id="{3E8C24A3-0FE6-47D0-A611-A0D52CB32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4DD002-8AA3-4648-B5C6-3535B58160A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423790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ED8F8-EE6D-490D-A0DF-2B3145FDF1B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A9C633-0629-4D02-8C45-63A999981C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F8D8AB-E2B1-462A-A85B-444897C10DE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E606600-B657-472E-B110-269B9E5250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BA947C8-3A1B-47A0-999B-D3CD896708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7523949-D4A1-4AA5-83FF-110097341710}"/>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8" name="页脚占位符 7">
            <a:extLst>
              <a:ext uri="{FF2B5EF4-FFF2-40B4-BE49-F238E27FC236}">
                <a16:creationId xmlns:a16="http://schemas.microsoft.com/office/drawing/2014/main" id="{86726FD3-07F1-4679-A719-CCC2710861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368B81D-D969-4A84-AB4E-E893F4DDDA61}"/>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40139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E2DA17-D766-4127-B37B-39262AB241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226E6C-9BF8-43BD-863F-3207D805BA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4" name="页脚占位符 3">
            <a:extLst>
              <a:ext uri="{FF2B5EF4-FFF2-40B4-BE49-F238E27FC236}">
                <a16:creationId xmlns:a16="http://schemas.microsoft.com/office/drawing/2014/main" id="{98FB5BA3-3A34-4FDF-B4D0-1E0171823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7281D35-393F-4473-B358-E34807470E4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352217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A708EB-1C1E-47A4-A16B-A554F173358D}"/>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3" name="页脚占位符 2">
            <a:extLst>
              <a:ext uri="{FF2B5EF4-FFF2-40B4-BE49-F238E27FC236}">
                <a16:creationId xmlns:a16="http://schemas.microsoft.com/office/drawing/2014/main" id="{B88747E1-9788-4F25-8401-7252A65C7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8A97B8C-91DF-4AD2-A6B2-91B8D83FDB57}"/>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20232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7E0DD-29EB-439A-9EE8-2FCCD6FE83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5B7DE9-78CF-4459-AA3B-75AA9B0D7A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050E88-8984-47DC-9109-AFEAF999D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A5CCF-AD73-4E5A-B4F3-218968CE54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6" name="页脚占位符 5">
            <a:extLst>
              <a:ext uri="{FF2B5EF4-FFF2-40B4-BE49-F238E27FC236}">
                <a16:creationId xmlns:a16="http://schemas.microsoft.com/office/drawing/2014/main" id="{7C8A9438-64EE-4194-834D-4893C2FC14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753EDF-AA5E-4FFE-B0D6-DC0851AE7A1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49044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423C5-8BA8-485B-948B-8EE9F1DE73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DD2B5-4D15-4844-8783-55D1837437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A2C3A4-8216-44E2-B3EE-EF2EC9F71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D8DB0B-DD48-44B7-9948-38BFD1F0F722}"/>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6" name="页脚占位符 5">
            <a:extLst>
              <a:ext uri="{FF2B5EF4-FFF2-40B4-BE49-F238E27FC236}">
                <a16:creationId xmlns:a16="http://schemas.microsoft.com/office/drawing/2014/main" id="{4DA71228-32E4-428D-92A2-88943EEC50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602F668-7069-4472-B9D5-870629FD0039}"/>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96050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87E21-02B4-416C-8883-6C968A1505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7B5CFE-B263-4C5E-8416-875F8E44A6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CA433D-56C7-4488-8972-EC89A4307D49}"/>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C277C37A-A0CB-44F1-B670-EC808D1A34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6FBEB-3E69-45F6-AFEF-5DF21735AD9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999717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29FBE8-2F89-4B0C-96EF-194DF328DC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E6AF8F-C1CB-4D62-BF70-005A83C86AB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A0642A-1028-4B74-A439-CAA8C2718E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2283C280-7862-44B2-811B-D66F694B5B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1A7308D-B9FC-44B6-A6FB-D8B2F2134B0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722098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A9CD355-A19F-A06F-BA77-75D7B48E3A27}"/>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EBD494-F11E-23D6-CEC0-4B82313C04BD}"/>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0" name="圆角矩形 33">
            <a:extLst>
              <a:ext uri="{FF2B5EF4-FFF2-40B4-BE49-F238E27FC236}">
                <a16:creationId xmlns:a16="http://schemas.microsoft.com/office/drawing/2014/main" id="{B6BEF3AB-2784-0C84-78C8-3AF9036A42D9}"/>
              </a:ext>
            </a:extLst>
          </p:cNvPr>
          <p:cNvSpPr/>
          <p:nvPr userDrawn="1"/>
        </p:nvSpPr>
        <p:spPr>
          <a:xfrm>
            <a:off x="177341" y="158750"/>
            <a:ext cx="11834778" cy="6540500"/>
          </a:xfrm>
          <a:prstGeom prst="roundRect">
            <a:avLst>
              <a:gd name="adj" fmla="val 4138"/>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23B0B-8AC9-A1DB-8C09-1791C5AFB572}"/>
              </a:ext>
            </a:extLst>
          </p:cNvPr>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65C8EA6-CD09-C949-6F21-F7B4D90605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704" y="0"/>
            <a:ext cx="1632091" cy="1632091"/>
          </a:xfrm>
          <a:prstGeom prst="rect">
            <a:avLst/>
          </a:prstGeom>
        </p:spPr>
      </p:pic>
    </p:spTree>
    <p:extLst>
      <p:ext uri="{BB962C8B-B14F-4D97-AF65-F5344CB8AC3E}">
        <p14:creationId xmlns:p14="http://schemas.microsoft.com/office/powerpoint/2010/main" val="36907173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6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6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6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1.xml"/><Relationship Id="rId16"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notesSlide" Target="../notesSlides/notesSlide3.xml"/><Relationship Id="rId16" Type="http://schemas.microsoft.com/office/2007/relationships/hdphoto" Target="../media/hdphoto4.wdp"/><Relationship Id="rId1" Type="http://schemas.openxmlformats.org/officeDocument/2006/relationships/slideLayout" Target="../slideLayouts/slideLayout41.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15.xml"/><Relationship Id="rId6" Type="http://schemas.openxmlformats.org/officeDocument/2006/relationships/image" Target="../media/image97.png"/><Relationship Id="rId5" Type="http://schemas.microsoft.com/office/2007/relationships/hdphoto" Target="../media/hdphoto6.wdp"/><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9.png"/><Relationship Id="rId7"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99.png"/><Relationship Id="rId5" Type="http://schemas.openxmlformats.org/officeDocument/2006/relationships/image" Target="../media/image20.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3.jp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notesSlide" Target="../notesSlides/notesSlide8.xml"/><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59.png"/><Relationship Id="rId1" Type="http://schemas.openxmlformats.org/officeDocument/2006/relationships/themeOverride" Target="../theme/themeOverride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p:nvPr/>
        </p:nvSpPr>
        <p:spPr>
          <a:xfrm>
            <a:off x="587065" y="454091"/>
            <a:ext cx="11017869" cy="5774838"/>
          </a:xfrm>
          <a:custGeom>
            <a:avLst/>
            <a:gdLst>
              <a:gd name="connsiteX0" fmla="*/ 0 w 10448694"/>
              <a:gd name="connsiteY0" fmla="*/ 0 h 707886"/>
              <a:gd name="connsiteX1" fmla="*/ 10448694 w 10448694"/>
              <a:gd name="connsiteY1" fmla="*/ 0 h 707886"/>
              <a:gd name="connsiteX2" fmla="*/ 10448694 w 10448694"/>
              <a:gd name="connsiteY2" fmla="*/ 707886 h 707886"/>
              <a:gd name="connsiteX3" fmla="*/ 0 w 10448694"/>
              <a:gd name="connsiteY3" fmla="*/ 707886 h 707886"/>
              <a:gd name="connsiteX4" fmla="*/ 0 w 10448694"/>
              <a:gd name="connsiteY4" fmla="*/ 0 h 707886"/>
              <a:gd name="connsiteX0" fmla="*/ 0 w 10448694"/>
              <a:gd name="connsiteY0" fmla="*/ 436445 h 1144358"/>
              <a:gd name="connsiteX1" fmla="*/ 10448694 w 10448694"/>
              <a:gd name="connsiteY1" fmla="*/ 436445 h 1144358"/>
              <a:gd name="connsiteX2" fmla="*/ 10448694 w 10448694"/>
              <a:gd name="connsiteY2" fmla="*/ 1144331 h 1144358"/>
              <a:gd name="connsiteX3" fmla="*/ 4708259 w 10448694"/>
              <a:gd name="connsiteY3" fmla="*/ 27 h 1144358"/>
              <a:gd name="connsiteX4" fmla="*/ 0 w 10448694"/>
              <a:gd name="connsiteY4" fmla="*/ 1144331 h 1144358"/>
              <a:gd name="connsiteX5" fmla="*/ 0 w 10448694"/>
              <a:gd name="connsiteY5" fmla="*/ 436445 h 1144358"/>
              <a:gd name="connsiteX0" fmla="*/ 0 w 10448694"/>
              <a:gd name="connsiteY0" fmla="*/ 755094 h 1463001"/>
              <a:gd name="connsiteX1" fmla="*/ 10448694 w 10448694"/>
              <a:gd name="connsiteY1" fmla="*/ 755094 h 1463001"/>
              <a:gd name="connsiteX2" fmla="*/ 10448694 w 10448694"/>
              <a:gd name="connsiteY2" fmla="*/ 1462980 h 1463001"/>
              <a:gd name="connsiteX3" fmla="*/ 4666695 w 10448694"/>
              <a:gd name="connsiteY3" fmla="*/ 21 h 1463001"/>
              <a:gd name="connsiteX4" fmla="*/ 0 w 10448694"/>
              <a:gd name="connsiteY4" fmla="*/ 1462980 h 1463001"/>
              <a:gd name="connsiteX5" fmla="*/ 0 w 10448694"/>
              <a:gd name="connsiteY5" fmla="*/ 755094 h 1463001"/>
              <a:gd name="connsiteX0" fmla="*/ 0 w 10448694"/>
              <a:gd name="connsiteY0" fmla="*/ 0 h 707886"/>
              <a:gd name="connsiteX1" fmla="*/ 10448694 w 10448694"/>
              <a:gd name="connsiteY1" fmla="*/ 0 h 707886"/>
              <a:gd name="connsiteX2" fmla="*/ 10448694 w 10448694"/>
              <a:gd name="connsiteY2" fmla="*/ 707886 h 707886"/>
              <a:gd name="connsiteX3" fmla="*/ 4722113 w 10448694"/>
              <a:gd name="connsiteY3" fmla="*/ 671945 h 707886"/>
              <a:gd name="connsiteX4" fmla="*/ 0 w 10448694"/>
              <a:gd name="connsiteY4" fmla="*/ 707886 h 707886"/>
              <a:gd name="connsiteX5" fmla="*/ 0 w 10448694"/>
              <a:gd name="connsiteY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8694" h="707886">
                <a:moveTo>
                  <a:pt x="0" y="0"/>
                </a:moveTo>
                <a:lnTo>
                  <a:pt x="10448694" y="0"/>
                </a:lnTo>
                <a:lnTo>
                  <a:pt x="10448694" y="707886"/>
                </a:lnTo>
                <a:lnTo>
                  <a:pt x="4722113" y="671945"/>
                </a:lnTo>
                <a:lnTo>
                  <a:pt x="0" y="707886"/>
                </a:lnTo>
                <a:lnTo>
                  <a:pt x="0" y="0"/>
                </a:lnTo>
                <a:close/>
              </a:path>
            </a:pathLst>
          </a:custGeom>
          <a:noFill/>
          <a:effectLst>
            <a:outerShdw blurRad="152400" dist="317500" dir="5400000" sx="90000" sy="-19000" rotWithShape="0">
              <a:prstClr val="black">
                <a:alpha val="15000"/>
              </a:prstClr>
            </a:outerShdw>
          </a:effectLst>
          <a:scene3d>
            <a:camera prst="orthographicFront">
              <a:rot lat="0" lon="0" rev="0"/>
            </a:camera>
            <a:lightRig rig="threePt" dir="t"/>
          </a:scene3d>
          <a:sp3d>
            <a:bevelT w="19050"/>
          </a:sp3d>
        </p:spPr>
        <p:txBody>
          <a:bodyPr spcFirstLastPara="1" wrap="none" lIns="91378" tIns="45718" rIns="91378" bIns="45718">
            <a:prstTxWarp prst="textArchUp">
              <a:avLst>
                <a:gd name="adj" fmla="val 10779026"/>
              </a:avLst>
            </a:prstTxWarp>
            <a:spAutoFit/>
            <a:sp3d/>
          </a:bodyPr>
          <a:lstStyle/>
          <a:p>
            <a:pPr algn="ctr" defTabSz="685302" eaLnBrk="1" fontAlgn="auto" hangingPunct="1">
              <a:spcBef>
                <a:spcPts val="0"/>
              </a:spcBef>
              <a:spcAft>
                <a:spcPts val="0"/>
              </a:spcAft>
              <a:defRPr/>
            </a:pPr>
            <a:r>
              <a:rPr lang="en-US" sz="4400" b="1" dirty="0">
                <a:ln w="19050">
                  <a:solidFill>
                    <a:srgbClr val="000000"/>
                  </a:solidFill>
                  <a:prstDash val="solid"/>
                </a:ln>
                <a:solidFill>
                  <a:srgbClr val="FF3399"/>
                </a:solidFill>
                <a:effectLst>
                  <a:outerShdw blurRad="63500" dir="2000400" sy="-30000" kx="-800400" algn="bl" rotWithShape="0">
                    <a:srgbClr val="FF3399">
                      <a:alpha val="20000"/>
                    </a:srgbClr>
                  </a:outerShdw>
                </a:effectLst>
                <a:latin typeface="Times New Roman" panose="02020603050405020304" pitchFamily="18" charset="0"/>
                <a:cs typeface="Times New Roman" panose="02020603050405020304" pitchFamily="18" charset="0"/>
              </a:rPr>
              <a:t>CHÀO MỪNG CÁC THẦY CÔ VỀ DỰ GIỜ</a:t>
            </a:r>
          </a:p>
        </p:txBody>
      </p:sp>
      <p:sp>
        <p:nvSpPr>
          <p:cNvPr id="3076" name="WordArt 11"/>
          <p:cNvSpPr>
            <a:spLocks noChangeArrowheads="1" noChangeShapeType="1" noTextEdit="1"/>
          </p:cNvSpPr>
          <p:nvPr/>
        </p:nvSpPr>
        <p:spPr bwMode="auto">
          <a:xfrm>
            <a:off x="3189288" y="1341439"/>
            <a:ext cx="5297487" cy="887412"/>
          </a:xfrm>
          <a:prstGeom prst="rect">
            <a:avLst/>
          </a:prstGeom>
        </p:spPr>
        <p:txBody>
          <a:bodyPr wrap="none" fromWordArt="1">
            <a:prstTxWarp prst="textPlain">
              <a:avLst>
                <a:gd name="adj" fmla="val 50000"/>
              </a:avLst>
            </a:prstTxWarp>
          </a:bodyPr>
          <a:lstStyle/>
          <a:p>
            <a:pPr algn="ctr"/>
            <a:r>
              <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a:t>
            </a:r>
            <a:r>
              <a:rPr lang="en-US" sz="2700" b="1" kern="1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TIẾNG VIỆT</a:t>
            </a:r>
            <a:endParaRPr lang="en-US" sz="2700" b="1" kern="10" dirty="0">
              <a:ln w="9525">
                <a:solidFill>
                  <a:srgbClr val="0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078" name="TextBox 13"/>
          <p:cNvSpPr txBox="1">
            <a:spLocks noChangeArrowheads="1"/>
          </p:cNvSpPr>
          <p:nvPr/>
        </p:nvSpPr>
        <p:spPr bwMode="auto">
          <a:xfrm>
            <a:off x="1157287" y="2807185"/>
            <a:ext cx="10034587"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718" rIns="91378" bIns="45718">
            <a:spAutoFit/>
          </a:bodyPr>
          <a:lstStyle>
            <a:lvl1pPr defTabSz="912813">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GB" altLang="en-US" sz="3600" b="1" dirty="0" err="1">
                <a:solidFill>
                  <a:srgbClr val="FF0000"/>
                </a:solidFill>
                <a:latin typeface="Times New Roman" panose="02020603050405020304" pitchFamily="18" charset="0"/>
                <a:ea typeface="Arial-Rounded"/>
                <a:cs typeface="Arial-Rounded"/>
              </a:rPr>
              <a:t>Giáo</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viên</a:t>
            </a:r>
            <a:r>
              <a:rPr lang="en-GB" altLang="en-US" sz="3600" b="1" dirty="0">
                <a:solidFill>
                  <a:srgbClr val="FF0000"/>
                </a:solidFill>
                <a:latin typeface="Times New Roman" panose="02020603050405020304" pitchFamily="18" charset="0"/>
                <a:ea typeface="Arial-Rounded"/>
                <a:cs typeface="Arial-Rounded"/>
              </a:rPr>
              <a:t>: PHAN THỊ XINH</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Trường   : </a:t>
            </a:r>
            <a:r>
              <a:rPr lang="en-GB" altLang="en-US" sz="3600" b="1" dirty="0" err="1">
                <a:solidFill>
                  <a:srgbClr val="FF0000"/>
                </a:solidFill>
                <a:latin typeface="Times New Roman" panose="02020603050405020304" pitchFamily="18" charset="0"/>
                <a:ea typeface="Arial-Rounded"/>
                <a:cs typeface="Arial-Rounded"/>
              </a:rPr>
              <a:t>Tiểu</a:t>
            </a: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học</a:t>
            </a:r>
            <a:r>
              <a:rPr lang="en-GB" altLang="en-US" sz="3600" b="1" dirty="0">
                <a:solidFill>
                  <a:srgbClr val="FF0000"/>
                </a:solidFill>
                <a:latin typeface="Times New Roman" panose="02020603050405020304" pitchFamily="18" charset="0"/>
                <a:ea typeface="Arial-Rounded"/>
                <a:cs typeface="Arial-Rounded"/>
              </a:rPr>
              <a:t> An Thắng</a:t>
            </a:r>
          </a:p>
          <a:p>
            <a:pPr eaLnBrk="1" hangingPunct="1">
              <a:lnSpc>
                <a:spcPct val="100000"/>
              </a:lnSpc>
              <a:spcBef>
                <a:spcPct val="0"/>
              </a:spcBef>
              <a:buFontTx/>
              <a:buNone/>
            </a:pPr>
            <a:r>
              <a:rPr lang="en-GB" altLang="en-US" sz="3600" b="1" dirty="0">
                <a:solidFill>
                  <a:srgbClr val="FF0000"/>
                </a:solidFill>
                <a:latin typeface="Times New Roman" panose="02020603050405020304" pitchFamily="18" charset="0"/>
                <a:ea typeface="Arial-Rounded"/>
                <a:cs typeface="Arial-Rounded"/>
              </a:rPr>
              <a:t>                      </a:t>
            </a:r>
            <a:r>
              <a:rPr lang="en-GB" altLang="en-US" sz="3600" b="1" dirty="0" err="1">
                <a:solidFill>
                  <a:srgbClr val="FF0000"/>
                </a:solidFill>
                <a:latin typeface="Times New Roman" panose="02020603050405020304" pitchFamily="18" charset="0"/>
                <a:ea typeface="Arial-Rounded"/>
                <a:cs typeface="Arial-Rounded"/>
              </a:rPr>
              <a:t>Lớp</a:t>
            </a:r>
            <a:r>
              <a:rPr lang="en-GB" altLang="en-US" sz="3600" b="1" dirty="0">
                <a:solidFill>
                  <a:srgbClr val="FF0000"/>
                </a:solidFill>
                <a:latin typeface="Times New Roman" panose="02020603050405020304" pitchFamily="18" charset="0"/>
                <a:ea typeface="Arial-Rounded"/>
                <a:cs typeface="Arial-Rounded"/>
              </a:rPr>
              <a:t>         </a:t>
            </a:r>
            <a:r>
              <a:rPr lang="en-GB" altLang="en-US" sz="3600" b="1">
                <a:solidFill>
                  <a:srgbClr val="FF0000"/>
                </a:solidFill>
                <a:latin typeface="Times New Roman" panose="02020603050405020304" pitchFamily="18" charset="0"/>
                <a:ea typeface="Arial-Rounded"/>
                <a:cs typeface="Arial-Rounded"/>
              </a:rPr>
              <a:t>: 3C</a:t>
            </a:r>
            <a:endParaRPr lang="en-US" altLang="en-US" sz="3600" b="1" dirty="0">
              <a:solidFill>
                <a:srgbClr val="FF0000"/>
              </a:solidFill>
              <a:latin typeface="Times New Roman" panose="02020603050405020304" pitchFamily="18" charset="0"/>
              <a:ea typeface="Arial-Rounded"/>
              <a:cs typeface="Arial-Rounded"/>
            </a:endParaRPr>
          </a:p>
        </p:txBody>
      </p:sp>
    </p:spTree>
    <p:extLst>
      <p:ext uri="{BB962C8B-B14F-4D97-AF65-F5344CB8AC3E}">
        <p14:creationId xmlns:p14="http://schemas.microsoft.com/office/powerpoint/2010/main" val="159501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222744" y="1262855"/>
            <a:ext cx="10388231" cy="820609"/>
          </a:xfrm>
          <a:prstGeom prst="rect">
            <a:avLst/>
          </a:prstGeom>
        </p:spPr>
        <p:txBody>
          <a:bodyPr wrap="square">
            <a:spAutoFit/>
          </a:bodyPr>
          <a:lstStyle/>
          <a:p>
            <a:pPr lvl="0" algn="just">
              <a:lnSpc>
                <a:spcPct val="150000"/>
              </a:lnSpc>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Tỉnh</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vẻ</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để</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tình</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cảm</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thái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Trâm</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bầu</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cây</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cùng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với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bàng</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mọc</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ở Nam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Bộ</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Em đọc kĩ bài đọc và trả lời các câu hỏi</a:t>
            </a:r>
          </a:p>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Cambria" panose="02040503050406030204" pitchFamily="18" charset="0"/>
                <a:ea typeface="Cambria" panose="02040503050406030204" pitchFamily="18"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Cambria" panose="02040503050406030204" pitchFamily="18" charset="0"/>
                  <a:ea typeface="Cambria" panose="02040503050406030204" pitchFamily="18"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8115748" cy="820609"/>
          </a:xfrm>
          <a:prstGeom prst="rect">
            <a:avLst/>
          </a:prstGeom>
        </p:spPr>
        <p:txBody>
          <a:bodyPr wrap="none">
            <a:spAutoFit/>
          </a:bodyPr>
          <a:lstStyle/>
          <a:p>
            <a:pPr>
              <a:lnSpc>
                <a:spcPct val="150000"/>
              </a:lnSpc>
            </a:pP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6051012"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2308324"/>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8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8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8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2132431" y="1269678"/>
            <a:ext cx="560252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endParaRPr kumimoji="0" lang="zh-CN" altLang="en-US" sz="13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endParaRPr>
          </a:p>
        </p:txBody>
      </p:sp>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0"/>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Bút chì xanh đỏ</a:t>
            </a:r>
          </a:p>
          <a:p>
            <a:r>
              <a:rPr lang="vi-VN" sz="2600" dirty="0">
                <a:latin typeface="Cambria" panose="02040503050406030204" pitchFamily="18" charset="0"/>
                <a:ea typeface="Cambria" panose="02040503050406030204" pitchFamily="18" charset="0"/>
                <a:cs typeface="Arial-Rounded" panose="020B0500000000000000" pitchFamily="34" charset="0"/>
              </a:rPr>
              <a:t>Em gọt hai đầu</a:t>
            </a:r>
          </a:p>
          <a:p>
            <a:r>
              <a:rPr lang="vi-VN" sz="2600" dirty="0">
                <a:latin typeface="Cambria" panose="02040503050406030204" pitchFamily="18" charset="0"/>
                <a:ea typeface="Cambria" panose="02040503050406030204" pitchFamily="18" charset="0"/>
                <a:cs typeface="Arial-Rounded" panose="020B0500000000000000" pitchFamily="34" charset="0"/>
              </a:rPr>
              <a:t>Em thử hai màu</a:t>
            </a:r>
          </a:p>
          <a:p>
            <a:r>
              <a:rPr lang="vi-VN" sz="2600" dirty="0">
                <a:latin typeface="Cambria" panose="02040503050406030204" pitchFamily="18" charset="0"/>
                <a:ea typeface="Cambria" panose="02040503050406030204" pitchFamily="18" charset="0"/>
                <a:cs typeface="Arial-Rounded" panose="020B0500000000000000" pitchFamily="34" charset="0"/>
              </a:rPr>
              <a:t>Xanh tươi, đỏ thắm.</a:t>
            </a:r>
          </a:p>
          <a:p>
            <a:endParaRPr lang="vi-VN" sz="2600" dirty="0">
              <a:latin typeface="Cambria" panose="02040503050406030204" pitchFamily="18" charset="0"/>
              <a:ea typeface="Cambria" panose="02040503050406030204" pitchFamily="18" charset="0"/>
              <a:cs typeface="Arial-Rounded" panose="020B0500000000000000" pitchFamily="34" charset="0"/>
            </a:endParaRPr>
          </a:p>
          <a:p>
            <a:r>
              <a:rPr lang="vi-VN" sz="2600" dirty="0">
                <a:latin typeface="Cambria" panose="02040503050406030204" pitchFamily="18" charset="0"/>
                <a:ea typeface="Cambria" panose="02040503050406030204" pitchFamily="18" charset="0"/>
                <a:cs typeface="Arial-Rounded" panose="020B0500000000000000" pitchFamily="34" charset="0"/>
              </a:rPr>
              <a:t>Em vẽ làng xóm</a:t>
            </a:r>
          </a:p>
          <a:p>
            <a:r>
              <a:rPr lang="vi-VN" sz="2600" dirty="0">
                <a:latin typeface="Cambria" panose="02040503050406030204" pitchFamily="18" charset="0"/>
                <a:ea typeface="Cambria" panose="02040503050406030204" pitchFamily="18" charset="0"/>
                <a:cs typeface="Arial-Rounded" panose="020B0500000000000000" pitchFamily="34" charset="0"/>
              </a:rPr>
              <a:t>Tre xanh, lúa xanh</a:t>
            </a:r>
          </a:p>
          <a:p>
            <a:r>
              <a:rPr lang="vi-VN" sz="2600" dirty="0">
                <a:latin typeface="Cambria" panose="02040503050406030204" pitchFamily="18" charset="0"/>
                <a:ea typeface="Cambria" panose="02040503050406030204" pitchFamily="18" charset="0"/>
                <a:cs typeface="Arial-Rounded" panose="020B0500000000000000" pitchFamily="34" charset="0"/>
              </a:rPr>
              <a:t>Sông máng lượn quanh</a:t>
            </a:r>
          </a:p>
          <a:p>
            <a:r>
              <a:rPr lang="vi-VN" sz="2600" dirty="0">
                <a:latin typeface="Cambria" panose="02040503050406030204" pitchFamily="18" charset="0"/>
                <a:ea typeface="Cambria" panose="02040503050406030204" pitchFamily="18" charset="0"/>
                <a:cs typeface="Arial-Rounded" panose="020B0500000000000000" pitchFamily="34" charset="0"/>
              </a:rPr>
              <a:t>Một màu xanh mát</a:t>
            </a:r>
          </a:p>
          <a:p>
            <a:r>
              <a:rPr lang="vi-VN" sz="2600" dirty="0">
                <a:latin typeface="Cambria" panose="02040503050406030204" pitchFamily="18" charset="0"/>
                <a:ea typeface="Cambria" panose="02040503050406030204" pitchFamily="18" charset="0"/>
                <a:cs typeface="Arial-Rounded" panose="020B0500000000000000" pitchFamily="34" charset="0"/>
              </a:rPr>
              <a:t>Trời mây bát ngát</a:t>
            </a:r>
          </a:p>
          <a:p>
            <a:r>
              <a:rPr lang="vi-VN" sz="2600" dirty="0">
                <a:latin typeface="Cambria" panose="02040503050406030204" pitchFamily="18" charset="0"/>
                <a:ea typeface="Cambria" panose="02040503050406030204" pitchFamily="18" charset="0"/>
                <a:cs typeface="Arial-Rounded" panose="020B0500000000000000" pitchFamily="34" charset="0"/>
              </a:rPr>
              <a:t>Xanh ngắt mùa thu</a:t>
            </a:r>
          </a:p>
          <a:p>
            <a:r>
              <a:rPr lang="vi-VN" sz="2600" dirty="0">
                <a:latin typeface="Cambria" panose="02040503050406030204" pitchFamily="18" charset="0"/>
                <a:ea typeface="Cambria" panose="02040503050406030204" pitchFamily="18" charset="0"/>
                <a:cs typeface="Arial-Rounded" panose="020B0500000000000000" pitchFamily="34" charset="0"/>
              </a:rPr>
              <a:t>Xanh màu ước mơ...</a:t>
            </a:r>
            <a:endParaRPr lang="en-US" sz="2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Em quay đầu đỏ</a:t>
            </a:r>
          </a:p>
          <a:p>
            <a:r>
              <a:rPr lang="vi-VN" sz="2600" dirty="0">
                <a:latin typeface="Cambria" panose="02040503050406030204" pitchFamily="18" charset="0"/>
                <a:ea typeface="Cambria" panose="02040503050406030204" pitchFamily="18" charset="0"/>
                <a:cs typeface="Arial-Rounded" panose="020B0500000000000000" pitchFamily="34" charset="0"/>
              </a:rPr>
              <a:t>Vẽ nhà em ở</a:t>
            </a:r>
          </a:p>
          <a:p>
            <a:r>
              <a:rPr lang="vi-VN" sz="2600" dirty="0">
                <a:latin typeface="Cambria" panose="02040503050406030204" pitchFamily="18" charset="0"/>
                <a:ea typeface="Cambria" panose="02040503050406030204" pitchFamily="18" charset="0"/>
                <a:cs typeface="Arial-Rounded" panose="020B0500000000000000" pitchFamily="34" charset="0"/>
              </a:rPr>
              <a:t>Mái ngói đỏ tươi</a:t>
            </a:r>
          </a:p>
          <a:p>
            <a:r>
              <a:rPr lang="vi-VN" sz="2600" dirty="0">
                <a:latin typeface="Cambria" panose="02040503050406030204" pitchFamily="18" charset="0"/>
                <a:ea typeface="Cambria" panose="02040503050406030204" pitchFamily="18" charset="0"/>
                <a:cs typeface="Arial-Rounded" panose="020B0500000000000000" pitchFamily="34" charset="0"/>
              </a:rPr>
              <a:t>Trường học trên đồi</a:t>
            </a:r>
          </a:p>
          <a:p>
            <a:r>
              <a:rPr lang="vi-VN" sz="2600" dirty="0">
                <a:latin typeface="Cambria" panose="02040503050406030204" pitchFamily="18" charset="0"/>
                <a:ea typeface="Cambria" panose="02040503050406030204" pitchFamily="18" charset="0"/>
                <a:cs typeface="Arial-Rounded" panose="020B0500000000000000" pitchFamily="34" charset="0"/>
              </a:rPr>
              <a:t>Em tô đỏ thắm</a:t>
            </a:r>
          </a:p>
          <a:p>
            <a:r>
              <a:rPr lang="vi-VN" sz="2600" dirty="0">
                <a:latin typeface="Cambria" panose="02040503050406030204" pitchFamily="18" charset="0"/>
                <a:ea typeface="Cambria" panose="02040503050406030204" pitchFamily="18" charset="0"/>
                <a:cs typeface="Arial-Rounded" panose="020B0500000000000000" pitchFamily="34" charset="0"/>
              </a:rPr>
              <a:t>Cây gạo đầu xóm</a:t>
            </a:r>
          </a:p>
          <a:p>
            <a:r>
              <a:rPr lang="vi-VN" sz="2600" dirty="0">
                <a:latin typeface="Cambria" panose="02040503050406030204" pitchFamily="18" charset="0"/>
                <a:ea typeface="Cambria" panose="02040503050406030204" pitchFamily="18" charset="0"/>
                <a:cs typeface="Arial-Rounded" panose="020B0500000000000000" pitchFamily="34" charset="0"/>
              </a:rPr>
              <a:t>Hoa nở chói ngời</a:t>
            </a:r>
          </a:p>
          <a:p>
            <a:r>
              <a:rPr lang="vi-VN" sz="2600" dirty="0">
                <a:latin typeface="Cambria" panose="02040503050406030204" pitchFamily="18" charset="0"/>
                <a:ea typeface="Cambria" panose="02040503050406030204" pitchFamily="18" charset="0"/>
                <a:cs typeface="Arial-Rounded" panose="020B0500000000000000" pitchFamily="34" charset="0"/>
              </a:rPr>
              <a:t>A! nắng lên rồi</a:t>
            </a:r>
          </a:p>
          <a:p>
            <a:r>
              <a:rPr lang="vi-VN" sz="2600" dirty="0">
                <a:latin typeface="Cambria" panose="02040503050406030204" pitchFamily="18" charset="0"/>
                <a:ea typeface="Cambria" panose="02040503050406030204" pitchFamily="18" charset="0"/>
                <a:cs typeface="Arial-Rounded" panose="020B0500000000000000" pitchFamily="34" charset="0"/>
              </a:rPr>
              <a:t>Mặt trời đỏ chót</a:t>
            </a:r>
          </a:p>
          <a:p>
            <a:r>
              <a:rPr lang="vi-VN" sz="2600" dirty="0">
                <a:latin typeface="Cambria" panose="02040503050406030204" pitchFamily="18" charset="0"/>
                <a:ea typeface="Cambria" panose="02040503050406030204" pitchFamily="18" charset="0"/>
                <a:cs typeface="Arial-Rounded" panose="020B0500000000000000" pitchFamily="34" charset="0"/>
              </a:rPr>
              <a:t>Lá cờ Tổ quốc</a:t>
            </a:r>
          </a:p>
          <a:p>
            <a:r>
              <a:rPr lang="vi-VN" sz="2600" dirty="0">
                <a:latin typeface="Cambria" panose="02040503050406030204" pitchFamily="18" charset="0"/>
                <a:ea typeface="Cambria" panose="02040503050406030204" pitchFamily="18"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Chị ơi bức tranh</a:t>
            </a:r>
          </a:p>
          <a:p>
            <a:r>
              <a:rPr lang="vi-VN" sz="2600" dirty="0">
                <a:latin typeface="Cambria" panose="02040503050406030204" pitchFamily="18" charset="0"/>
                <a:ea typeface="Cambria" panose="02040503050406030204" pitchFamily="18" charset="0"/>
                <a:cs typeface="Arial-Rounded" panose="020B0500000000000000" pitchFamily="34" charset="0"/>
              </a:rPr>
              <a:t>Quê ta đẹp quá!</a:t>
            </a:r>
            <a:endParaRPr lang="en-US" sz="26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Cambria" panose="02040503050406030204" pitchFamily="18" charset="0"/>
                <a:ea typeface="Cambria" panose="02040503050406030204" pitchFamily="18" charset="0"/>
                <a:cs typeface="Arial-Rounded" panose="020B0500000000000000" pitchFamily="34" charset="0"/>
              </a:rPr>
              <a:t>(</a:t>
            </a:r>
            <a:r>
              <a:rPr lang="en-US" sz="2600" dirty="0" err="1">
                <a:latin typeface="Cambria" panose="02040503050406030204" pitchFamily="18" charset="0"/>
                <a:ea typeface="Cambria" panose="02040503050406030204" pitchFamily="18" charset="0"/>
                <a:cs typeface="Arial-Rounded" panose="020B0500000000000000" pitchFamily="34" charset="0"/>
              </a:rPr>
              <a:t>Định</a:t>
            </a:r>
            <a:r>
              <a:rPr lang="en-US" sz="2600" dirty="0">
                <a:latin typeface="Cambria" panose="02040503050406030204" pitchFamily="18" charset="0"/>
                <a:ea typeface="Cambria" panose="02040503050406030204" pitchFamily="18" charset="0"/>
                <a:cs typeface="Arial-Rounded" panose="020B0500000000000000" pitchFamily="34" charset="0"/>
              </a:rPr>
              <a:t> </a:t>
            </a:r>
            <a:r>
              <a:rPr lang="en-US" sz="2600" dirty="0" err="1">
                <a:latin typeface="Cambria" panose="02040503050406030204" pitchFamily="18" charset="0"/>
                <a:ea typeface="Cambria" panose="02040503050406030204" pitchFamily="18" charset="0"/>
                <a:cs typeface="Arial-Rounded" panose="020B0500000000000000" pitchFamily="34" charset="0"/>
              </a:rPr>
              <a:t>Hải</a:t>
            </a:r>
            <a:r>
              <a:rPr lang="en-US" sz="2600" dirty="0">
                <a:latin typeface="Cambria" panose="02040503050406030204" pitchFamily="18" charset="0"/>
                <a:ea typeface="Cambria" panose="02040503050406030204" pitchFamily="18" charset="0"/>
                <a:cs typeface="Arial-Rounded" panose="020B0500000000000000" pitchFamily="34" charset="0"/>
              </a:rPr>
              <a:t>)</a:t>
            </a:r>
            <a:endParaRPr lang="en-US" sz="26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mbria" panose="02040503050406030204" pitchFamily="18" charset="0"/>
                <a:ea typeface="Cambria" panose="02040503050406030204" pitchFamily="18" charset="0"/>
              </a:rPr>
              <a:t>Đọc</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thầm</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bài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thơ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3" grpId="0"/>
      <p:bldP spid="2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200329"/>
          </a:xfrm>
          <a:prstGeom prst="rect">
            <a:avLst/>
          </a:prstGeom>
        </p:spPr>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872345" y="1622047"/>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xanh, xanh tươi,…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8440366" cy="2308324"/>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 Các từ chỉ màu sắc được nói đến trong bài</a:t>
            </a:r>
          </a:p>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xanh, xanh tươi, xanh mát, xanh ngắt</a:t>
            </a:r>
          </a:p>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606532" y="1483824"/>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quê hương mình đẹp.</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bạn nhỏ vẽ giỏi.</a:t>
              </a:r>
            </a:p>
            <a:p>
              <a:pPr algn="l"/>
              <a:r>
                <a:rPr lang="vi-VN" sz="36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8803" y="3460189"/>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1786270" y="261239"/>
            <a:ext cx="8560260" cy="646331"/>
          </a:xfrm>
          <a:prstGeom prst="rect">
            <a:avLst/>
          </a:prstGeom>
          <a:noFill/>
        </p:spPr>
        <p:txBody>
          <a:bodyPr wrap="square">
            <a:spAutoFit/>
          </a:bodyPr>
          <a:lstStyle/>
          <a:p>
            <a:r>
              <a:rPr lang="vi-VN"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 Xếp các từ ngữ dưới đây vào 2 nhóm:</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tô</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bút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chì</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cây</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gạo</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bức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tranh</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vẽ</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làng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xóm</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Arial-Rounded" panose="020B0500000000000000" pitchFamily="34" charset="0"/>
              </a:rPr>
              <a:t>gọt</a:t>
            </a: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Từ</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ngữ</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chỉ</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sự</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vật</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Từ</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ngữ</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chỉ</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hoạt</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động</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1.875E-6 1.11111E-6 L 0.41211 0.53819 " pathEditMode="relative" rAng="0" ptsTypes="AA">
                                      <p:cBhvr>
                                        <p:cTn id="35" dur="2000" fill="hold"/>
                                        <p:tgtEl>
                                          <p:spTgt spid="5"/>
                                        </p:tgtEl>
                                        <p:attrNameLst>
                                          <p:attrName>ppt_x</p:attrName>
                                          <p:attrName>ppt_y</p:attrName>
                                        </p:attrNameLst>
                                      </p:cBhvr>
                                      <p:rCtr x="20599" y="26898"/>
                                    </p:animMotion>
                                  </p:childTnLst>
                                </p:cTn>
                              </p:par>
                            </p:childTnLst>
                          </p:cTn>
                        </p:par>
                        <p:par>
                          <p:cTn id="36" fill="hold">
                            <p:stCondLst>
                              <p:cond delay="2000"/>
                            </p:stCondLst>
                            <p:childTnLst>
                              <p:par>
                                <p:cTn id="37" presetID="6" presetClass="emph" presetSubtype="0" fill="hold" grpId="2" nodeType="afterEffect">
                                  <p:stCondLst>
                                    <p:cond delay="0"/>
                                  </p:stCondLst>
                                  <p:childTnLst>
                                    <p:animScale>
                                      <p:cBhvr>
                                        <p:cTn id="38" dur="2000" fill="hold"/>
                                        <p:tgtEl>
                                          <p:spTgt spid="5"/>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5E-6 1.11111E-6 L -0.29297 0.49653 " pathEditMode="relative" rAng="0" ptsTypes="AA">
                                      <p:cBhvr>
                                        <p:cTn id="42" dur="2000" fill="hold"/>
                                        <p:tgtEl>
                                          <p:spTgt spid="13"/>
                                        </p:tgtEl>
                                        <p:attrNameLst>
                                          <p:attrName>ppt_x</p:attrName>
                                          <p:attrName>ppt_y</p:attrName>
                                        </p:attrNameLst>
                                      </p:cBhvr>
                                      <p:rCtr x="-14648" y="24815"/>
                                    </p:animMotion>
                                  </p:childTnLst>
                                </p:cTn>
                              </p:par>
                            </p:childTnLst>
                          </p:cTn>
                        </p:par>
                        <p:par>
                          <p:cTn id="43" fill="hold">
                            <p:stCondLst>
                              <p:cond delay="2000"/>
                            </p:stCondLst>
                            <p:childTnLst>
                              <p:par>
                                <p:cTn id="44" presetID="6" presetClass="emph" presetSubtype="0" fill="hold" grpId="2" nodeType="afterEffect">
                                  <p:stCondLst>
                                    <p:cond delay="0"/>
                                  </p:stCondLst>
                                  <p:childTnLst>
                                    <p:animScale>
                                      <p:cBhvr>
                                        <p:cTn id="45" dur="2000" fill="hold"/>
                                        <p:tgtEl>
                                          <p:spTgt spid="13"/>
                                        </p:tgtEl>
                                      </p:cBhvr>
                                      <p:by x="50000" y="50000"/>
                                    </p:animScale>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2.29167E-6 1.11111E-6 L -0.39284 0.50069 " pathEditMode="relative" rAng="0" ptsTypes="AA">
                                      <p:cBhvr>
                                        <p:cTn id="49" dur="2000" fill="hold"/>
                                        <p:tgtEl>
                                          <p:spTgt spid="17"/>
                                        </p:tgtEl>
                                        <p:attrNameLst>
                                          <p:attrName>ppt_x</p:attrName>
                                          <p:attrName>ppt_y</p:attrName>
                                        </p:attrNameLst>
                                      </p:cBhvr>
                                      <p:rCtr x="-19648" y="25023"/>
                                    </p:animMotion>
                                  </p:childTnLst>
                                </p:cTn>
                              </p:par>
                            </p:childTnLst>
                          </p:cTn>
                        </p:par>
                        <p:par>
                          <p:cTn id="50" fill="hold">
                            <p:stCondLst>
                              <p:cond delay="2000"/>
                            </p:stCondLst>
                            <p:childTnLst>
                              <p:par>
                                <p:cTn id="51" presetID="6" presetClass="emph" presetSubtype="0" fill="hold" grpId="2" nodeType="afterEffect">
                                  <p:stCondLst>
                                    <p:cond delay="0"/>
                                  </p:stCondLst>
                                  <p:childTnLst>
                                    <p:animScale>
                                      <p:cBhvr>
                                        <p:cTn id="52" dur="2000" fill="hold"/>
                                        <p:tgtEl>
                                          <p:spTgt spid="17"/>
                                        </p:tgtEl>
                                      </p:cBhvr>
                                      <p:by x="50000" y="50000"/>
                                    </p:animScale>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1" nodeType="clickEffect">
                                  <p:stCondLst>
                                    <p:cond delay="0"/>
                                  </p:stCondLst>
                                  <p:childTnLst>
                                    <p:animMotion origin="layout" path="M -4.58333E-6 -4.44444E-6 L 0.2198 0.3132 " pathEditMode="relative" rAng="0" ptsTypes="AA">
                                      <p:cBhvr>
                                        <p:cTn id="56" dur="2000" fill="hold"/>
                                        <p:tgtEl>
                                          <p:spTgt spid="18"/>
                                        </p:tgtEl>
                                        <p:attrNameLst>
                                          <p:attrName>ppt_x</p:attrName>
                                          <p:attrName>ppt_y</p:attrName>
                                        </p:attrNameLst>
                                      </p:cBhvr>
                                      <p:rCtr x="10990" y="15648"/>
                                    </p:animMotion>
                                  </p:childTnLst>
                                </p:cTn>
                              </p:par>
                            </p:childTnLst>
                          </p:cTn>
                        </p:par>
                        <p:par>
                          <p:cTn id="57" fill="hold">
                            <p:stCondLst>
                              <p:cond delay="2000"/>
                            </p:stCondLst>
                            <p:childTnLst>
                              <p:par>
                                <p:cTn id="58" presetID="6" presetClass="emph" presetSubtype="0" fill="hold" grpId="2" nodeType="afterEffect">
                                  <p:stCondLst>
                                    <p:cond delay="0"/>
                                  </p:stCondLst>
                                  <p:childTnLst>
                                    <p:animScale>
                                      <p:cBhvr>
                                        <p:cTn id="59" dur="2000" fill="hold"/>
                                        <p:tgtEl>
                                          <p:spTgt spid="18"/>
                                        </p:tgtEl>
                                      </p:cBhvr>
                                      <p:by x="50000" y="50000"/>
                                    </p:animScale>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4.375E-6 -4.44444E-6 L 0.3957 0.30903 " pathEditMode="relative" rAng="0" ptsTypes="AA">
                                      <p:cBhvr>
                                        <p:cTn id="63" dur="2000" fill="hold"/>
                                        <p:tgtEl>
                                          <p:spTgt spid="19"/>
                                        </p:tgtEl>
                                        <p:attrNameLst>
                                          <p:attrName>ppt_x</p:attrName>
                                          <p:attrName>ppt_y</p:attrName>
                                        </p:attrNameLst>
                                      </p:cBhvr>
                                      <p:rCtr x="19779" y="15440"/>
                                    </p:animMotion>
                                  </p:childTnLst>
                                </p:cTn>
                              </p:par>
                            </p:childTnLst>
                          </p:cTn>
                        </p:par>
                        <p:par>
                          <p:cTn id="64" fill="hold">
                            <p:stCondLst>
                              <p:cond delay="2000"/>
                            </p:stCondLst>
                            <p:childTnLst>
                              <p:par>
                                <p:cTn id="65" presetID="6" presetClass="emph" presetSubtype="0" fill="hold" grpId="2" nodeType="afterEffect">
                                  <p:stCondLst>
                                    <p:cond delay="0"/>
                                  </p:stCondLst>
                                  <p:childTnLst>
                                    <p:animScale>
                                      <p:cBhvr>
                                        <p:cTn id="66" dur="2000" fill="hold"/>
                                        <p:tgtEl>
                                          <p:spTgt spid="19"/>
                                        </p:tgtEl>
                                      </p:cBhvr>
                                      <p:by x="50000" y="50000"/>
                                    </p:animScale>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E-6 -4.44444E-6 L -0.11042 0.3882 " pathEditMode="relative" rAng="0" ptsTypes="AA">
                                      <p:cBhvr>
                                        <p:cTn id="70" dur="2000" fill="hold"/>
                                        <p:tgtEl>
                                          <p:spTgt spid="20"/>
                                        </p:tgtEl>
                                        <p:attrNameLst>
                                          <p:attrName>ppt_x</p:attrName>
                                          <p:attrName>ppt_y</p:attrName>
                                        </p:attrNameLst>
                                      </p:cBhvr>
                                      <p:rCtr x="-5521" y="19398"/>
                                    </p:animMotion>
                                  </p:childTnLst>
                                </p:cTn>
                              </p:par>
                            </p:childTnLst>
                          </p:cTn>
                        </p:par>
                        <p:par>
                          <p:cTn id="71" fill="hold">
                            <p:stCondLst>
                              <p:cond delay="2000"/>
                            </p:stCondLst>
                            <p:childTnLst>
                              <p:par>
                                <p:cTn id="72" presetID="6" presetClass="emph" presetSubtype="0" fill="hold" grpId="2" nodeType="afterEffect">
                                  <p:stCondLst>
                                    <p:cond delay="0"/>
                                  </p:stCondLst>
                                  <p:childTnLst>
                                    <p:animScale>
                                      <p:cBhvr>
                                        <p:cTn id="73" dur="2000" fill="hold"/>
                                        <p:tgtEl>
                                          <p:spTgt spid="20"/>
                                        </p:tgtEl>
                                      </p:cBhvr>
                                      <p:by x="50000" y="50000"/>
                                    </p:animScale>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1.875E-6 -4.44444E-6 L 0.09336 0.32014 " pathEditMode="relative" rAng="0" ptsTypes="AA">
                                      <p:cBhvr>
                                        <p:cTn id="77" dur="2000" fill="hold"/>
                                        <p:tgtEl>
                                          <p:spTgt spid="21"/>
                                        </p:tgtEl>
                                        <p:attrNameLst>
                                          <p:attrName>ppt_x</p:attrName>
                                          <p:attrName>ppt_y</p:attrName>
                                        </p:attrNameLst>
                                      </p:cBhvr>
                                      <p:rCtr x="4661" y="15995"/>
                                    </p:animMotion>
                                  </p:childTnLst>
                                </p:cTn>
                              </p:par>
                            </p:childTnLst>
                          </p:cTn>
                        </p:par>
                        <p:par>
                          <p:cTn id="78" fill="hold">
                            <p:stCondLst>
                              <p:cond delay="2000"/>
                            </p:stCondLst>
                            <p:childTnLst>
                              <p:par>
                                <p:cTn id="79" presetID="6" presetClass="emph" presetSubtype="0" fill="hold" grpId="2" nodeType="afterEffect">
                                  <p:stCondLst>
                                    <p:cond delay="0"/>
                                  </p:stCondLst>
                                  <p:childTnLst>
                                    <p:animScale>
                                      <p:cBhvr>
                                        <p:cTn id="8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 name="图片 2">
            <a:extLst>
              <a:ext uri="{FF2B5EF4-FFF2-40B4-BE49-F238E27FC236}">
                <a16:creationId xmlns:a16="http://schemas.microsoft.com/office/drawing/2014/main" id="{FE5206ED-CE0C-1139-6038-401A9D67C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08033" y="241493"/>
            <a:ext cx="7800008" cy="5887850"/>
          </a:xfrm>
          <a:prstGeom prst="rect">
            <a:avLst/>
          </a:prstGeom>
        </p:spPr>
      </p:pic>
      <p:pic>
        <p:nvPicPr>
          <p:cNvPr id="6" name="Picture 5">
            <a:extLst>
              <a:ext uri="{FF2B5EF4-FFF2-40B4-BE49-F238E27FC236}">
                <a16:creationId xmlns:a16="http://schemas.microsoft.com/office/drawing/2014/main" id="{7EE06897-1C1B-29A4-9639-1B4AD4777E14}"/>
              </a:ext>
            </a:extLst>
          </p:cNvPr>
          <p:cNvPicPr>
            <a:picLocks noChangeAspect="1"/>
          </p:cNvPicPr>
          <p:nvPr/>
        </p:nvPicPr>
        <p:blipFill>
          <a:blip r:embed="rId6"/>
          <a:stretch>
            <a:fillRect/>
          </a:stretch>
        </p:blipFill>
        <p:spPr>
          <a:xfrm>
            <a:off x="3186437" y="563473"/>
            <a:ext cx="6346486" cy="5645385"/>
          </a:xfrm>
          <a:prstGeom prst="rect">
            <a:avLst/>
          </a:prstGeom>
        </p:spPr>
      </p:pic>
    </p:spTree>
    <p:extLst>
      <p:ext uri="{BB962C8B-B14F-4D97-AF65-F5344CB8AC3E}">
        <p14:creationId xmlns:p14="http://schemas.microsoft.com/office/powerpoint/2010/main" val="419860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983752" cy="1938992"/>
          </a:xfrm>
          <a:prstGeom prst="rect">
            <a:avLst/>
          </a:prstGeom>
          <a:noFill/>
        </p:spPr>
        <p:txBody>
          <a:bodyPr wrap="square" rtlCol="0">
            <a:spAutoFit/>
          </a:bodyPr>
          <a:lstStyle/>
          <a:p>
            <a:pPr algn="ctr"/>
            <a:r>
              <a:rPr lang="en-US" sz="4000" u="sng"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Đáp</a:t>
            </a:r>
            <a:r>
              <a:rPr lang="en-US" sz="4000" u="sng"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u="sng"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án</a:t>
            </a:r>
            <a:r>
              <a:rPr lang="en-US" sz="4000" u="sng"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a:p>
            <a:pPr algn="just"/>
            <a:r>
              <a:rPr lang="vi-VN" sz="4000" dirty="0">
                <a:latin typeface="Cambria" panose="02040503050406030204" pitchFamily="18" charset="0"/>
                <a:ea typeface="Cambria" panose="02040503050406030204" pitchFamily="18" charset="0"/>
                <a:cs typeface="Arial-Rounded" panose="020B0500000000000000" pitchFamily="34" charset="0"/>
              </a:rPr>
              <a:t>Bức tranh của bạn nhỏ có nhiều cảnh vật</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làng xóm</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sông máng</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dirty="0">
                <a:latin typeface="Cambria" panose="02040503050406030204" pitchFamily="18" charset="0"/>
                <a:ea typeface="Cambria" panose="02040503050406030204" pitchFamily="18" charset="0"/>
                <a:cs typeface="Arial-Rounded" panose="020B0500000000000000" pitchFamily="34" charset="0"/>
              </a:rPr>
              <a:t> trường học</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vi-VN"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trời mây,…</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1032465" y="1784562"/>
            <a:ext cx="3962400" cy="4893647"/>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Bút chì xanh đỏ</a:t>
            </a:r>
          </a:p>
          <a:p>
            <a:r>
              <a:rPr lang="vi-VN" sz="2600" dirty="0">
                <a:latin typeface="Cambria" panose="02040503050406030204" pitchFamily="18" charset="0"/>
                <a:ea typeface="Cambria" panose="02040503050406030204" pitchFamily="18" charset="0"/>
                <a:cs typeface="Arial-Rounded" panose="020B0500000000000000" pitchFamily="34" charset="0"/>
              </a:rPr>
              <a:t>Em gọt hai đầu</a:t>
            </a:r>
          </a:p>
          <a:p>
            <a:r>
              <a:rPr lang="vi-VN" sz="2600" dirty="0">
                <a:latin typeface="Cambria" panose="02040503050406030204" pitchFamily="18" charset="0"/>
                <a:ea typeface="Cambria" panose="02040503050406030204" pitchFamily="18" charset="0"/>
                <a:cs typeface="Arial-Rounded" panose="020B0500000000000000" pitchFamily="34" charset="0"/>
              </a:rPr>
              <a:t>Em thử hai màu</a:t>
            </a:r>
          </a:p>
          <a:p>
            <a:r>
              <a:rPr lang="vi-VN" sz="2600" dirty="0">
                <a:latin typeface="Cambria" panose="02040503050406030204" pitchFamily="18" charset="0"/>
                <a:ea typeface="Cambria" panose="02040503050406030204" pitchFamily="18" charset="0"/>
                <a:cs typeface="Arial-Rounded" panose="020B0500000000000000" pitchFamily="34" charset="0"/>
              </a:rPr>
              <a:t>Xanh tươi, đỏ thắm.</a:t>
            </a:r>
          </a:p>
          <a:p>
            <a:endParaRPr lang="vi-VN" sz="2600" dirty="0">
              <a:latin typeface="Cambria" panose="02040503050406030204" pitchFamily="18" charset="0"/>
              <a:ea typeface="Cambria" panose="02040503050406030204" pitchFamily="18" charset="0"/>
              <a:cs typeface="Arial-Rounded" panose="020B0500000000000000" pitchFamily="34" charset="0"/>
            </a:endParaRPr>
          </a:p>
          <a:p>
            <a:r>
              <a:rPr lang="vi-VN" sz="2600" dirty="0">
                <a:latin typeface="Cambria" panose="02040503050406030204" pitchFamily="18" charset="0"/>
                <a:ea typeface="Cambria" panose="02040503050406030204" pitchFamily="18" charset="0"/>
                <a:cs typeface="Arial-Rounded" panose="020B0500000000000000" pitchFamily="34" charset="0"/>
              </a:rPr>
              <a:t>Em vẽ làng xóm</a:t>
            </a:r>
          </a:p>
          <a:p>
            <a:r>
              <a:rPr lang="vi-VN" sz="2600" dirty="0">
                <a:latin typeface="Cambria" panose="02040503050406030204" pitchFamily="18" charset="0"/>
                <a:ea typeface="Cambria" panose="02040503050406030204" pitchFamily="18" charset="0"/>
                <a:cs typeface="Arial-Rounded" panose="020B0500000000000000" pitchFamily="34" charset="0"/>
              </a:rPr>
              <a:t>Tre xanh, lúa xanh</a:t>
            </a:r>
          </a:p>
          <a:p>
            <a:r>
              <a:rPr lang="vi-VN" sz="2600" dirty="0">
                <a:latin typeface="Cambria" panose="02040503050406030204" pitchFamily="18" charset="0"/>
                <a:ea typeface="Cambria" panose="02040503050406030204" pitchFamily="18" charset="0"/>
                <a:cs typeface="Arial-Rounded" panose="020B0500000000000000" pitchFamily="34" charset="0"/>
              </a:rPr>
              <a:t>Sông máng lượn quanh</a:t>
            </a:r>
          </a:p>
          <a:p>
            <a:r>
              <a:rPr lang="vi-VN" sz="2600" dirty="0">
                <a:latin typeface="Cambria" panose="02040503050406030204" pitchFamily="18" charset="0"/>
                <a:ea typeface="Cambria" panose="02040503050406030204" pitchFamily="18" charset="0"/>
                <a:cs typeface="Arial-Rounded" panose="020B0500000000000000" pitchFamily="34" charset="0"/>
              </a:rPr>
              <a:t>Một màu xanh mát</a:t>
            </a:r>
          </a:p>
          <a:p>
            <a:r>
              <a:rPr lang="vi-VN" sz="2600" dirty="0">
                <a:latin typeface="Cambria" panose="02040503050406030204" pitchFamily="18" charset="0"/>
                <a:ea typeface="Cambria" panose="02040503050406030204" pitchFamily="18" charset="0"/>
                <a:cs typeface="Arial-Rounded" panose="020B0500000000000000" pitchFamily="34" charset="0"/>
              </a:rPr>
              <a:t>Trời mây bát ngát</a:t>
            </a:r>
          </a:p>
          <a:p>
            <a:r>
              <a:rPr lang="vi-VN" sz="2600" dirty="0">
                <a:latin typeface="Cambria" panose="02040503050406030204" pitchFamily="18" charset="0"/>
                <a:ea typeface="Cambria" panose="02040503050406030204" pitchFamily="18" charset="0"/>
                <a:cs typeface="Arial-Rounded" panose="020B0500000000000000" pitchFamily="34" charset="0"/>
              </a:rPr>
              <a:t>Xanh ngắt mùa thu</a:t>
            </a:r>
          </a:p>
          <a:p>
            <a:r>
              <a:rPr lang="vi-VN" sz="2600" dirty="0">
                <a:latin typeface="Cambria" panose="02040503050406030204" pitchFamily="18" charset="0"/>
                <a:ea typeface="Cambria" panose="02040503050406030204" pitchFamily="18" charset="0"/>
                <a:cs typeface="Arial-Rounded" panose="020B0500000000000000" pitchFamily="34" charset="0"/>
              </a:rPr>
              <a:t>Xanh màu ước mơ...</a:t>
            </a:r>
            <a:endParaRPr lang="en-US" sz="2600" dirty="0">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638262" y="868758"/>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442665" y="1784562"/>
            <a:ext cx="3962400" cy="2092881"/>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cs typeface="Arial-Rounded" panose="020B0500000000000000" pitchFamily="34" charset="0"/>
              </a:rPr>
              <a:t>Em quay đầu đỏ</a:t>
            </a:r>
          </a:p>
          <a:p>
            <a:r>
              <a:rPr lang="vi-VN" sz="2600" dirty="0">
                <a:latin typeface="Cambria" panose="02040503050406030204" pitchFamily="18" charset="0"/>
                <a:ea typeface="Cambria" panose="02040503050406030204" pitchFamily="18" charset="0"/>
                <a:cs typeface="Arial-Rounded" panose="020B0500000000000000" pitchFamily="34" charset="0"/>
              </a:rPr>
              <a:t>Vẽ nhà em ở</a:t>
            </a:r>
          </a:p>
          <a:p>
            <a:r>
              <a:rPr lang="vi-VN" sz="2600" dirty="0">
                <a:latin typeface="Cambria" panose="02040503050406030204" pitchFamily="18" charset="0"/>
                <a:ea typeface="Cambria" panose="02040503050406030204" pitchFamily="18" charset="0"/>
                <a:cs typeface="Arial-Rounded" panose="020B0500000000000000" pitchFamily="34" charset="0"/>
              </a:rPr>
              <a:t>Mái ngói đỏ tươi</a:t>
            </a:r>
          </a:p>
          <a:p>
            <a:r>
              <a:rPr lang="vi-VN" sz="2600" dirty="0">
                <a:latin typeface="Cambria" panose="02040503050406030204" pitchFamily="18" charset="0"/>
                <a:ea typeface="Cambria" panose="02040503050406030204" pitchFamily="18" charset="0"/>
                <a:cs typeface="Arial-Rounded" panose="020B0500000000000000" pitchFamily="34" charset="0"/>
              </a:rPr>
              <a:t>Trường học trên đồi</a:t>
            </a:r>
          </a:p>
          <a:p>
            <a:r>
              <a:rPr lang="vi-VN" sz="2600" dirty="0">
                <a:latin typeface="Cambria" panose="02040503050406030204" pitchFamily="18" charset="0"/>
                <a:ea typeface="Cambria" panose="02040503050406030204" pitchFamily="18" charset="0"/>
                <a:cs typeface="Arial-Rounded" panose="020B0500000000000000" pitchFamily="34" charset="0"/>
              </a:rPr>
              <a:t>Em tô đỏ thắm</a:t>
            </a:r>
          </a:p>
        </p:txBody>
      </p:sp>
      <p:sp>
        <p:nvSpPr>
          <p:cNvPr id="2" name="TextBox 1">
            <a:extLst>
              <a:ext uri="{FF2B5EF4-FFF2-40B4-BE49-F238E27FC236}">
                <a16:creationId xmlns:a16="http://schemas.microsoft.com/office/drawing/2014/main" id="{207904E7-75EE-EAC4-15DB-975DD6E7728A}"/>
              </a:ext>
            </a:extLst>
          </p:cNvPr>
          <p:cNvSpPr txBox="1"/>
          <p:nvPr/>
        </p:nvSpPr>
        <p:spPr>
          <a:xfrm>
            <a:off x="520994" y="393405"/>
            <a:ext cx="10026503"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 Nghe – viết: </a:t>
            </a:r>
            <a:r>
              <a:rPr lang="vi-VN" sz="2800" b="1" i="1" dirty="0">
                <a:latin typeface="Cambria" panose="02040503050406030204" pitchFamily="18" charset="0"/>
                <a:ea typeface="Cambria" panose="02040503050406030204" pitchFamily="18" charset="0"/>
              </a:rPr>
              <a:t>Vẽ quê hương </a:t>
            </a:r>
            <a:r>
              <a:rPr lang="vi-VN" sz="2800" b="1" dirty="0">
                <a:latin typeface="Cambria" panose="02040503050406030204" pitchFamily="18" charset="0"/>
                <a:ea typeface="Cambria" panose="02040503050406030204" pitchFamily="18" charset="0"/>
              </a:rPr>
              <a:t>(từ đầu đến </a:t>
            </a:r>
            <a:r>
              <a:rPr lang="vi-VN" sz="2800" b="1" i="1" dirty="0">
                <a:latin typeface="Cambria" panose="02040503050406030204" pitchFamily="18" charset="0"/>
                <a:ea typeface="Cambria" panose="02040503050406030204" pitchFamily="18" charset="0"/>
              </a:rPr>
              <a:t>Em tô đỏ thắm</a:t>
            </a:r>
            <a:r>
              <a:rPr lang="vi-VN" sz="2800" b="1" dirty="0">
                <a:latin typeface="Cambria" panose="02040503050406030204" pitchFamily="18" charset="0"/>
                <a:ea typeface="Cambria" panose="02040503050406030204" pitchFamily="18" charset="0"/>
              </a:rPr>
              <a:t>).</a:t>
            </a:r>
            <a:br>
              <a:rPr lang="vi-VN" sz="2800" b="1" dirty="0">
                <a:latin typeface="Cambria" panose="02040503050406030204" pitchFamily="18" charset="0"/>
                <a:ea typeface="Cambria" panose="02040503050406030204" pitchFamily="18" charset="0"/>
              </a:rPr>
            </a:b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308758" y="380446"/>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075334" y="1087493"/>
            <a:ext cx="7836504"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18492" y="2138370"/>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37127" y="3413803"/>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10087" y="2420076"/>
            <a:ext cx="8357544" cy="584775"/>
          </a:xfrm>
          <a:prstGeom prst="rect">
            <a:avLst/>
          </a:prstGeom>
        </p:spPr>
        <p:txBody>
          <a:bodyPr wrap="none">
            <a:spAutoFit/>
          </a:bodyPr>
          <a:lstStyle/>
          <a:p>
            <a:pPr defTabSz="457200">
              <a:defRPr/>
            </a:pP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075334" y="3572547"/>
            <a:ext cx="7905947" cy="584775"/>
          </a:xfrm>
          <a:prstGeom prst="rect">
            <a:avLst/>
          </a:prstGeom>
        </p:spPr>
        <p:txBody>
          <a:bodyPr wrap="none">
            <a:spAutoFit/>
          </a:bodyPr>
          <a:lstStyle/>
          <a:p>
            <a:pPr defTabSz="457200">
              <a:defRPr/>
            </a:pP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2</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 Em cần lưu ý điều gì khi trình bày bài viết</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583126" y="696477"/>
            <a:ext cx="4196983" cy="707886"/>
          </a:xfrm>
          <a:prstGeom prst="rect">
            <a:avLst/>
          </a:prstGeom>
          <a:noFill/>
        </p:spPr>
        <p:txBody>
          <a:bodyPr wrap="none" rtlCol="0">
            <a:spAutoFit/>
          </a:bodyPr>
          <a:lstStyle/>
          <a:p>
            <a:pPr>
              <a:defRPr/>
            </a:pP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Tiêu</a:t>
            </a:r>
            <a:r>
              <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chí</a:t>
            </a:r>
            <a:r>
              <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đánh</a:t>
            </a:r>
            <a:r>
              <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000" b="1" dirty="0" err="1">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rPr>
              <a:t>giá</a:t>
            </a:r>
            <a:endParaRPr lang="en-US" sz="4000" b="1" dirty="0">
              <a:solidFill>
                <a:srgbClr val="002060"/>
              </a:solidFill>
              <a:effectLst>
                <a:glow rad="63500">
                  <a:srgbClr val="F79646">
                    <a:satMod val="175000"/>
                    <a:alpha val="40000"/>
                  </a:srgbClr>
                </a:glow>
              </a:effectLst>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3539430"/>
          </a:xfrm>
          <a:prstGeom prst="rect">
            <a:avLst/>
          </a:prstGeom>
          <a:noFill/>
        </p:spPr>
        <p:txBody>
          <a:bodyPr wrap="square">
            <a:spAutoFit/>
          </a:bodyPr>
          <a:lstStyle/>
          <a:p>
            <a:pPr algn="just">
              <a:defRPr/>
            </a:pP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Bài</a:t>
            </a:r>
            <a:r>
              <a:rPr lang="en-US" sz="88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 </a:t>
            </a:r>
            <a:r>
              <a:rPr lang="en-US" sz="88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làm</a:t>
            </a:r>
            <a:r>
              <a:rPr lang="en-US" sz="88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 </a:t>
            </a:r>
            <a:r>
              <a:rPr lang="en-US" sz="8800" dirty="0" err="1">
                <a:solidFill>
                  <a:srgbClr val="FF0C56"/>
                </a:solidFill>
                <a:effectLst>
                  <a:glow rad="127000">
                    <a:srgbClr val="FF6699">
                      <a:alpha val="50000"/>
                    </a:srgbClr>
                  </a:glow>
                </a:effectLst>
                <a:latin typeface="Cambria" panose="02040503050406030204" pitchFamily="18" charset="0"/>
                <a:ea typeface="Cambria" panose="02040503050406030204" pitchFamily="18" charset="0"/>
              </a:rPr>
              <a:t>mẫu</a:t>
            </a:r>
            <a:endParaRPr lang="en-US" sz="8800" dirty="0">
              <a:solidFill>
                <a:srgbClr val="FF0C56"/>
              </a:solidFill>
              <a:effectLst>
                <a:glow rad="127000">
                  <a:srgbClr val="FF6699">
                    <a:alpha val="50000"/>
                  </a:srgbClr>
                </a:glo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4031873"/>
          </a:xfrm>
          <a:prstGeom prst="rect">
            <a:avLst/>
          </a:prstGeom>
          <a:noFill/>
        </p:spPr>
        <p:txBody>
          <a:bodyPr wrap="square">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pic>
        <p:nvPicPr>
          <p:cNvPr id="11" name="Picture 10">
            <a:extLst>
              <a:ext uri="{FF2B5EF4-FFF2-40B4-BE49-F238E27FC236}">
                <a16:creationId xmlns:a16="http://schemas.microsoft.com/office/drawing/2014/main" id="{E8739DCB-D90C-E5E1-FDA0-09CA972E05C4}"/>
              </a:ext>
            </a:extLst>
          </p:cNvPr>
          <p:cNvPicPr>
            <a:picLocks noChangeAspect="1"/>
          </p:cNvPicPr>
          <p:nvPr/>
        </p:nvPicPr>
        <p:blipFill>
          <a:blip r:embed="rId5"/>
          <a:stretch>
            <a:fillRect/>
          </a:stretch>
        </p:blipFill>
        <p:spPr>
          <a:xfrm>
            <a:off x="2996119" y="-203609"/>
            <a:ext cx="5905198" cy="1971332"/>
          </a:xfrm>
          <a:prstGeom prst="rect">
            <a:avLst/>
          </a:prstGeom>
        </p:spPr>
      </p:pic>
      <p:pic>
        <p:nvPicPr>
          <p:cNvPr id="15" name="图片 1" descr="背景页">
            <a:extLst>
              <a:ext uri="{FF2B5EF4-FFF2-40B4-BE49-F238E27FC236}">
                <a16:creationId xmlns:a16="http://schemas.microsoft.com/office/drawing/2014/main" id="{92E9802E-F403-9C8E-17AC-CBF48EDEC169}"/>
              </a:ext>
            </a:extLst>
          </p:cNvPr>
          <p:cNvPicPr>
            <a:picLocks noChangeAspect="1"/>
          </p:cNvPicPr>
          <p:nvPr/>
        </p:nvPicPr>
        <p:blipFill>
          <a:blip r:embed="rId6"/>
          <a:stretch>
            <a:fillRect/>
          </a:stretch>
        </p:blipFill>
        <p:spPr>
          <a:xfrm>
            <a:off x="-1270" y="2545873"/>
            <a:ext cx="12192000" cy="4962525"/>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BCACA939-8B8F-6FBF-EA92-D36F52D15CB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45" b="96461" l="57261" r="95251">
                        <a14:foregroundMark x1="89612" y1="82976" x2="89612" y2="82976"/>
                        <a14:foregroundMark x1="91188" y1="74606" x2="83226" y2="95471"/>
                        <a14:foregroundMark x1="83226" y1="95471" x2="58731" y2="89527"/>
                        <a14:foregroundMark x1="60752" y1="91832" x2="77405" y2="95067"/>
                        <a14:foregroundMark x1="77405" y1="95067" x2="85125" y2="94865"/>
                        <a14:foregroundMark x1="85125" y1="94865" x2="89976" y2="87222"/>
                        <a14:foregroundMark x1="89976" y1="87222" x2="92482" y2="78609"/>
                        <a14:foregroundMark x1="92482" y1="78609" x2="92199" y2="73999"/>
                      </a14:backgroundRemoval>
                    </a14:imgEffect>
                  </a14:imgLayer>
                </a14:imgProps>
              </a:ext>
              <a:ext uri="{28A0092B-C50C-407E-A947-70E740481C1C}">
                <a14:useLocalDpi xmlns:a14="http://schemas.microsoft.com/office/drawing/2010/main" val="0"/>
              </a:ext>
            </a:extLst>
          </a:blip>
          <a:srcRect l="52512" t="64605"/>
          <a:stretch/>
        </p:blipFill>
        <p:spPr>
          <a:xfrm>
            <a:off x="9333137" y="3584943"/>
            <a:ext cx="3257545" cy="242739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C3831655-C0D7-582D-7E00-59E7245A2126}"/>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65184" b="96159" l="5457" r="51011">
                        <a14:foregroundMark x1="51011" y1="81156" x2="51011" y2="81156"/>
                        <a14:foregroundMark x1="35934" y1="65184" x2="35934" y2="65184"/>
                      </a14:backgroundRemoval>
                    </a14:imgEffect>
                  </a14:imgLayer>
                </a14:imgProps>
              </a:ext>
              <a:ext uri="{28A0092B-C50C-407E-A947-70E740481C1C}">
                <a14:useLocalDpi xmlns:a14="http://schemas.microsoft.com/office/drawing/2010/main" val="0"/>
              </a:ext>
            </a:extLst>
          </a:blip>
          <a:srcRect t="61868" r="44784"/>
          <a:stretch/>
        </p:blipFill>
        <p:spPr>
          <a:xfrm>
            <a:off x="1223962" y="5477727"/>
            <a:ext cx="2999521" cy="20709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CC71D7BB-D028-A092-B69F-841333428F4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3235" b="30853" l="49192" r="93735">
                        <a14:foregroundMark x1="49232" y1="12899" x2="49232" y2="12899"/>
                        <a14:foregroundMark x1="57478" y1="30853" x2="57478" y2="30853"/>
                      </a14:backgroundRemoval>
                    </a14:imgEffect>
                  </a14:imgLayer>
                </a14:imgProps>
              </a:ext>
              <a:ext uri="{28A0092B-C50C-407E-A947-70E740481C1C}">
                <a14:useLocalDpi xmlns:a14="http://schemas.microsoft.com/office/drawing/2010/main" val="0"/>
              </a:ext>
            </a:extLst>
          </a:blip>
          <a:srcRect l="45620" t="-295" r="854" b="67283"/>
          <a:stretch/>
        </p:blipFill>
        <p:spPr>
          <a:xfrm>
            <a:off x="8732551" y="88833"/>
            <a:ext cx="3671675" cy="2263966"/>
          </a:xfrm>
          <a:prstGeom prst="rect">
            <a:avLst/>
          </a:prstGeom>
        </p:spPr>
      </p:pic>
      <p:pic>
        <p:nvPicPr>
          <p:cNvPr id="21" name="Picture 20">
            <a:extLst>
              <a:ext uri="{FF2B5EF4-FFF2-40B4-BE49-F238E27FC236}">
                <a16:creationId xmlns:a16="http://schemas.microsoft.com/office/drawing/2014/main" id="{580C57C9-9AEF-E98D-C003-85291D4115E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0000">
                        <a14:foregroundMark x1="36606" y1="20727" x2="41253" y2="25091"/>
                        <a14:foregroundMark x1="41414" y1="20444" x2="41414" y2="20444"/>
                      </a14:backgroundRemoval>
                    </a14:imgEffect>
                  </a14:imgLayer>
                </a14:imgProps>
              </a:ext>
              <a:ext uri="{28A0092B-C50C-407E-A947-70E740481C1C}">
                <a14:useLocalDpi xmlns:a14="http://schemas.microsoft.com/office/drawing/2010/main" val="0"/>
              </a:ext>
            </a:extLst>
          </a:blip>
          <a:stretch>
            <a:fillRect/>
          </a:stretch>
        </p:blipFill>
        <p:spPr>
          <a:xfrm>
            <a:off x="-85237" y="3154429"/>
            <a:ext cx="3323599" cy="3323599"/>
          </a:xfrm>
          <a:prstGeom prst="rect">
            <a:avLst/>
          </a:prstGeom>
        </p:spPr>
      </p:pic>
      <p:pic>
        <p:nvPicPr>
          <p:cNvPr id="9" name="Picture 8" descr="A green and white logo&#10;&#10;Description automatically generated">
            <a:extLst>
              <a:ext uri="{FF2B5EF4-FFF2-40B4-BE49-F238E27FC236}">
                <a16:creationId xmlns:a16="http://schemas.microsoft.com/office/drawing/2014/main" id="{DB089B7B-55F2-2A8A-F775-5D0A50355A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49" y="-46499"/>
            <a:ext cx="1848816" cy="1848816"/>
          </a:xfrm>
          <a:prstGeom prst="rect">
            <a:avLst/>
          </a:prstGeom>
        </p:spPr>
      </p:pic>
      <p:pic>
        <p:nvPicPr>
          <p:cNvPr id="28" name="Picture 27" descr="A cartoon of kids riding on a pencil&#10;&#10;Description automatically generated">
            <a:extLst>
              <a:ext uri="{FF2B5EF4-FFF2-40B4-BE49-F238E27FC236}">
                <a16:creationId xmlns:a16="http://schemas.microsoft.com/office/drawing/2014/main" id="{3A8B794A-2CA9-A556-EEF0-7773B7034A5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9128" b="99108" l="9980" r="89970">
                        <a14:foregroundMark x1="16109" y1="80178" x2="16109" y2="80178"/>
                        <a14:foregroundMark x1="35410" y1="89594" x2="66211" y2="93558"/>
                        <a14:foregroundMark x1="67123" y1="99405" x2="67123" y2="99405"/>
                        <a14:foregroundMark x1="65198" y1="24975" x2="65198" y2="24975"/>
                        <a14:foregroundMark x1="68794" y1="19326" x2="68794" y2="19326"/>
                        <a14:foregroundMark x1="67528" y1="19128" x2="69453" y2="19326"/>
                        <a14:foregroundMark x1="39159" y1="28444" x2="37589" y2="40337"/>
                        <a14:foregroundMark x1="46809" y1="76115" x2="51570" y2="71259"/>
                        <a14:foregroundMark x1="15856" y1="79187" x2="20010" y2="79683"/>
                      </a14:backgroundRemoval>
                    </a14:imgEffect>
                  </a14:imgLayer>
                </a14:imgProps>
              </a:ext>
              <a:ext uri="{28A0092B-C50C-407E-A947-70E740481C1C}">
                <a14:useLocalDpi xmlns:a14="http://schemas.microsoft.com/office/drawing/2010/main" val="0"/>
              </a:ext>
            </a:extLst>
          </a:blip>
          <a:srcRect l="-654" t="18342"/>
          <a:stretch/>
        </p:blipFill>
        <p:spPr>
          <a:xfrm>
            <a:off x="3379580" y="3305255"/>
            <a:ext cx="7895590" cy="3274118"/>
          </a:xfrm>
          <a:prstGeom prst="rect">
            <a:avLst/>
          </a:prstGeom>
        </p:spPr>
      </p:pic>
      <p:sp>
        <p:nvSpPr>
          <p:cNvPr id="2" name="TextBox 1">
            <a:extLst>
              <a:ext uri="{FF2B5EF4-FFF2-40B4-BE49-F238E27FC236}">
                <a16:creationId xmlns:a16="http://schemas.microsoft.com/office/drawing/2014/main" id="{8A288A0B-9615-2F0E-60A4-716B32520656}"/>
              </a:ext>
            </a:extLst>
          </p:cNvPr>
          <p:cNvSpPr txBox="1"/>
          <p:nvPr/>
        </p:nvSpPr>
        <p:spPr>
          <a:xfrm>
            <a:off x="2626242" y="4582632"/>
            <a:ext cx="2668772"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6,7)</a:t>
            </a:r>
          </a:p>
        </p:txBody>
      </p:sp>
      <p:pic>
        <p:nvPicPr>
          <p:cNvPr id="3" name="Picture 2">
            <a:extLst>
              <a:ext uri="{FF2B5EF4-FFF2-40B4-BE49-F238E27FC236}">
                <a16:creationId xmlns:a16="http://schemas.microsoft.com/office/drawing/2014/main" id="{306D347C-C298-4A34-5A4C-DA10685004CC}"/>
              </a:ext>
            </a:extLst>
          </p:cNvPr>
          <p:cNvPicPr>
            <a:picLocks noChangeAspect="1"/>
          </p:cNvPicPr>
          <p:nvPr/>
        </p:nvPicPr>
        <p:blipFill>
          <a:blip r:embed="rId17"/>
          <a:stretch>
            <a:fillRect/>
          </a:stretch>
        </p:blipFill>
        <p:spPr>
          <a:xfrm>
            <a:off x="2636874" y="1535923"/>
            <a:ext cx="7651143" cy="2956816"/>
          </a:xfrm>
          <a:prstGeom prst="rect">
            <a:avLst/>
          </a:prstGeom>
        </p:spPr>
      </p:pic>
    </p:spTree>
    <p:extLst>
      <p:ext uri="{BB962C8B-B14F-4D97-AF65-F5344CB8AC3E}">
        <p14:creationId xmlns:p14="http://schemas.microsoft.com/office/powerpoint/2010/main" val="15373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461924" y="138223"/>
            <a:ext cx="5438274" cy="830997"/>
          </a:xfrm>
          <a:prstGeom prst="rect">
            <a:avLst/>
          </a:prstGeom>
          <a:noFill/>
        </p:spPr>
        <p:txBody>
          <a:bodyPr wrap="square" rtlCol="0">
            <a:spAutoFit/>
          </a:bodyPr>
          <a:lstStyle/>
          <a:p>
            <a:pPr algn="ctr">
              <a:defRPr/>
            </a:pP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Trao</a:t>
            </a:r>
            <a:r>
              <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 </a:t>
            </a: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đổi</a:t>
            </a:r>
            <a:r>
              <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 </a:t>
            </a: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bài</a:t>
            </a:r>
            <a:r>
              <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 </a:t>
            </a:r>
            <a:r>
              <a:rPr lang="en-US" sz="4800" dirty="0" err="1">
                <a:solidFill>
                  <a:srgbClr val="AF06AA"/>
                </a:solidFill>
                <a:effectLst>
                  <a:glow rad="127000">
                    <a:srgbClr val="AF06AA">
                      <a:alpha val="30000"/>
                    </a:srgbClr>
                  </a:glow>
                </a:effectLst>
                <a:latin typeface="Cambria" panose="02040503050406030204" pitchFamily="18" charset="0"/>
                <a:ea typeface="Cambria" panose="02040503050406030204" pitchFamily="18" charset="0"/>
              </a:rPr>
              <a:t>viết</a:t>
            </a:r>
            <a:endParaRPr lang="en-US" sz="4800" dirty="0">
              <a:solidFill>
                <a:srgbClr val="AF06AA"/>
              </a:solidFill>
              <a:effectLst>
                <a:glow rad="127000">
                  <a:srgbClr val="AF06AA">
                    <a:alpha val="30000"/>
                  </a:srgbClr>
                </a:glow>
              </a:effectLst>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533901" y="3069981"/>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7" name="图片 2">
            <a:extLst>
              <a:ext uri="{FF2B5EF4-FFF2-40B4-BE49-F238E27FC236}">
                <a16:creationId xmlns:a16="http://schemas.microsoft.com/office/drawing/2014/main" id="{9E46748A-B6F4-AA4E-CF75-528FEF3B47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8" name="Picture 7">
            <a:extLst>
              <a:ext uri="{FF2B5EF4-FFF2-40B4-BE49-F238E27FC236}">
                <a16:creationId xmlns:a16="http://schemas.microsoft.com/office/drawing/2014/main" id="{AF4B879C-8B03-E28C-C2F4-4CE057BF9668}"/>
              </a:ext>
            </a:extLst>
          </p:cNvPr>
          <p:cNvPicPr>
            <a:picLocks noChangeAspect="1"/>
          </p:cNvPicPr>
          <p:nvPr/>
        </p:nvPicPr>
        <p:blipFill>
          <a:blip r:embed="rId9"/>
          <a:stretch>
            <a:fillRect/>
          </a:stretch>
        </p:blipFill>
        <p:spPr>
          <a:xfrm>
            <a:off x="3042933" y="1037906"/>
            <a:ext cx="4090771" cy="1365622"/>
          </a:xfrm>
          <a:prstGeom prst="rect">
            <a:avLst/>
          </a:prstGeom>
        </p:spPr>
      </p:pic>
      <p:pic>
        <p:nvPicPr>
          <p:cNvPr id="9" name="Picture 8">
            <a:extLst>
              <a:ext uri="{FF2B5EF4-FFF2-40B4-BE49-F238E27FC236}">
                <a16:creationId xmlns:a16="http://schemas.microsoft.com/office/drawing/2014/main" id="{02BB2F00-7877-45F8-B7FC-37CD2E130F8A}"/>
              </a:ext>
            </a:extLst>
          </p:cNvPr>
          <p:cNvPicPr>
            <a:picLocks noChangeAspect="1"/>
          </p:cNvPicPr>
          <p:nvPr/>
        </p:nvPicPr>
        <p:blipFill>
          <a:blip r:embed="rId10"/>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113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endParaRPr kumimoji="0" lang="zh-CN" altLang="en-US" sz="88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466653" y="192241"/>
            <a:ext cx="2367956"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202019"/>
            <a:ext cx="11725275" cy="6398807"/>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4"/>
          <a:stretch>
            <a:fillRect/>
          </a:stretch>
        </p:blipFill>
        <p:spPr>
          <a:xfrm>
            <a:off x="4509745" y="170121"/>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5"/>
          <a:stretch>
            <a:fillRect/>
          </a:stretch>
        </p:blipFill>
        <p:spPr>
          <a:xfrm>
            <a:off x="9282222" y="4808412"/>
            <a:ext cx="2909777" cy="2049587"/>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Bé nói với các em:</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 Bây giờ chơi đi học, nghen! Đứa nào học giỏi, mai mốt má cho đi học thiệt.</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Cambria" panose="02040503050406030204" pitchFamily="18" charset="0"/>
              <a:ea typeface="Cambria" panose="02040503050406030204" pitchFamily="18" charset="0"/>
              <a:cs typeface="Arial-Rounded" panose="020B0500000000000000" pitchFamily="34" charset="0"/>
            </a:endParaRPr>
          </a:p>
          <a:p>
            <a:pPr algn="r"/>
            <a:r>
              <a:rPr lang="en-US" sz="2400" dirty="0">
                <a:latin typeface="Cambria" panose="02040503050406030204" pitchFamily="18" charset="0"/>
                <a:ea typeface="Cambria" panose="02040503050406030204" pitchFamily="18" charset="0"/>
                <a:cs typeface="Arial-Rounded" panose="020B0500000000000000" pitchFamily="34" charset="0"/>
              </a:rPr>
              <a:t>(Theo </a:t>
            </a:r>
            <a:r>
              <a:rPr lang="en-US" sz="2400" dirty="0" err="1">
                <a:latin typeface="Cambria" panose="02040503050406030204" pitchFamily="18" charset="0"/>
                <a:ea typeface="Cambria" panose="02040503050406030204" pitchFamily="18" charset="0"/>
                <a:cs typeface="Arial-Rounded" panose="020B0500000000000000" pitchFamily="34" charset="0"/>
              </a:rPr>
              <a:t>Nguyễn</a:t>
            </a:r>
            <a:r>
              <a:rPr lang="en-US" sz="2400" dirty="0">
                <a:latin typeface="Cambria" panose="02040503050406030204" pitchFamily="18" charset="0"/>
                <a:ea typeface="Cambria" panose="02040503050406030204" pitchFamily="18" charset="0"/>
                <a:cs typeface="Arial-Rounded" panose="020B0500000000000000" pitchFamily="34" charset="0"/>
              </a:rPr>
              <a:t> </a:t>
            </a:r>
            <a:r>
              <a:rPr lang="en-US" sz="2400" dirty="0" err="1">
                <a:latin typeface="Cambria" panose="02040503050406030204" pitchFamily="18" charset="0"/>
                <a:ea typeface="Cambria" panose="02040503050406030204" pitchFamily="18" charset="0"/>
                <a:cs typeface="Arial-Rounded" panose="020B0500000000000000" pitchFamily="34" charset="0"/>
              </a:rPr>
              <a:t>Thi</a:t>
            </a:r>
            <a:r>
              <a:rPr lang="en-US" sz="2400" dirty="0">
                <a:latin typeface="Cambria" panose="02040503050406030204" pitchFamily="18" charset="0"/>
                <a:ea typeface="Cambria" panose="02040503050406030204" pitchFamily="18" charset="0"/>
                <a:cs typeface="Arial-Rounded" panose="020B0500000000000000" pitchFamily="34" charset="0"/>
              </a:rPr>
              <a:t>)</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0609"/>
          </a:xfrm>
          <a:prstGeom prst="rect">
            <a:avLst/>
          </a:prstGeom>
        </p:spPr>
        <p:txBody>
          <a:bodyPr wrap="square">
            <a:spAutoFit/>
          </a:bodyPr>
          <a:lstStyle/>
          <a:p>
            <a:pPr lvl="0" algn="just">
              <a:lnSpc>
                <a:spcPct val="150000"/>
              </a:lnSpc>
              <a:defRPr/>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Khoan</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thai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thong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thả</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nhẹ</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từ</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220</TotalTime>
  <Words>1388</Words>
  <Application>Microsoft Office PowerPoint</Application>
  <PresentationFormat>Widescreen</PresentationFormat>
  <Paragraphs>178</Paragraphs>
  <Slides>31</Slides>
  <Notes>26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31</vt:i4>
      </vt:variant>
    </vt:vector>
  </HeadingPairs>
  <TitlesOfParts>
    <vt:vector size="51" baseType="lpstr">
      <vt:lpstr>等线</vt:lpstr>
      <vt:lpstr>等线</vt:lpstr>
      <vt:lpstr>微软雅黑</vt:lpstr>
      <vt:lpstr>Arial</vt:lpstr>
      <vt:lpstr>Calibri</vt:lpstr>
      <vt:lpstr>Cambria</vt:lpstr>
      <vt:lpstr>Coiny</vt:lpstr>
      <vt:lpstr>HP001 4 hàng</vt:lpstr>
      <vt:lpstr>Lato Hairline</vt:lpstr>
      <vt:lpstr>Lato Light</vt:lpstr>
      <vt:lpstr>Lato Regular</vt:lpstr>
      <vt:lpstr>Times New Roman</vt:lpstr>
      <vt:lpstr>字魂107号-萌趣欢乐体</vt:lpstr>
      <vt:lpstr>字魂59号-创粗黑</vt:lpstr>
      <vt:lpstr>字魂70号-灵悦黑体</vt:lpstr>
      <vt:lpstr>2_Office 主题​​</vt:lpstr>
      <vt:lpstr>4_Office 主题</vt:lpstr>
      <vt:lpstr>Office 主题</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65</cp:revision>
  <dcterms:created xsi:type="dcterms:W3CDTF">2022-06-29T15:12:02Z</dcterms:created>
  <dcterms:modified xsi:type="dcterms:W3CDTF">2025-11-06T14:23:23Z</dcterms:modified>
</cp:coreProperties>
</file>