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3590-CC22-40F0-9AF5-3CDAACC2C6E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C3B9F-74D6-4662-AB93-ACA5FBFF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386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3590-CC22-40F0-9AF5-3CDAACC2C6E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C3B9F-74D6-4662-AB93-ACA5FBFF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64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3590-CC22-40F0-9AF5-3CDAACC2C6E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C3B9F-74D6-4662-AB93-ACA5FBFF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0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3590-CC22-40F0-9AF5-3CDAACC2C6E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C3B9F-74D6-4662-AB93-ACA5FBFF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567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3590-CC22-40F0-9AF5-3CDAACC2C6E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C3B9F-74D6-4662-AB93-ACA5FBFF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647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3590-CC22-40F0-9AF5-3CDAACC2C6E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C3B9F-74D6-4662-AB93-ACA5FBFF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45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3590-CC22-40F0-9AF5-3CDAACC2C6E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C3B9F-74D6-4662-AB93-ACA5FBFF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77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3590-CC22-40F0-9AF5-3CDAACC2C6E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C3B9F-74D6-4662-AB93-ACA5FBFF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96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3590-CC22-40F0-9AF5-3CDAACC2C6E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C3B9F-74D6-4662-AB93-ACA5FBFF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58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3590-CC22-40F0-9AF5-3CDAACC2C6E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C3B9F-74D6-4662-AB93-ACA5FBFF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112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3590-CC22-40F0-9AF5-3CDAACC2C6E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C3B9F-74D6-4662-AB93-ACA5FBFF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421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F3590-CC22-40F0-9AF5-3CDAACC2C6EF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C3B9F-74D6-4662-AB93-ACA5FBFFF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406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oleObject" Target="../embeddings/oleObject2.bin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wmf"/><Relationship Id="rId9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gi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3467100" y="980728"/>
            <a:ext cx="4114800" cy="143386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endParaRPr lang="en-US" sz="3600" b="1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</a:t>
            </a:r>
            <a:r>
              <a:rPr lang="en-US" sz="3600" b="1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5</a:t>
            </a:r>
            <a:endParaRPr lang="en-US" sz="3600" b="1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8" name="Picture 5" descr="FIREWRK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3789040"/>
            <a:ext cx="29718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3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4" descr="Whitecorner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54864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1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33338"/>
            <a:ext cx="762000" cy="2481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18" descr="HOA HONG KO NEN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76200"/>
            <a:ext cx="922337" cy="233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49" name="Group 20"/>
          <p:cNvGrpSpPr>
            <a:grpSpLocks/>
          </p:cNvGrpSpPr>
          <p:nvPr/>
        </p:nvGrpSpPr>
        <p:grpSpPr bwMode="auto">
          <a:xfrm>
            <a:off x="1066800" y="548680"/>
            <a:ext cx="2590800" cy="2743200"/>
            <a:chOff x="3633788" y="2438399"/>
            <a:chExt cx="2081212" cy="2199961"/>
          </a:xfrm>
        </p:grpSpPr>
        <p:pic>
          <p:nvPicPr>
            <p:cNvPr id="10251" name="Picture 13" descr="Logo dep 5 (nen trong)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3788" y="2438399"/>
              <a:ext cx="2081212" cy="21999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52" name="TextBox 23"/>
            <p:cNvSpPr txBox="1">
              <a:spLocks noChangeArrowheads="1"/>
            </p:cNvSpPr>
            <p:nvPr/>
          </p:nvSpPr>
          <p:spPr bwMode="auto">
            <a:xfrm>
              <a:off x="3939849" y="4394504"/>
              <a:ext cx="1447800" cy="197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 sz="1000" b="1">
                  <a:solidFill>
                    <a:schemeClr val="bg1"/>
                  </a:solidFill>
                  <a:cs typeface="Times New Roman" pitchFamily="18" charset="0"/>
                </a:rPr>
                <a:t>DẠY TỐT-HỌC TỐT</a:t>
              </a:r>
              <a:endParaRPr lang="vi-VN" altLang="en-US" sz="1000" b="1">
                <a:solidFill>
                  <a:schemeClr val="bg1"/>
                </a:solidFill>
                <a:cs typeface="Times New Roman" pitchFamily="18" charset="0"/>
              </a:endParaRPr>
            </a:p>
          </p:txBody>
        </p:sp>
      </p:grpSp>
      <p:sp>
        <p:nvSpPr>
          <p:cNvPr id="10250" name="Rectangle 3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vi-VN" altLang="en-US" sz="1800"/>
          </a:p>
        </p:txBody>
      </p:sp>
      <p:sp>
        <p:nvSpPr>
          <p:cNvPr id="2" name="TextBox 1"/>
          <p:cNvSpPr txBox="1"/>
          <p:nvPr/>
        </p:nvSpPr>
        <p:spPr>
          <a:xfrm>
            <a:off x="2161487" y="2555312"/>
            <a:ext cx="712879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 TẬP</a:t>
            </a:r>
          </a:p>
          <a:p>
            <a:r>
              <a:rPr lang="en-US" sz="8000" b="1" dirty="0" smtClean="0">
                <a:solidFill>
                  <a:srgbClr val="FF0000"/>
                </a:solidFill>
              </a:rPr>
              <a:t>       </a:t>
            </a:r>
            <a:r>
              <a:rPr lang="en-US" sz="4800" b="1" dirty="0" smtClean="0">
                <a:solidFill>
                  <a:srgbClr val="0070C0"/>
                </a:solidFill>
              </a:rPr>
              <a:t>(TRANG </a:t>
            </a:r>
            <a:r>
              <a:rPr lang="en-US" sz="4800" b="1" smtClean="0">
                <a:solidFill>
                  <a:srgbClr val="0070C0"/>
                </a:solidFill>
              </a:rPr>
              <a:t>94</a:t>
            </a:r>
            <a:r>
              <a:rPr lang="en-US" sz="4800" b="1" smtClean="0">
                <a:solidFill>
                  <a:srgbClr val="0070C0"/>
                </a:solidFill>
              </a:rPr>
              <a:t>)</a:t>
            </a:r>
          </a:p>
          <a:p>
            <a:r>
              <a:rPr lang="en-US" sz="4800" b="1" smtClean="0">
                <a:solidFill>
                  <a:srgbClr val="0070C0"/>
                </a:solidFill>
              </a:rPr>
              <a:t>Giáo viên: Vũ Thị Hiền</a:t>
            </a:r>
            <a:endParaRPr lang="en-US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2085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-11113" y="2108200"/>
            <a:ext cx="9144001" cy="9540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3333FF"/>
                </a:solidFill>
              </a:rPr>
              <a:t>Diện tích hình thang bằng tổng độ dài hai đáy nhân với chiều cao (cùng một đơn vị đo) rồi chia cho 2</a:t>
            </a: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1970088" y="3519488"/>
            <a:ext cx="533400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altLang="en-US">
              <a:solidFill>
                <a:srgbClr val="FF0000"/>
              </a:solidFill>
            </a:endParaRPr>
          </a:p>
        </p:txBody>
      </p:sp>
      <p:sp>
        <p:nvSpPr>
          <p:cNvPr id="13316" name="Rectangle 32"/>
          <p:cNvSpPr>
            <a:spLocks noChangeArrowheads="1"/>
          </p:cNvSpPr>
          <p:nvPr/>
        </p:nvSpPr>
        <p:spPr bwMode="auto">
          <a:xfrm>
            <a:off x="-11113" y="-138113"/>
            <a:ext cx="9144001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vi-VN" altLang="en-US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187575" y="3595688"/>
            <a:ext cx="4659313" cy="1143000"/>
            <a:chOff x="1001" y="2531"/>
            <a:chExt cx="2887" cy="822"/>
          </a:xfrm>
        </p:grpSpPr>
        <p:sp>
          <p:nvSpPr>
            <p:cNvPr id="13320" name="Text Box 21"/>
            <p:cNvSpPr txBox="1">
              <a:spLocks noChangeArrowheads="1"/>
            </p:cNvSpPr>
            <p:nvPr/>
          </p:nvSpPr>
          <p:spPr bwMode="auto">
            <a:xfrm>
              <a:off x="2286" y="2689"/>
              <a:ext cx="594" cy="50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4000" b="1">
                  <a:solidFill>
                    <a:srgbClr val="FF0000"/>
                  </a:solidFill>
                </a:rPr>
                <a:t>=</a:t>
              </a:r>
            </a:p>
          </p:txBody>
        </p:sp>
        <p:sp>
          <p:nvSpPr>
            <p:cNvPr id="13321" name="Text Box 23"/>
            <p:cNvSpPr txBox="1">
              <a:spLocks noChangeArrowheads="1"/>
            </p:cNvSpPr>
            <p:nvPr/>
          </p:nvSpPr>
          <p:spPr bwMode="auto">
            <a:xfrm>
              <a:off x="1001" y="2593"/>
              <a:ext cx="476" cy="5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600" b="1">
                  <a:solidFill>
                    <a:srgbClr val="FF0000"/>
                  </a:solidFill>
                </a:rPr>
                <a:t> </a:t>
              </a:r>
              <a:r>
                <a:rPr lang="en-US" altLang="en-US" sz="4400" b="1">
                  <a:solidFill>
                    <a:srgbClr val="FF0000"/>
                  </a:solidFill>
                </a:rPr>
                <a:t>S</a:t>
              </a:r>
              <a:r>
                <a:rPr lang="en-US" altLang="en-US" sz="3600" b="1">
                  <a:solidFill>
                    <a:srgbClr val="FF0000"/>
                  </a:solidFill>
                </a:rPr>
                <a:t> </a:t>
              </a:r>
            </a:p>
          </p:txBody>
        </p:sp>
        <p:sp>
          <p:nvSpPr>
            <p:cNvPr id="13322" name="Text Box 24"/>
            <p:cNvSpPr txBox="1">
              <a:spLocks noChangeArrowheads="1"/>
            </p:cNvSpPr>
            <p:nvPr/>
          </p:nvSpPr>
          <p:spPr bwMode="auto">
            <a:xfrm>
              <a:off x="2617" y="2531"/>
              <a:ext cx="1271" cy="4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b="1">
                  <a:solidFill>
                    <a:srgbClr val="FF0000"/>
                  </a:solidFill>
                </a:rPr>
                <a:t>(a + b)   h</a:t>
              </a:r>
            </a:p>
          </p:txBody>
        </p:sp>
        <p:sp>
          <p:nvSpPr>
            <p:cNvPr id="13323" name="Text Box 25"/>
            <p:cNvSpPr txBox="1">
              <a:spLocks noChangeArrowheads="1"/>
            </p:cNvSpPr>
            <p:nvPr/>
          </p:nvSpPr>
          <p:spPr bwMode="auto">
            <a:xfrm>
              <a:off x="2610" y="2936"/>
              <a:ext cx="1278" cy="4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3200" b="1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13324" name="Line 26"/>
            <p:cNvSpPr>
              <a:spLocks noChangeShapeType="1"/>
            </p:cNvSpPr>
            <p:nvPr/>
          </p:nvSpPr>
          <p:spPr bwMode="auto">
            <a:xfrm>
              <a:off x="2682" y="2925"/>
              <a:ext cx="1062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5" name="Text Box 27"/>
            <p:cNvSpPr txBox="1">
              <a:spLocks noChangeArrowheads="1"/>
            </p:cNvSpPr>
            <p:nvPr/>
          </p:nvSpPr>
          <p:spPr bwMode="auto">
            <a:xfrm>
              <a:off x="1343" y="2854"/>
              <a:ext cx="1057" cy="32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FF0000"/>
                  </a:solidFill>
                </a:rPr>
                <a:t>Hình thang</a:t>
              </a:r>
            </a:p>
          </p:txBody>
        </p:sp>
        <p:graphicFrame>
          <p:nvGraphicFramePr>
            <p:cNvPr id="13326" name="Object 31"/>
            <p:cNvGraphicFramePr>
              <a:graphicFrameLocks noChangeAspect="1"/>
            </p:cNvGraphicFramePr>
            <p:nvPr/>
          </p:nvGraphicFramePr>
          <p:xfrm>
            <a:off x="3380" y="2640"/>
            <a:ext cx="172" cy="1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0" name="Equation" r:id="rId3" imgW="114102" imgH="126780" progId="Equation.3">
                    <p:embed/>
                  </p:oleObj>
                </mc:Choice>
                <mc:Fallback>
                  <p:oleObj name="Equation" r:id="rId3" imgW="114102" imgH="1267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80" y="2640"/>
                          <a:ext cx="172" cy="1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318" name="TextBox 14"/>
          <p:cNvSpPr txBox="1">
            <a:spLocks noChangeArrowheads="1"/>
          </p:cNvSpPr>
          <p:nvPr/>
        </p:nvSpPr>
        <p:spPr bwMode="auto">
          <a:xfrm>
            <a:off x="1187624" y="-28575"/>
            <a:ext cx="5964064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dirty="0"/>
              <a:t> </a:t>
            </a:r>
          </a:p>
          <a:p>
            <a:r>
              <a:rPr lang="en-US" altLang="en-US" dirty="0"/>
              <a:t>                          </a:t>
            </a:r>
            <a:r>
              <a:rPr lang="en-US" altLang="en-US" sz="4400" b="1" dirty="0" smtClean="0">
                <a:solidFill>
                  <a:srgbClr val="FF0000"/>
                </a:solidFill>
              </a:rPr>
              <a:t>KHỞI ĐỘNG</a:t>
            </a:r>
            <a:endParaRPr lang="en-US" altLang="en-US" sz="4400" b="1" dirty="0">
              <a:solidFill>
                <a:srgbClr val="FF0000"/>
              </a:solidFill>
            </a:endParaRPr>
          </a:p>
          <a:p>
            <a:r>
              <a:rPr lang="en-US" altLang="en-US" sz="2400" dirty="0"/>
              <a:t>      </a:t>
            </a:r>
            <a:endParaRPr lang="en-US" altLang="en-US" b="1" dirty="0">
              <a:solidFill>
                <a:srgbClr val="FF0066"/>
              </a:solidFill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69888" y="1462088"/>
            <a:ext cx="69961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/>
              <a:t>Muốn tính diện tích hình thang ta làm thế nào ?</a:t>
            </a:r>
          </a:p>
        </p:txBody>
      </p:sp>
    </p:spTree>
    <p:extLst>
      <p:ext uri="{BB962C8B-B14F-4D97-AF65-F5344CB8AC3E}">
        <p14:creationId xmlns:p14="http://schemas.microsoft.com/office/powerpoint/2010/main" val="156450221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6" grpId="0" animBg="1"/>
      <p:bldP spid="46099" grpId="0" animBg="1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60325" y="1381125"/>
            <a:ext cx="6569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dirty="0" err="1" smtClean="0"/>
              <a:t>Tính</a:t>
            </a:r>
            <a:r>
              <a:rPr lang="en-US" altLang="en-US" dirty="0" smtClean="0"/>
              <a:t> </a:t>
            </a:r>
            <a:r>
              <a:rPr lang="en-US" altLang="en-US" dirty="0" err="1"/>
              <a:t>diện</a:t>
            </a:r>
            <a:r>
              <a:rPr lang="en-US" altLang="en-US" dirty="0"/>
              <a:t> </a:t>
            </a:r>
            <a:r>
              <a:rPr lang="en-US" altLang="en-US" dirty="0" err="1"/>
              <a:t>tích</a:t>
            </a:r>
            <a:r>
              <a:rPr lang="en-US" altLang="en-US" dirty="0"/>
              <a:t> </a:t>
            </a:r>
            <a:r>
              <a:rPr lang="en-US" altLang="en-US" dirty="0" err="1"/>
              <a:t>hình</a:t>
            </a:r>
            <a:r>
              <a:rPr lang="en-US" altLang="en-US" dirty="0"/>
              <a:t> </a:t>
            </a:r>
            <a:r>
              <a:rPr lang="en-US" altLang="en-US" dirty="0" err="1"/>
              <a:t>thang</a:t>
            </a:r>
            <a:r>
              <a:rPr lang="en-US" altLang="en-US" dirty="0"/>
              <a:t>, </a:t>
            </a:r>
            <a:r>
              <a:rPr lang="en-US" altLang="en-US" dirty="0" err="1"/>
              <a:t>biết</a:t>
            </a:r>
            <a:r>
              <a:rPr lang="en-US" altLang="en-US" dirty="0"/>
              <a:t>: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152400" y="1865313"/>
            <a:ext cx="88392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   </a:t>
            </a:r>
            <a:r>
              <a:rPr lang="en-US" altLang="en-US" dirty="0" smtClean="0"/>
              <a:t> </a:t>
            </a:r>
            <a:r>
              <a:rPr lang="en-US" altLang="en-US" dirty="0" err="1"/>
              <a:t>Độ</a:t>
            </a:r>
            <a:r>
              <a:rPr lang="en-US" altLang="en-US" dirty="0"/>
              <a:t> </a:t>
            </a:r>
            <a:r>
              <a:rPr lang="en-US" altLang="en-US" dirty="0" err="1"/>
              <a:t>dài</a:t>
            </a:r>
            <a:r>
              <a:rPr lang="en-US" altLang="en-US" dirty="0"/>
              <a:t> </a:t>
            </a:r>
            <a:r>
              <a:rPr lang="en-US" altLang="en-US" dirty="0" err="1"/>
              <a:t>hai</a:t>
            </a:r>
            <a:r>
              <a:rPr lang="en-US" altLang="en-US" dirty="0"/>
              <a:t> </a:t>
            </a:r>
            <a:r>
              <a:rPr lang="en-US" altLang="en-US" dirty="0" err="1"/>
              <a:t>đáy</a:t>
            </a:r>
            <a:r>
              <a:rPr lang="en-US" altLang="en-US" dirty="0"/>
              <a:t> </a:t>
            </a:r>
            <a:r>
              <a:rPr lang="en-US" altLang="en-US" dirty="0" err="1"/>
              <a:t>lần</a:t>
            </a:r>
            <a:r>
              <a:rPr lang="en-US" altLang="en-US" dirty="0"/>
              <a:t> </a:t>
            </a:r>
            <a:r>
              <a:rPr lang="en-US" altLang="en-US" dirty="0" err="1"/>
              <a:t>lượt</a:t>
            </a:r>
            <a:r>
              <a:rPr lang="en-US" altLang="en-US" dirty="0"/>
              <a:t> </a:t>
            </a:r>
            <a:r>
              <a:rPr lang="en-US" altLang="en-US" dirty="0" err="1"/>
              <a:t>là</a:t>
            </a:r>
            <a:r>
              <a:rPr lang="en-US" altLang="en-US" dirty="0"/>
              <a:t> </a:t>
            </a:r>
            <a:r>
              <a:rPr lang="en-US" altLang="en-US" dirty="0" smtClean="0"/>
              <a:t>1,2m </a:t>
            </a:r>
            <a:r>
              <a:rPr lang="en-US" altLang="en-US" dirty="0" err="1"/>
              <a:t>và</a:t>
            </a:r>
            <a:r>
              <a:rPr lang="en-US" altLang="en-US" dirty="0"/>
              <a:t> </a:t>
            </a:r>
            <a:r>
              <a:rPr lang="en-US" altLang="en-US" dirty="0" smtClean="0"/>
              <a:t>0,8m </a:t>
            </a:r>
            <a:r>
              <a:rPr lang="en-US" altLang="en-US" dirty="0"/>
              <a:t>; </a:t>
            </a:r>
            <a:r>
              <a:rPr lang="en-US" altLang="en-US" dirty="0" err="1"/>
              <a:t>chiều</a:t>
            </a:r>
            <a:r>
              <a:rPr lang="en-US" altLang="en-US" dirty="0"/>
              <a:t> </a:t>
            </a:r>
            <a:r>
              <a:rPr lang="en-US" altLang="en-US" dirty="0" err="1"/>
              <a:t>cao</a:t>
            </a:r>
            <a:r>
              <a:rPr lang="en-US" altLang="en-US" dirty="0"/>
              <a:t> </a:t>
            </a:r>
            <a:r>
              <a:rPr lang="en-US" altLang="en-US" dirty="0" err="1"/>
              <a:t>là</a:t>
            </a:r>
            <a:r>
              <a:rPr lang="en-US" altLang="en-US" dirty="0"/>
              <a:t> </a:t>
            </a:r>
            <a:r>
              <a:rPr lang="en-US" altLang="en-US" dirty="0" smtClean="0"/>
              <a:t>0,4m</a:t>
            </a:r>
            <a:r>
              <a:rPr lang="en-US" altLang="en-US" dirty="0"/>
              <a:t>.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3810000" y="3306763"/>
            <a:ext cx="1676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u="sng"/>
              <a:t>Giải: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609600" y="3810000"/>
            <a:ext cx="6629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dirty="0" smtClean="0"/>
              <a:t>                   </a:t>
            </a:r>
            <a:r>
              <a:rPr lang="en-US" altLang="en-US" sz="3000" dirty="0" err="1"/>
              <a:t>Diện</a:t>
            </a:r>
            <a:r>
              <a:rPr lang="en-US" altLang="en-US" sz="3000" dirty="0"/>
              <a:t> </a:t>
            </a:r>
            <a:r>
              <a:rPr lang="en-US" altLang="en-US" sz="3000" dirty="0" err="1"/>
              <a:t>tích</a:t>
            </a:r>
            <a:r>
              <a:rPr lang="en-US" altLang="en-US" sz="3000" dirty="0"/>
              <a:t> </a:t>
            </a:r>
            <a:r>
              <a:rPr lang="en-US" altLang="en-US" sz="3000" dirty="0" err="1"/>
              <a:t>hình</a:t>
            </a:r>
            <a:r>
              <a:rPr lang="en-US" altLang="en-US" sz="3000" dirty="0"/>
              <a:t> </a:t>
            </a:r>
            <a:r>
              <a:rPr lang="en-US" altLang="en-US" sz="3000" dirty="0" err="1"/>
              <a:t>thang</a:t>
            </a:r>
            <a:r>
              <a:rPr lang="en-US" altLang="en-US" sz="3000" dirty="0"/>
              <a:t> </a:t>
            </a:r>
            <a:r>
              <a:rPr lang="en-US" altLang="en-US" sz="3000" dirty="0" err="1"/>
              <a:t>là</a:t>
            </a:r>
            <a:r>
              <a:rPr lang="en-US" altLang="en-US" sz="3000" dirty="0"/>
              <a:t>:</a:t>
            </a:r>
          </a:p>
        </p:txBody>
      </p:sp>
      <p:sp>
        <p:nvSpPr>
          <p:cNvPr id="10247" name="Text Box 8"/>
          <p:cNvSpPr txBox="1">
            <a:spLocks noChangeArrowheads="1"/>
          </p:cNvSpPr>
          <p:nvPr/>
        </p:nvSpPr>
        <p:spPr bwMode="auto">
          <a:xfrm>
            <a:off x="3824288" y="4094163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3600" b="1">
              <a:solidFill>
                <a:srgbClr val="5417CF"/>
              </a:solidFill>
            </a:endParaRPr>
          </a:p>
        </p:txBody>
      </p:sp>
      <p:sp>
        <p:nvSpPr>
          <p:cNvPr id="10248" name="Text Box 14"/>
          <p:cNvSpPr txBox="1">
            <a:spLocks noChangeArrowheads="1"/>
          </p:cNvSpPr>
          <p:nvPr/>
        </p:nvSpPr>
        <p:spPr bwMode="auto">
          <a:xfrm>
            <a:off x="2032000" y="5748338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5417CF"/>
                </a:solidFill>
              </a:rPr>
              <a:t>         </a:t>
            </a:r>
          </a:p>
        </p:txBody>
      </p:sp>
      <p:sp>
        <p:nvSpPr>
          <p:cNvPr id="10249" name="Text Box 15"/>
          <p:cNvSpPr txBox="1">
            <a:spLocks noChangeArrowheads="1"/>
          </p:cNvSpPr>
          <p:nvPr/>
        </p:nvSpPr>
        <p:spPr bwMode="auto">
          <a:xfrm>
            <a:off x="3690938" y="5749925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3600" b="1">
              <a:solidFill>
                <a:srgbClr val="5417CF"/>
              </a:solidFill>
            </a:endParaRPr>
          </a:p>
        </p:txBody>
      </p:sp>
      <p:sp>
        <p:nvSpPr>
          <p:cNvPr id="10250" name="Rectangle 22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vi-VN" altLang="en-US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3059112" y="4241800"/>
            <a:ext cx="5689600" cy="1154113"/>
            <a:chOff x="1927" y="2672"/>
            <a:chExt cx="3584" cy="727"/>
          </a:xfrm>
        </p:grpSpPr>
        <p:sp>
          <p:nvSpPr>
            <p:cNvPr id="10262" name="Text Box 10"/>
            <p:cNvSpPr txBox="1">
              <a:spLocks noChangeArrowheads="1"/>
            </p:cNvSpPr>
            <p:nvPr/>
          </p:nvSpPr>
          <p:spPr bwMode="auto">
            <a:xfrm>
              <a:off x="1927" y="2672"/>
              <a:ext cx="2401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b="1" dirty="0">
                  <a:solidFill>
                    <a:srgbClr val="5417CF"/>
                  </a:solidFill>
                </a:rPr>
                <a:t>(</a:t>
              </a:r>
              <a:r>
                <a:rPr lang="en-US" altLang="en-US" sz="3200" b="1" dirty="0" smtClean="0">
                  <a:solidFill>
                    <a:srgbClr val="5417CF"/>
                  </a:solidFill>
                </a:rPr>
                <a:t>1,2  </a:t>
              </a:r>
              <a:r>
                <a:rPr lang="en-US" altLang="en-US" sz="3200" b="1" dirty="0">
                  <a:solidFill>
                    <a:srgbClr val="5417CF"/>
                  </a:solidFill>
                </a:rPr>
                <a:t>+  </a:t>
              </a:r>
              <a:r>
                <a:rPr lang="en-US" altLang="en-US" sz="3200" b="1" dirty="0" smtClean="0">
                  <a:solidFill>
                    <a:srgbClr val="5417CF"/>
                  </a:solidFill>
                </a:rPr>
                <a:t>0,8</a:t>
              </a:r>
              <a:r>
                <a:rPr lang="en-US" altLang="en-US" sz="3200" b="1" dirty="0">
                  <a:solidFill>
                    <a:srgbClr val="5417CF"/>
                  </a:solidFill>
                </a:rPr>
                <a:t>) </a:t>
              </a:r>
              <a:r>
                <a:rPr lang="en-US" altLang="en-US" sz="3200" b="1" dirty="0" smtClean="0">
                  <a:solidFill>
                    <a:srgbClr val="5417CF"/>
                  </a:solidFill>
                </a:rPr>
                <a:t> x  0, 4</a:t>
              </a:r>
              <a:endParaRPr lang="en-US" altLang="en-US" sz="3200" b="1" dirty="0">
                <a:solidFill>
                  <a:srgbClr val="5417CF"/>
                </a:solidFill>
              </a:endParaRPr>
            </a:p>
          </p:txBody>
        </p:sp>
        <p:grpSp>
          <p:nvGrpSpPr>
            <p:cNvPr id="10263" name="Group 29"/>
            <p:cNvGrpSpPr>
              <a:grpSpLocks/>
            </p:cNvGrpSpPr>
            <p:nvPr/>
          </p:nvGrpSpPr>
          <p:grpSpPr bwMode="auto">
            <a:xfrm>
              <a:off x="1976" y="2836"/>
              <a:ext cx="3535" cy="563"/>
              <a:chOff x="1976" y="2836"/>
              <a:chExt cx="3535" cy="563"/>
            </a:xfrm>
          </p:grpSpPr>
          <p:sp>
            <p:nvSpPr>
              <p:cNvPr id="10265" name="Text Box 11"/>
              <p:cNvSpPr txBox="1">
                <a:spLocks noChangeArrowheads="1"/>
              </p:cNvSpPr>
              <p:nvPr/>
            </p:nvSpPr>
            <p:spPr bwMode="auto">
              <a:xfrm>
                <a:off x="1976" y="3034"/>
                <a:ext cx="1173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5417CF"/>
                    </a:solidFill>
                  </a:rPr>
                  <a:t>     2</a:t>
                </a:r>
              </a:p>
            </p:txBody>
          </p:sp>
          <p:sp>
            <p:nvSpPr>
              <p:cNvPr id="10266" name="Line 12"/>
              <p:cNvSpPr>
                <a:spLocks noChangeShapeType="1"/>
              </p:cNvSpPr>
              <p:nvPr/>
            </p:nvSpPr>
            <p:spPr bwMode="auto">
              <a:xfrm>
                <a:off x="2119" y="3009"/>
                <a:ext cx="1714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7" name="Rectangle 13"/>
              <p:cNvSpPr>
                <a:spLocks noChangeArrowheads="1"/>
              </p:cNvSpPr>
              <p:nvPr/>
            </p:nvSpPr>
            <p:spPr bwMode="auto">
              <a:xfrm>
                <a:off x="3833" y="2836"/>
                <a:ext cx="1678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4000" b="1" dirty="0">
                    <a:solidFill>
                      <a:srgbClr val="5417CF"/>
                    </a:solidFill>
                  </a:rPr>
                  <a:t>= </a:t>
                </a:r>
                <a:r>
                  <a:rPr lang="en-US" altLang="en-US" sz="4000" b="1" dirty="0" smtClean="0">
                    <a:solidFill>
                      <a:srgbClr val="5417CF"/>
                    </a:solidFill>
                  </a:rPr>
                  <a:t>0,4</a:t>
                </a:r>
                <a:r>
                  <a:rPr lang="en-US" altLang="en-US" sz="4000" dirty="0" smtClean="0">
                    <a:solidFill>
                      <a:srgbClr val="5417CF"/>
                    </a:solidFill>
                  </a:rPr>
                  <a:t>(m</a:t>
                </a:r>
                <a:r>
                  <a:rPr lang="en-US" altLang="en-US" sz="4000" baseline="30000" dirty="0" smtClean="0">
                    <a:solidFill>
                      <a:srgbClr val="5417CF"/>
                    </a:solidFill>
                  </a:rPr>
                  <a:t>2</a:t>
                </a:r>
                <a:r>
                  <a:rPr lang="en-US" altLang="en-US" sz="4000" dirty="0">
                    <a:solidFill>
                      <a:srgbClr val="5417CF"/>
                    </a:solidFill>
                  </a:rPr>
                  <a:t>).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3451958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36" grpId="0"/>
      <p:bldP spid="44038" grpId="0"/>
      <p:bldP spid="440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333872" y="1004208"/>
            <a:ext cx="889667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b="1" u="sng" dirty="0" err="1">
                <a:solidFill>
                  <a:srgbClr val="FF0000"/>
                </a:solidFill>
              </a:rPr>
              <a:t>Bài</a:t>
            </a:r>
            <a:r>
              <a:rPr lang="en-US" altLang="en-US" b="1" u="sng" dirty="0">
                <a:solidFill>
                  <a:srgbClr val="FF0000"/>
                </a:solidFill>
              </a:rPr>
              <a:t> 1</a:t>
            </a:r>
            <a:r>
              <a:rPr lang="en-US" altLang="en-US" b="1" dirty="0">
                <a:solidFill>
                  <a:srgbClr val="FF0000"/>
                </a:solidFill>
              </a:rPr>
              <a:t>.</a:t>
            </a:r>
            <a:r>
              <a:rPr lang="en-US" altLang="en-US" dirty="0"/>
              <a:t> </a:t>
            </a:r>
            <a:r>
              <a:rPr lang="en-US" altLang="en-US" dirty="0" err="1"/>
              <a:t>Tính</a:t>
            </a:r>
            <a:r>
              <a:rPr lang="en-US" altLang="en-US" dirty="0"/>
              <a:t> </a:t>
            </a:r>
            <a:r>
              <a:rPr lang="en-US" altLang="en-US" dirty="0" err="1"/>
              <a:t>diện</a:t>
            </a:r>
            <a:r>
              <a:rPr lang="en-US" altLang="en-US" dirty="0"/>
              <a:t> </a:t>
            </a:r>
            <a:r>
              <a:rPr lang="en-US" altLang="en-US" dirty="0" err="1"/>
              <a:t>tích</a:t>
            </a:r>
            <a:r>
              <a:rPr lang="en-US" altLang="en-US" dirty="0"/>
              <a:t> </a:t>
            </a:r>
            <a:r>
              <a:rPr lang="en-US" altLang="en-US" dirty="0" err="1"/>
              <a:t>hình</a:t>
            </a:r>
            <a:r>
              <a:rPr lang="en-US" altLang="en-US" dirty="0"/>
              <a:t> </a:t>
            </a:r>
            <a:r>
              <a:rPr lang="en-US" altLang="en-US" dirty="0" err="1"/>
              <a:t>thang</a:t>
            </a:r>
            <a:r>
              <a:rPr lang="en-US" altLang="en-US" dirty="0"/>
              <a:t>, </a:t>
            </a:r>
            <a:r>
              <a:rPr lang="en-US" altLang="en-US" dirty="0" err="1"/>
              <a:t>biết</a:t>
            </a:r>
            <a:r>
              <a:rPr lang="en-US" altLang="en-US" dirty="0" smtClean="0"/>
              <a:t>: </a:t>
            </a:r>
            <a:r>
              <a:rPr lang="en-US" altLang="en-US" dirty="0" err="1" smtClean="0"/>
              <a:t>Độ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dài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hai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đáy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lần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lượt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là</a:t>
            </a:r>
            <a:r>
              <a:rPr lang="en-US" altLang="en-US" dirty="0" smtClean="0"/>
              <a:t> a </a:t>
            </a:r>
            <a:r>
              <a:rPr lang="en-US" altLang="en-US" dirty="0" err="1" smtClean="0"/>
              <a:t>và</a:t>
            </a:r>
            <a:r>
              <a:rPr lang="en-US" altLang="en-US" dirty="0" smtClean="0"/>
              <a:t> b ; </a:t>
            </a:r>
            <a:r>
              <a:rPr lang="en-US" altLang="en-US" dirty="0" err="1" smtClean="0"/>
              <a:t>chiều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cao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là</a:t>
            </a:r>
            <a:r>
              <a:rPr lang="en-US" altLang="en-US" dirty="0" smtClean="0"/>
              <a:t> h.</a:t>
            </a:r>
            <a:endParaRPr lang="en-US" altLang="en-US" dirty="0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376998" y="1927124"/>
            <a:ext cx="88392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   </a:t>
            </a:r>
            <a:r>
              <a:rPr lang="en-US" altLang="en-US" b="1" dirty="0"/>
              <a:t>a</a:t>
            </a:r>
            <a:r>
              <a:rPr lang="en-US" altLang="en-US" b="1" dirty="0" smtClean="0"/>
              <a:t>) </a:t>
            </a:r>
            <a:r>
              <a:rPr lang="en-US" altLang="en-US" dirty="0" smtClean="0"/>
              <a:t>a= 14 cm ;b = 6cm   ; h = 7cm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 </a:t>
            </a:r>
            <a:r>
              <a:rPr lang="en-US" altLang="en-US" dirty="0" smtClean="0"/>
              <a:t>  b) a =    2/3   m    , b = 1/2       m     ;  h  =   9/4      m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 smtClean="0"/>
              <a:t>  c) a = 2,8 m   , b = 1,8 m  ;  h = 0,5 m</a:t>
            </a:r>
            <a:endParaRPr lang="en-US" altLang="en-US" dirty="0"/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1467507" y="1958315"/>
            <a:ext cx="6629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b="1" dirty="0"/>
              <a:t>a)</a:t>
            </a:r>
            <a:r>
              <a:rPr lang="en-US" altLang="en-US" sz="3000" dirty="0"/>
              <a:t>                   </a:t>
            </a:r>
            <a:r>
              <a:rPr lang="en-US" altLang="en-US" sz="3000" dirty="0" err="1"/>
              <a:t>Diện</a:t>
            </a:r>
            <a:r>
              <a:rPr lang="en-US" altLang="en-US" sz="3000" dirty="0"/>
              <a:t> </a:t>
            </a:r>
            <a:r>
              <a:rPr lang="en-US" altLang="en-US" sz="3000" dirty="0" err="1"/>
              <a:t>tích</a:t>
            </a:r>
            <a:r>
              <a:rPr lang="en-US" altLang="en-US" sz="3000" dirty="0"/>
              <a:t> </a:t>
            </a:r>
            <a:r>
              <a:rPr lang="en-US" altLang="en-US" sz="3000" dirty="0" err="1"/>
              <a:t>hình</a:t>
            </a:r>
            <a:r>
              <a:rPr lang="en-US" altLang="en-US" sz="3000" dirty="0"/>
              <a:t> </a:t>
            </a:r>
            <a:r>
              <a:rPr lang="en-US" altLang="en-US" sz="3000" dirty="0" err="1"/>
              <a:t>thang</a:t>
            </a:r>
            <a:r>
              <a:rPr lang="en-US" altLang="en-US" sz="3000" dirty="0"/>
              <a:t> </a:t>
            </a:r>
            <a:r>
              <a:rPr lang="en-US" altLang="en-US" sz="3000" dirty="0" err="1"/>
              <a:t>là</a:t>
            </a:r>
            <a:r>
              <a:rPr lang="en-US" altLang="en-US" sz="3000" dirty="0"/>
              <a:t>:</a:t>
            </a:r>
          </a:p>
        </p:txBody>
      </p:sp>
      <p:sp>
        <p:nvSpPr>
          <p:cNvPr id="10247" name="Text Box 8"/>
          <p:cNvSpPr txBox="1">
            <a:spLocks noChangeArrowheads="1"/>
          </p:cNvSpPr>
          <p:nvPr/>
        </p:nvSpPr>
        <p:spPr bwMode="auto">
          <a:xfrm>
            <a:off x="3824288" y="4094163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3600" b="1">
              <a:solidFill>
                <a:srgbClr val="5417CF"/>
              </a:solidFill>
            </a:endParaRPr>
          </a:p>
        </p:txBody>
      </p:sp>
      <p:sp>
        <p:nvSpPr>
          <p:cNvPr id="10248" name="Text Box 14"/>
          <p:cNvSpPr txBox="1">
            <a:spLocks noChangeArrowheads="1"/>
          </p:cNvSpPr>
          <p:nvPr/>
        </p:nvSpPr>
        <p:spPr bwMode="auto">
          <a:xfrm>
            <a:off x="2032000" y="5748338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5417CF"/>
                </a:solidFill>
              </a:rPr>
              <a:t>         </a:t>
            </a:r>
          </a:p>
        </p:txBody>
      </p:sp>
      <p:sp>
        <p:nvSpPr>
          <p:cNvPr id="10249" name="Text Box 15"/>
          <p:cNvSpPr txBox="1">
            <a:spLocks noChangeArrowheads="1"/>
          </p:cNvSpPr>
          <p:nvPr/>
        </p:nvSpPr>
        <p:spPr bwMode="auto">
          <a:xfrm>
            <a:off x="3690938" y="5749925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3600" b="1">
              <a:solidFill>
                <a:srgbClr val="5417CF"/>
              </a:solidFill>
            </a:endParaRPr>
          </a:p>
        </p:txBody>
      </p:sp>
      <p:sp>
        <p:nvSpPr>
          <p:cNvPr id="10250" name="Rectangle 22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vi-VN" altLang="en-US"/>
          </a:p>
        </p:txBody>
      </p:sp>
      <p:sp>
        <p:nvSpPr>
          <p:cNvPr id="44056" name="Text Box 24"/>
          <p:cNvSpPr txBox="1">
            <a:spLocks noChangeArrowheads="1"/>
          </p:cNvSpPr>
          <p:nvPr/>
        </p:nvSpPr>
        <p:spPr bwMode="auto">
          <a:xfrm>
            <a:off x="1042988" y="3759090"/>
            <a:ext cx="6629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b="1" dirty="0"/>
              <a:t>b)</a:t>
            </a:r>
            <a:r>
              <a:rPr lang="en-US" altLang="en-US" sz="3000" dirty="0"/>
              <a:t>                   </a:t>
            </a:r>
            <a:r>
              <a:rPr lang="en-US" altLang="en-US" sz="3000" dirty="0" err="1"/>
              <a:t>Diện</a:t>
            </a:r>
            <a:r>
              <a:rPr lang="en-US" altLang="en-US" sz="3000" dirty="0"/>
              <a:t> </a:t>
            </a:r>
            <a:r>
              <a:rPr lang="en-US" altLang="en-US" sz="3000" dirty="0" err="1"/>
              <a:t>tích</a:t>
            </a:r>
            <a:r>
              <a:rPr lang="en-US" altLang="en-US" sz="3000" dirty="0"/>
              <a:t> </a:t>
            </a:r>
            <a:r>
              <a:rPr lang="en-US" altLang="en-US" sz="3000" dirty="0" err="1"/>
              <a:t>hình</a:t>
            </a:r>
            <a:r>
              <a:rPr lang="en-US" altLang="en-US" sz="3000" dirty="0"/>
              <a:t> </a:t>
            </a:r>
            <a:r>
              <a:rPr lang="en-US" altLang="en-US" sz="3000" dirty="0" err="1"/>
              <a:t>thang</a:t>
            </a:r>
            <a:r>
              <a:rPr lang="en-US" altLang="en-US" sz="3000" dirty="0"/>
              <a:t> </a:t>
            </a:r>
            <a:r>
              <a:rPr lang="en-US" altLang="en-US" sz="3000" dirty="0" err="1"/>
              <a:t>là</a:t>
            </a:r>
            <a:r>
              <a:rPr lang="en-US" altLang="en-US" sz="3000" dirty="0"/>
              <a:t>: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2314575" y="2774156"/>
            <a:ext cx="4005263" cy="1128713"/>
            <a:chOff x="1536" y="2688"/>
            <a:chExt cx="2523" cy="711"/>
          </a:xfrm>
        </p:grpSpPr>
        <p:sp>
          <p:nvSpPr>
            <p:cNvPr id="10262" name="Text Box 10"/>
            <p:cNvSpPr txBox="1">
              <a:spLocks noChangeArrowheads="1"/>
            </p:cNvSpPr>
            <p:nvPr/>
          </p:nvSpPr>
          <p:spPr bwMode="auto">
            <a:xfrm>
              <a:off x="1968" y="2688"/>
              <a:ext cx="209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b="1" dirty="0">
                  <a:solidFill>
                    <a:srgbClr val="5417CF"/>
                  </a:solidFill>
                </a:rPr>
                <a:t>(</a:t>
              </a:r>
              <a:r>
                <a:rPr lang="en-US" altLang="en-US" sz="3200" b="1" dirty="0" smtClean="0">
                  <a:solidFill>
                    <a:srgbClr val="5417CF"/>
                  </a:solidFill>
                </a:rPr>
                <a:t>14  </a:t>
              </a:r>
              <a:r>
                <a:rPr lang="en-US" altLang="en-US" sz="3200" b="1" dirty="0">
                  <a:solidFill>
                    <a:srgbClr val="5417CF"/>
                  </a:solidFill>
                </a:rPr>
                <a:t>+  </a:t>
              </a:r>
              <a:r>
                <a:rPr lang="en-US" altLang="en-US" sz="3200" b="1" dirty="0" smtClean="0">
                  <a:solidFill>
                    <a:srgbClr val="5417CF"/>
                  </a:solidFill>
                </a:rPr>
                <a:t>6)    7</a:t>
              </a:r>
              <a:endParaRPr lang="en-US" altLang="en-US" sz="3200" b="1" dirty="0">
                <a:solidFill>
                  <a:srgbClr val="5417CF"/>
                </a:solidFill>
              </a:endParaRPr>
            </a:p>
          </p:txBody>
        </p:sp>
        <p:grpSp>
          <p:nvGrpSpPr>
            <p:cNvPr id="10263" name="Group 29"/>
            <p:cNvGrpSpPr>
              <a:grpSpLocks/>
            </p:cNvGrpSpPr>
            <p:nvPr/>
          </p:nvGrpSpPr>
          <p:grpSpPr bwMode="auto">
            <a:xfrm>
              <a:off x="1536" y="2784"/>
              <a:ext cx="1872" cy="615"/>
              <a:chOff x="1536" y="2784"/>
              <a:chExt cx="1872" cy="615"/>
            </a:xfrm>
          </p:grpSpPr>
          <p:graphicFrame>
            <p:nvGraphicFramePr>
              <p:cNvPr id="10264" name="Object 23"/>
              <p:cNvGraphicFramePr>
                <a:graphicFrameLocks noChangeAspect="1"/>
              </p:cNvGraphicFramePr>
              <p:nvPr/>
            </p:nvGraphicFramePr>
            <p:xfrm>
              <a:off x="2996" y="2784"/>
              <a:ext cx="172" cy="19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18" name="Equation" r:id="rId3" imgW="114102" imgH="126780" progId="Equation.3">
                      <p:embed/>
                    </p:oleObj>
                  </mc:Choice>
                  <mc:Fallback>
                    <p:oleObj name="Equation" r:id="rId3" imgW="114102" imgH="1267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96" y="2784"/>
                            <a:ext cx="172" cy="19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265" name="Text Box 11"/>
              <p:cNvSpPr txBox="1">
                <a:spLocks noChangeArrowheads="1"/>
              </p:cNvSpPr>
              <p:nvPr/>
            </p:nvSpPr>
            <p:spPr bwMode="auto">
              <a:xfrm>
                <a:off x="1976" y="3034"/>
                <a:ext cx="1173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3200" b="1">
                    <a:solidFill>
                      <a:srgbClr val="5417CF"/>
                    </a:solidFill>
                  </a:rPr>
                  <a:t>     2</a:t>
                </a:r>
              </a:p>
            </p:txBody>
          </p:sp>
          <p:sp>
            <p:nvSpPr>
              <p:cNvPr id="10266" name="Line 12"/>
              <p:cNvSpPr>
                <a:spLocks noChangeShapeType="1"/>
              </p:cNvSpPr>
              <p:nvPr/>
            </p:nvSpPr>
            <p:spPr bwMode="auto">
              <a:xfrm>
                <a:off x="2119" y="3009"/>
                <a:ext cx="1289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8" name="Text Box 26"/>
              <p:cNvSpPr txBox="1">
                <a:spLocks noChangeArrowheads="1"/>
              </p:cNvSpPr>
              <p:nvPr/>
            </p:nvSpPr>
            <p:spPr bwMode="auto">
              <a:xfrm>
                <a:off x="1536" y="2784"/>
                <a:ext cx="624" cy="3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 sz="3000" dirty="0">
                  <a:solidFill>
                    <a:srgbClr val="6600FF"/>
                  </a:solidFill>
                </a:endParaRPr>
              </a:p>
            </p:txBody>
          </p:sp>
        </p:grp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2984500" y="5813425"/>
            <a:ext cx="3319463" cy="1171575"/>
            <a:chOff x="1928" y="3572"/>
            <a:chExt cx="2091" cy="738"/>
          </a:xfrm>
        </p:grpSpPr>
        <p:grpSp>
          <p:nvGrpSpPr>
            <p:cNvPr id="10255" name="Group 16"/>
            <p:cNvGrpSpPr>
              <a:grpSpLocks/>
            </p:cNvGrpSpPr>
            <p:nvPr/>
          </p:nvGrpSpPr>
          <p:grpSpPr bwMode="auto">
            <a:xfrm>
              <a:off x="1928" y="3572"/>
              <a:ext cx="2091" cy="738"/>
              <a:chOff x="2621" y="3443"/>
              <a:chExt cx="2091" cy="738"/>
            </a:xfrm>
          </p:grpSpPr>
          <p:sp>
            <p:nvSpPr>
              <p:cNvPr id="10258" name="Text Box 17"/>
              <p:cNvSpPr txBox="1">
                <a:spLocks noChangeArrowheads="1"/>
              </p:cNvSpPr>
              <p:nvPr/>
            </p:nvSpPr>
            <p:spPr bwMode="auto">
              <a:xfrm>
                <a:off x="2621" y="3443"/>
                <a:ext cx="2091" cy="3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3000" b="1" dirty="0" smtClean="0">
                    <a:solidFill>
                      <a:srgbClr val="5417CF"/>
                    </a:solidFill>
                  </a:rPr>
                  <a:t>(2,8 </a:t>
                </a:r>
                <a:r>
                  <a:rPr lang="en-US" altLang="en-US" sz="3000" b="1" dirty="0">
                    <a:solidFill>
                      <a:srgbClr val="5417CF"/>
                    </a:solidFill>
                  </a:rPr>
                  <a:t>+ </a:t>
                </a:r>
                <a:r>
                  <a:rPr lang="en-US" altLang="en-US" sz="3000" b="1" dirty="0" smtClean="0">
                    <a:solidFill>
                      <a:srgbClr val="5417CF"/>
                    </a:solidFill>
                  </a:rPr>
                  <a:t>1,8)    0,5</a:t>
                </a:r>
                <a:endParaRPr lang="en-US" altLang="en-US" sz="3000" b="1" dirty="0">
                  <a:solidFill>
                    <a:srgbClr val="5417CF"/>
                  </a:solidFill>
                </a:endParaRPr>
              </a:p>
            </p:txBody>
          </p:sp>
          <p:sp>
            <p:nvSpPr>
              <p:cNvPr id="10259" name="Text Box 18"/>
              <p:cNvSpPr txBox="1">
                <a:spLocks noChangeArrowheads="1"/>
              </p:cNvSpPr>
              <p:nvPr/>
            </p:nvSpPr>
            <p:spPr bwMode="auto">
              <a:xfrm>
                <a:off x="2660" y="3835"/>
                <a:ext cx="1173" cy="3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3000" b="1">
                    <a:solidFill>
                      <a:srgbClr val="5417CF"/>
                    </a:solidFill>
                  </a:rPr>
                  <a:t>        2</a:t>
                </a:r>
              </a:p>
            </p:txBody>
          </p:sp>
          <p:sp>
            <p:nvSpPr>
              <p:cNvPr id="10260" name="Line 19"/>
              <p:cNvSpPr>
                <a:spLocks noChangeShapeType="1"/>
              </p:cNvSpPr>
              <p:nvPr/>
            </p:nvSpPr>
            <p:spPr bwMode="auto">
              <a:xfrm>
                <a:off x="2803" y="3805"/>
                <a:ext cx="1469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aphicFrame>
          <p:nvGraphicFramePr>
            <p:cNvPr id="10256" name="Object 25"/>
            <p:cNvGraphicFramePr>
              <a:graphicFrameLocks noChangeAspect="1"/>
            </p:cNvGraphicFramePr>
            <p:nvPr/>
          </p:nvGraphicFramePr>
          <p:xfrm>
            <a:off x="3072" y="3696"/>
            <a:ext cx="172" cy="1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19" name="Equation" r:id="rId5" imgW="114102" imgH="126780" progId="Equation.3">
                    <p:embed/>
                  </p:oleObj>
                </mc:Choice>
                <mc:Fallback>
                  <p:oleObj name="Equation" r:id="rId5" imgW="114102" imgH="1267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72" y="3696"/>
                          <a:ext cx="172" cy="1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254" name="TextBox 28"/>
          <p:cNvSpPr txBox="1">
            <a:spLocks noChangeArrowheads="1"/>
          </p:cNvSpPr>
          <p:nvPr/>
        </p:nvSpPr>
        <p:spPr bwMode="auto">
          <a:xfrm>
            <a:off x="1905000" y="-380787"/>
            <a:ext cx="46863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dirty="0"/>
              <a:t> </a:t>
            </a:r>
          </a:p>
          <a:p>
            <a:r>
              <a:rPr lang="en-US" altLang="en-US" dirty="0"/>
              <a:t>                          </a:t>
            </a:r>
            <a:r>
              <a:rPr lang="en-US" altLang="en-US" dirty="0" err="1"/>
              <a:t>Toán</a:t>
            </a:r>
            <a:endParaRPr lang="en-US" altLang="en-US" dirty="0"/>
          </a:p>
          <a:p>
            <a:pPr algn="ctr"/>
            <a:r>
              <a:rPr lang="en-US" altLang="en-US" dirty="0"/>
              <a:t>      </a:t>
            </a:r>
            <a:r>
              <a:rPr lang="en-US" altLang="en-US" b="1" dirty="0" smtClean="0">
                <a:solidFill>
                  <a:srgbClr val="FF0000"/>
                </a:solidFill>
              </a:rPr>
              <a:t>LUYỆN TẬP</a:t>
            </a:r>
            <a:endParaRPr lang="en-US" altLang="en-US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92353" y="2851149"/>
            <a:ext cx="21978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200" b="1" dirty="0" smtClean="0">
                <a:solidFill>
                  <a:srgbClr val="5417CF"/>
                </a:solidFill>
              </a:rPr>
              <a:t>= 70 </a:t>
            </a:r>
            <a:r>
              <a:rPr lang="en-US" altLang="en-US" sz="3200" dirty="0" smtClean="0">
                <a:solidFill>
                  <a:srgbClr val="5417CF"/>
                </a:solidFill>
              </a:rPr>
              <a:t>(cm</a:t>
            </a:r>
            <a:r>
              <a:rPr lang="en-US" altLang="en-US" sz="3200" baseline="30000" dirty="0" smtClean="0">
                <a:solidFill>
                  <a:srgbClr val="5417CF"/>
                </a:solidFill>
              </a:rPr>
              <a:t>2</a:t>
            </a:r>
            <a:r>
              <a:rPr lang="en-US" altLang="en-US" sz="3200" dirty="0" smtClean="0">
                <a:solidFill>
                  <a:srgbClr val="5417CF"/>
                </a:solidFill>
              </a:rPr>
              <a:t>).</a:t>
            </a:r>
          </a:p>
          <a:p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2319491" y="4443125"/>
            <a:ext cx="5085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                                        </a:t>
            </a:r>
            <a:r>
              <a:rPr lang="en-US" altLang="en-US" sz="3200" dirty="0" smtClean="0">
                <a:solidFill>
                  <a:srgbClr val="5417CF"/>
                </a:solidFill>
              </a:rPr>
              <a:t>(m</a:t>
            </a:r>
            <a:r>
              <a:rPr lang="en-US" altLang="en-US" sz="3200" baseline="30000" dirty="0" smtClean="0">
                <a:solidFill>
                  <a:srgbClr val="5417CF"/>
                </a:solidFill>
              </a:rPr>
              <a:t>2</a:t>
            </a:r>
            <a:r>
              <a:rPr lang="en-US" altLang="en-US" sz="3200" dirty="0" smtClean="0">
                <a:solidFill>
                  <a:srgbClr val="5417CF"/>
                </a:solidFill>
              </a:rPr>
              <a:t>)</a:t>
            </a:r>
          </a:p>
          <a:p>
            <a:r>
              <a:rPr lang="en-US" sz="3200" dirty="0" smtClean="0"/>
              <a:t>    </a:t>
            </a:r>
            <a:endParaRPr lang="en-US" sz="32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4791337"/>
              </p:ext>
            </p:extLst>
          </p:nvPr>
        </p:nvGraphicFramePr>
        <p:xfrm>
          <a:off x="2473325" y="4292600"/>
          <a:ext cx="241300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" name="Equation" r:id="rId6" imgW="876240" imgH="393480" progId="Equation.3">
                  <p:embed/>
                </p:oleObj>
              </mc:Choice>
              <mc:Fallback>
                <p:oleObj name="Equation" r:id="rId6" imgW="8762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73325" y="4292600"/>
                        <a:ext cx="2413000" cy="873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1703756"/>
              </p:ext>
            </p:extLst>
          </p:nvPr>
        </p:nvGraphicFramePr>
        <p:xfrm>
          <a:off x="5003495" y="4185885"/>
          <a:ext cx="703263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1" name="Equation" r:id="rId8" imgW="330120" imgH="393480" progId="Equation.3">
                  <p:embed/>
                </p:oleObj>
              </mc:Choice>
              <mc:Fallback>
                <p:oleObj name="Equation" r:id="rId8" imgW="33012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003495" y="4185885"/>
                        <a:ext cx="703263" cy="841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 Box 24"/>
          <p:cNvSpPr txBox="1">
            <a:spLocks noChangeArrowheads="1"/>
          </p:cNvSpPr>
          <p:nvPr/>
        </p:nvSpPr>
        <p:spPr bwMode="auto">
          <a:xfrm>
            <a:off x="1257300" y="5199063"/>
            <a:ext cx="6629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b="1" dirty="0" smtClean="0"/>
              <a:t>c)</a:t>
            </a:r>
            <a:r>
              <a:rPr lang="en-US" altLang="en-US" sz="3000" dirty="0" smtClean="0"/>
              <a:t>                   </a:t>
            </a:r>
            <a:r>
              <a:rPr lang="en-US" altLang="en-US" sz="3000" dirty="0" err="1"/>
              <a:t>Diện</a:t>
            </a:r>
            <a:r>
              <a:rPr lang="en-US" altLang="en-US" sz="3000" dirty="0"/>
              <a:t> </a:t>
            </a:r>
            <a:r>
              <a:rPr lang="en-US" altLang="en-US" sz="3000" dirty="0" err="1"/>
              <a:t>tích</a:t>
            </a:r>
            <a:r>
              <a:rPr lang="en-US" altLang="en-US" sz="3000" dirty="0"/>
              <a:t> </a:t>
            </a:r>
            <a:r>
              <a:rPr lang="en-US" altLang="en-US" sz="3000" dirty="0" err="1"/>
              <a:t>hình</a:t>
            </a:r>
            <a:r>
              <a:rPr lang="en-US" altLang="en-US" sz="3000" dirty="0"/>
              <a:t> </a:t>
            </a:r>
            <a:r>
              <a:rPr lang="en-US" altLang="en-US" sz="3000" dirty="0" err="1"/>
              <a:t>thang</a:t>
            </a:r>
            <a:r>
              <a:rPr lang="en-US" altLang="en-US" sz="3000" dirty="0"/>
              <a:t> </a:t>
            </a:r>
            <a:r>
              <a:rPr lang="en-US" altLang="en-US" sz="3000" dirty="0" err="1"/>
              <a:t>là</a:t>
            </a:r>
            <a:r>
              <a:rPr lang="en-US" altLang="en-US" sz="3000" dirty="0"/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37621" y="6040795"/>
            <a:ext cx="24592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200" b="1" dirty="0" smtClean="0">
                <a:solidFill>
                  <a:srgbClr val="5417CF"/>
                </a:solidFill>
              </a:rPr>
              <a:t>= 1,15 </a:t>
            </a:r>
            <a:r>
              <a:rPr lang="en-US" altLang="en-US" sz="3200" dirty="0" smtClean="0">
                <a:solidFill>
                  <a:srgbClr val="5417CF"/>
                </a:solidFill>
              </a:rPr>
              <a:t>(m</a:t>
            </a:r>
            <a:r>
              <a:rPr lang="en-US" altLang="en-US" sz="3200" baseline="30000" dirty="0" smtClean="0">
                <a:solidFill>
                  <a:srgbClr val="5417CF"/>
                </a:solidFill>
              </a:rPr>
              <a:t>2</a:t>
            </a:r>
            <a:r>
              <a:rPr lang="en-US" altLang="en-US" sz="3200" dirty="0" smtClean="0">
                <a:solidFill>
                  <a:srgbClr val="5417CF"/>
                </a:solidFill>
              </a:rPr>
              <a:t>)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6876790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4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/>
      <p:bldP spid="44039" grpId="0"/>
      <p:bldP spid="44056" grpId="0"/>
      <p:bldP spid="8" grpId="0"/>
      <p:bldP spid="37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8"/>
          <p:cNvSpPr txBox="1">
            <a:spLocks noChangeArrowheads="1"/>
          </p:cNvSpPr>
          <p:nvPr/>
        </p:nvSpPr>
        <p:spPr bwMode="auto">
          <a:xfrm>
            <a:off x="1905000" y="-380787"/>
            <a:ext cx="46863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dirty="0"/>
              <a:t> </a:t>
            </a:r>
          </a:p>
          <a:p>
            <a:r>
              <a:rPr lang="en-US" altLang="en-US" dirty="0"/>
              <a:t>                          </a:t>
            </a:r>
            <a:r>
              <a:rPr lang="en-US" altLang="en-US" dirty="0" err="1"/>
              <a:t>Toán</a:t>
            </a:r>
            <a:endParaRPr lang="en-US" altLang="en-US" dirty="0"/>
          </a:p>
          <a:p>
            <a:pPr algn="ctr"/>
            <a:r>
              <a:rPr lang="en-US" altLang="en-US" dirty="0"/>
              <a:t>      </a:t>
            </a:r>
            <a:r>
              <a:rPr lang="en-US" altLang="en-US" b="1" dirty="0" smtClean="0">
                <a:solidFill>
                  <a:srgbClr val="FF0000"/>
                </a:solidFill>
              </a:rPr>
              <a:t>LUYỆN TẬP</a:t>
            </a:r>
            <a:endParaRPr lang="en-US" altLang="en-US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340768"/>
            <a:ext cx="82809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 smtClean="0">
                <a:solidFill>
                  <a:srgbClr val="FF0000"/>
                </a:solidFill>
              </a:rPr>
              <a:t>Bài</a:t>
            </a:r>
            <a:r>
              <a:rPr lang="en-US" sz="3200" u="sng" dirty="0" smtClean="0">
                <a:solidFill>
                  <a:srgbClr val="FF0000"/>
                </a:solidFill>
              </a:rPr>
              <a:t> 3 </a:t>
            </a:r>
            <a:r>
              <a:rPr lang="en-US" sz="3200" dirty="0" smtClean="0"/>
              <a:t>:</a:t>
            </a:r>
            <a:r>
              <a:rPr lang="en-US" sz="3200" dirty="0" err="1" smtClean="0"/>
              <a:t>Đúng</a:t>
            </a:r>
            <a:r>
              <a:rPr lang="en-US" sz="3200" dirty="0" smtClean="0"/>
              <a:t> </a:t>
            </a:r>
            <a:r>
              <a:rPr lang="en-US" sz="3200" dirty="0" err="1" smtClean="0"/>
              <a:t>ghi</a:t>
            </a:r>
            <a:r>
              <a:rPr lang="en-US" sz="3200" dirty="0" smtClean="0"/>
              <a:t> Đ , </a:t>
            </a:r>
            <a:r>
              <a:rPr lang="en-US" sz="3200" dirty="0" err="1" smtClean="0"/>
              <a:t>sai</a:t>
            </a:r>
            <a:r>
              <a:rPr lang="en-US" sz="3200" dirty="0" smtClean="0"/>
              <a:t> </a:t>
            </a:r>
            <a:r>
              <a:rPr lang="en-US" sz="3200" dirty="0" err="1" smtClean="0"/>
              <a:t>ghi</a:t>
            </a:r>
            <a:r>
              <a:rPr lang="en-US" sz="3200" dirty="0" smtClean="0"/>
              <a:t> S:</a:t>
            </a:r>
          </a:p>
          <a:p>
            <a:r>
              <a:rPr lang="en-US" sz="3200" dirty="0" err="1" smtClean="0"/>
              <a:t>Diện</a:t>
            </a:r>
            <a:r>
              <a:rPr lang="en-US" sz="3200" dirty="0" smtClean="0"/>
              <a:t> </a:t>
            </a:r>
            <a:r>
              <a:rPr lang="en-US" sz="3200" dirty="0" err="1" smtClean="0"/>
              <a:t>tích</a:t>
            </a:r>
            <a:r>
              <a:rPr lang="en-US" sz="3200" dirty="0" smtClean="0"/>
              <a:t> </a:t>
            </a:r>
            <a:r>
              <a:rPr lang="en-US" sz="3200" dirty="0" err="1" smtClean="0"/>
              <a:t>các</a:t>
            </a:r>
            <a:r>
              <a:rPr lang="en-US" sz="3200" dirty="0" smtClean="0"/>
              <a:t> </a:t>
            </a:r>
            <a:r>
              <a:rPr lang="en-US" sz="3200" dirty="0" err="1" smtClean="0"/>
              <a:t>hình</a:t>
            </a:r>
            <a:r>
              <a:rPr lang="en-US" sz="3200" dirty="0" smtClean="0"/>
              <a:t> </a:t>
            </a:r>
            <a:r>
              <a:rPr lang="en-US" sz="3200" dirty="0" err="1" smtClean="0"/>
              <a:t>thang</a:t>
            </a:r>
            <a:r>
              <a:rPr lang="en-US" sz="3200" dirty="0" smtClean="0"/>
              <a:t> AMCD, MNCD, NBCD </a:t>
            </a:r>
            <a:r>
              <a:rPr lang="en-US" sz="3200" dirty="0" err="1" smtClean="0"/>
              <a:t>bằng</a:t>
            </a:r>
            <a:r>
              <a:rPr lang="en-US" sz="3200" dirty="0" smtClean="0"/>
              <a:t> </a:t>
            </a:r>
            <a:r>
              <a:rPr lang="en-US" sz="3200" dirty="0" err="1" smtClean="0"/>
              <a:t>nhau</a:t>
            </a:r>
            <a:r>
              <a:rPr lang="en-US" sz="3200" dirty="0" smtClean="0"/>
              <a:t>   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3131840" y="2420888"/>
            <a:ext cx="504056" cy="4895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5" name="Rectangle 4"/>
          <p:cNvSpPr/>
          <p:nvPr/>
        </p:nvSpPr>
        <p:spPr>
          <a:xfrm>
            <a:off x="3635896" y="3861048"/>
            <a:ext cx="3096344" cy="172819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3635896" y="3861048"/>
            <a:ext cx="972108" cy="17281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608004" y="3861048"/>
            <a:ext cx="2124236" cy="17281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635896" y="3861048"/>
            <a:ext cx="2034226" cy="17281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670122" y="3861048"/>
            <a:ext cx="1062118" cy="17281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851920" y="38610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635896" y="400506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635896" y="5373216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865791" y="5368044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444208" y="38610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444208" y="4005064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6591300" y="5373216"/>
            <a:ext cx="0" cy="2108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591300" y="5368044"/>
            <a:ext cx="1409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987824" y="3356992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      </a:t>
            </a:r>
            <a:r>
              <a:rPr lang="en-US" sz="2800" b="1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   </a:t>
            </a:r>
            <a:r>
              <a:rPr lang="en-US" sz="2800" dirty="0" smtClean="0"/>
              <a:t>3cm </a:t>
            </a:r>
            <a:r>
              <a:rPr lang="en-US" sz="2800" b="1" dirty="0" smtClean="0">
                <a:solidFill>
                  <a:srgbClr val="FF0000"/>
                </a:solidFill>
              </a:rPr>
              <a:t>M</a:t>
            </a:r>
            <a:r>
              <a:rPr lang="en-US" sz="2800" dirty="0" smtClean="0"/>
              <a:t>  3cm </a:t>
            </a:r>
            <a:r>
              <a:rPr lang="en-US" sz="2800" b="1" dirty="0" smtClean="0">
                <a:solidFill>
                  <a:srgbClr val="FF0000"/>
                </a:solidFill>
              </a:rPr>
              <a:t>N</a:t>
            </a:r>
            <a:r>
              <a:rPr lang="en-US" sz="2800" dirty="0" smtClean="0"/>
              <a:t> 3cm  </a:t>
            </a:r>
            <a:r>
              <a:rPr lang="en-US" sz="2800" b="1" dirty="0" smtClean="0">
                <a:solidFill>
                  <a:srgbClr val="FF0000"/>
                </a:solidFill>
              </a:rPr>
              <a:t>B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275856" y="5733256"/>
            <a:ext cx="5899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 D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732240" y="5733256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C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819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5720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5" descr="Whitecorner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27" name="WordArt 7" descr="416eu"/>
          <p:cNvSpPr>
            <a:spLocks noChangeArrowheads="1" noChangeShapeType="1" noTextEdit="1"/>
          </p:cNvSpPr>
          <p:nvPr/>
        </p:nvSpPr>
        <p:spPr bwMode="auto">
          <a:xfrm>
            <a:off x="1143000" y="333375"/>
            <a:ext cx="6858000" cy="263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"/>
              <a:lightRig rig="legacyFlat4" dir="b"/>
            </a:scene3d>
            <a:sp3d extrusionH="1801800" prstMaterial="legacyPlastic">
              <a:extrusionClr>
                <a:srgbClr val="E4F3F4"/>
              </a:extrusionClr>
            </a:sp3d>
          </a:bodyPr>
          <a:lstStyle/>
          <a:p>
            <a:pPr algn="ctr"/>
            <a:r>
              <a:rPr lang="en-US" sz="3200" b="1" kern="1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stretch>
                    <a:fillRect/>
                  </a:stretch>
                </a:blipFill>
                <a:latin typeface="Times New Roman"/>
                <a:cs typeface="Times New Roman"/>
              </a:rPr>
              <a:t>BÀI HỌC KẾT THÚC</a:t>
            </a:r>
          </a:p>
        </p:txBody>
      </p:sp>
      <p:sp>
        <p:nvSpPr>
          <p:cNvPr id="15365" name="WordArt 36"/>
          <p:cNvSpPr>
            <a:spLocks noChangeArrowheads="1" noChangeShapeType="1" noTextEdit="1"/>
          </p:cNvSpPr>
          <p:nvPr/>
        </p:nvSpPr>
        <p:spPr bwMode="auto">
          <a:xfrm>
            <a:off x="609600" y="2838450"/>
            <a:ext cx="7848600" cy="2038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48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Chúc các em học tốt!</a:t>
            </a:r>
            <a:endParaRPr lang="en-US" sz="4800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5366" name="Rectangle 3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altLang="en-U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170057"/>
      </p:ext>
    </p:extLst>
  </p:cSld>
  <p:clrMapOvr>
    <a:masterClrMapping/>
  </p:clrMapOvr>
  <p:transition spd="slow"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2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310</Words>
  <Application>Microsoft Office PowerPoint</Application>
  <PresentationFormat>On-screen Show (4:3)</PresentationFormat>
  <Paragraphs>54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STD_DELL</cp:lastModifiedBy>
  <cp:revision>15</cp:revision>
  <dcterms:created xsi:type="dcterms:W3CDTF">2021-12-24T02:38:49Z</dcterms:created>
  <dcterms:modified xsi:type="dcterms:W3CDTF">2025-11-25T08:05:19Z</dcterms:modified>
</cp:coreProperties>
</file>