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6" r:id="rId2"/>
    <p:sldId id="274" r:id="rId3"/>
    <p:sldId id="258" r:id="rId4"/>
    <p:sldId id="269" r:id="rId5"/>
    <p:sldId id="298" r:id="rId6"/>
    <p:sldId id="300" r:id="rId7"/>
    <p:sldId id="302" r:id="rId8"/>
    <p:sldId id="303" r:id="rId9"/>
    <p:sldId id="305" r:id="rId10"/>
    <p:sldId id="306" r:id="rId11"/>
    <p:sldId id="308" r:id="rId12"/>
    <p:sldId id="309" r:id="rId13"/>
    <p:sldId id="310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6" d="100"/>
          <a:sy n="76" d="100"/>
        </p:scale>
        <p:origin x="9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4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0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9164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0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9" y="202019"/>
            <a:ext cx="8803758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317727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675210" y="1657350"/>
            <a:ext cx="4993481" cy="300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kern="1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100" b="1" kern="1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000250" y="4972717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err="1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 viên: Phạm Mai Ly</a:t>
            </a:r>
            <a:endParaRPr lang="nl-NL" altLang="en-US" sz="27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997413" y="2315362"/>
            <a:ext cx="7198631" cy="1811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82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143001" y="857250"/>
            <a:ext cx="2226502" cy="142796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5118" y="2201905"/>
            <a:ext cx="6068861" cy="463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dirty="0">
                <a:latin typeface="+mj-lt"/>
                <a:cs typeface="UTM Avo" panose="02040603050506020204" charset="0"/>
              </a:rPr>
              <a:t>1.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được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nói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tới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15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0346" y="4042596"/>
            <a:ext cx="6153411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2. Theo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cảnh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vật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vào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mùa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năm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100" dirty="0" err="1">
                <a:latin typeface="+mj-lt"/>
                <a:ea typeface="Times New Roman" panose="02020603050405020304"/>
                <a:cs typeface="UTM Avo" panose="02040603050506020204" charset="0"/>
              </a:rPr>
              <a:t>biết</a:t>
            </a:r>
            <a:r>
              <a:rPr lang="en-US" sz="21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15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2185989" y="3029428"/>
            <a:ext cx="4605814" cy="899636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Hoa bưởi, hoa nhãn, hoa cau</a:t>
            </a:r>
          </a:p>
        </p:txBody>
      </p:sp>
      <p:sp>
        <p:nvSpPr>
          <p:cNvPr id="6" name="Double Wave 5"/>
          <p:cNvSpPr/>
          <p:nvPr/>
        </p:nvSpPr>
        <p:spPr>
          <a:xfrm>
            <a:off x="2269332" y="4854894"/>
            <a:ext cx="4605814" cy="899636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8981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6" y="1207042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đoạn văn trên những tiếng cùng vần với nhau </a:t>
              </a:r>
              <a:endParaRPr lang="en-US" sz="24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684215" y="1724892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ngày – nảy</a:t>
            </a:r>
          </a:p>
        </p:txBody>
      </p:sp>
      <p:sp>
        <p:nvSpPr>
          <p:cNvPr id="9" name="Freeform 8"/>
          <p:cNvSpPr/>
          <p:nvPr/>
        </p:nvSpPr>
        <p:spPr>
          <a:xfrm>
            <a:off x="1493180" y="2466214"/>
            <a:ext cx="1039019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10" name="Freeform 9"/>
          <p:cNvSpPr/>
          <p:nvPr/>
        </p:nvSpPr>
        <p:spPr>
          <a:xfrm>
            <a:off x="2532197" y="2483811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20">
              <a:spcBef>
                <a:spcPct val="0"/>
              </a:spcBef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14" name="Freeform 13"/>
          <p:cNvSpPr/>
          <p:nvPr/>
        </p:nvSpPr>
        <p:spPr>
          <a:xfrm>
            <a:off x="1493180" y="3533014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2532197" y="3540336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16" name="Freeform 15"/>
          <p:cNvSpPr/>
          <p:nvPr/>
        </p:nvSpPr>
        <p:spPr>
          <a:xfrm>
            <a:off x="1493180" y="4641955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2532197" y="465140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</p:spTree>
    <p:extLst>
      <p:ext uri="{BB962C8B-B14F-4D97-AF65-F5344CB8AC3E}">
        <p14:creationId xmlns:p14="http://schemas.microsoft.com/office/powerpoint/2010/main" val="65116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93180" y="986319"/>
            <a:ext cx="1039019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5" name="Freeform 4"/>
          <p:cNvSpPr/>
          <p:nvPr/>
        </p:nvSpPr>
        <p:spPr>
          <a:xfrm>
            <a:off x="2532197" y="1003915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20">
              <a:spcBef>
                <a:spcPct val="0"/>
              </a:spcBef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6" name="Freeform 5"/>
          <p:cNvSpPr/>
          <p:nvPr/>
        </p:nvSpPr>
        <p:spPr>
          <a:xfrm>
            <a:off x="1493180" y="1929831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7" name="Freeform 6"/>
          <p:cNvSpPr/>
          <p:nvPr/>
        </p:nvSpPr>
        <p:spPr>
          <a:xfrm>
            <a:off x="2532197" y="193715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8" name="Freeform 7"/>
          <p:cNvSpPr/>
          <p:nvPr/>
        </p:nvSpPr>
        <p:spPr>
          <a:xfrm>
            <a:off x="1493180" y="2850223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Freeform 8"/>
          <p:cNvSpPr/>
          <p:nvPr/>
        </p:nvSpPr>
        <p:spPr>
          <a:xfrm>
            <a:off x="2532197" y="2859670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03453" y="3798682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2542470" y="3808130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– càng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13727" y="4752214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3" name="Freeform 12"/>
          <p:cNvSpPr/>
          <p:nvPr/>
        </p:nvSpPr>
        <p:spPr>
          <a:xfrm>
            <a:off x="2552744" y="476166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 – rồi</a:t>
            </a:r>
          </a:p>
        </p:txBody>
      </p:sp>
    </p:spTree>
    <p:extLst>
      <p:ext uri="{BB962C8B-B14F-4D97-AF65-F5344CB8AC3E}">
        <p14:creationId xmlns:p14="http://schemas.microsoft.com/office/powerpoint/2010/main" val="1914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6" y="1207042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và ngoài đoạn văn trên những tiếng có vần </a:t>
              </a:r>
              <a:r>
                <a:rPr lang="en-US" sz="24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anh, ang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684215" y="1724892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xanh</a:t>
            </a:r>
          </a:p>
        </p:txBody>
      </p:sp>
      <p:sp>
        <p:nvSpPr>
          <p:cNvPr id="14" name="Freeform 13"/>
          <p:cNvSpPr/>
          <p:nvPr/>
        </p:nvSpPr>
        <p:spPr>
          <a:xfrm>
            <a:off x="533400" y="2743201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1572418" y="2750522"/>
            <a:ext cx="7038183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xanh, anh, nhanh, cánh, cành, mạnh… </a:t>
            </a:r>
          </a:p>
        </p:txBody>
      </p:sp>
      <p:sp>
        <p:nvSpPr>
          <p:cNvPr id="12" name="Freeform 11"/>
          <p:cNvSpPr/>
          <p:nvPr/>
        </p:nvSpPr>
        <p:spPr>
          <a:xfrm>
            <a:off x="543674" y="4038601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algn="ctr" defTabSz="12890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1582691" y="4048048"/>
            <a:ext cx="7038183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2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vàng, càng, thang, sáng, bàng, hàng…</a:t>
            </a:r>
          </a:p>
        </p:txBody>
      </p:sp>
    </p:spTree>
    <p:extLst>
      <p:ext uri="{BB962C8B-B14F-4D97-AF65-F5344CB8AC3E}">
        <p14:creationId xmlns:p14="http://schemas.microsoft.com/office/powerpoint/2010/main" val="35038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82: 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5" y="84455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79446" y="1066800"/>
            <a:ext cx="8735955" cy="533400"/>
            <a:chOff x="63500" y="1353959"/>
            <a:chExt cx="8735955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451033" y="1357014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8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 vào vở các chữ số và từ chỉ số (theo mẫu)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3200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07" r="3973" b="45433"/>
          <a:stretch/>
        </p:blipFill>
        <p:spPr>
          <a:xfrm>
            <a:off x="598764" y="1600201"/>
            <a:ext cx="3993518" cy="2057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8166" y="3986647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</a:t>
            </a:r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một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8166" y="4664252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hai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68165" y="5358247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6923" y="2521488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năm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56923" y="1952920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bốn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56923" y="3096442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sáu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56923" y="3663900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bảy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56923" y="4235500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8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tám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56923" y="4804642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9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chín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56923" y="5369792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10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mười</a:t>
            </a:r>
          </a:p>
        </p:txBody>
      </p:sp>
    </p:spTree>
    <p:extLst>
      <p:ext uri="{BB962C8B-B14F-4D97-AF65-F5344CB8AC3E}">
        <p14:creationId xmlns:p14="http://schemas.microsoft.com/office/powerpoint/2010/main" val="33249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5643598" y="261922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650075" y="345742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656551" y="429562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663026" y="513382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400622" y="26276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407097" y="34658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413574" y="43040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420050" y="51422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167091" y="26276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73566" y="34658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180043" y="43040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186519" y="514222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273" y="955050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8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cùng vần với mỗi từ chỉ số (theo mẫu)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3200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684215" y="1724892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một – bột – hột – sốt – tốt</a:t>
            </a:r>
          </a:p>
        </p:txBody>
      </p:sp>
      <p:sp>
        <p:nvSpPr>
          <p:cNvPr id="7" name="Freeform 6"/>
          <p:cNvSpPr/>
          <p:nvPr/>
        </p:nvSpPr>
        <p:spPr>
          <a:xfrm>
            <a:off x="2221378" y="24972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</a:p>
        </p:txBody>
      </p:sp>
      <p:sp>
        <p:nvSpPr>
          <p:cNvPr id="9" name="Freeform 8"/>
          <p:cNvSpPr/>
          <p:nvPr/>
        </p:nvSpPr>
        <p:spPr>
          <a:xfrm>
            <a:off x="3455052" y="24972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12" name="Freeform 11"/>
          <p:cNvSpPr/>
          <p:nvPr/>
        </p:nvSpPr>
        <p:spPr>
          <a:xfrm>
            <a:off x="4686060" y="2505636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13" name="Freeform 12"/>
          <p:cNvSpPr/>
          <p:nvPr/>
        </p:nvSpPr>
        <p:spPr>
          <a:xfrm>
            <a:off x="5934630" y="249723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15" name="Freeform 14"/>
          <p:cNvSpPr/>
          <p:nvPr/>
        </p:nvSpPr>
        <p:spPr>
          <a:xfrm>
            <a:off x="2227854" y="33354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61528" y="33354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19" name="Freeform 18"/>
          <p:cNvSpPr/>
          <p:nvPr/>
        </p:nvSpPr>
        <p:spPr>
          <a:xfrm>
            <a:off x="4692536" y="3343836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20" name="Freeform 19"/>
          <p:cNvSpPr/>
          <p:nvPr/>
        </p:nvSpPr>
        <p:spPr>
          <a:xfrm>
            <a:off x="5941106" y="333543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</a:p>
        </p:txBody>
      </p:sp>
      <p:sp>
        <p:nvSpPr>
          <p:cNvPr id="22" name="Freeform 21"/>
          <p:cNvSpPr/>
          <p:nvPr/>
        </p:nvSpPr>
        <p:spPr>
          <a:xfrm>
            <a:off x="2234330" y="41736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24" name="Freeform 23"/>
          <p:cNvSpPr/>
          <p:nvPr/>
        </p:nvSpPr>
        <p:spPr>
          <a:xfrm>
            <a:off x="3468004" y="41736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</a:t>
            </a:r>
          </a:p>
        </p:txBody>
      </p:sp>
      <p:sp>
        <p:nvSpPr>
          <p:cNvPr id="26" name="Freeform 25"/>
          <p:cNvSpPr/>
          <p:nvPr/>
        </p:nvSpPr>
        <p:spPr>
          <a:xfrm>
            <a:off x="4699012" y="4182036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</a:p>
        </p:txBody>
      </p:sp>
      <p:sp>
        <p:nvSpPr>
          <p:cNvPr id="27" name="Freeform 26"/>
          <p:cNvSpPr/>
          <p:nvPr/>
        </p:nvSpPr>
        <p:spPr>
          <a:xfrm>
            <a:off x="5947582" y="417363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cồn</a:t>
            </a:r>
          </a:p>
        </p:txBody>
      </p:sp>
      <p:sp>
        <p:nvSpPr>
          <p:cNvPr id="29" name="Freeform 28"/>
          <p:cNvSpPr/>
          <p:nvPr/>
        </p:nvSpPr>
        <p:spPr>
          <a:xfrm>
            <a:off x="2240806" y="50118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</a:p>
        </p:txBody>
      </p:sp>
      <p:sp>
        <p:nvSpPr>
          <p:cNvPr id="31" name="Freeform 30"/>
          <p:cNvSpPr/>
          <p:nvPr/>
        </p:nvSpPr>
        <p:spPr>
          <a:xfrm>
            <a:off x="3474480" y="501183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tắm</a:t>
            </a:r>
          </a:p>
        </p:txBody>
      </p:sp>
      <p:sp>
        <p:nvSpPr>
          <p:cNvPr id="33" name="Freeform 32"/>
          <p:cNvSpPr/>
          <p:nvPr/>
        </p:nvSpPr>
        <p:spPr>
          <a:xfrm>
            <a:off x="4705488" y="5020236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34" name="Freeform 33"/>
          <p:cNvSpPr/>
          <p:nvPr/>
        </p:nvSpPr>
        <p:spPr>
          <a:xfrm>
            <a:off x="5954058" y="501183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</a:p>
        </p:txBody>
      </p:sp>
    </p:spTree>
    <p:extLst>
      <p:ext uri="{BB962C8B-B14F-4D97-AF65-F5344CB8AC3E}">
        <p14:creationId xmlns:p14="http://schemas.microsoft.com/office/powerpoint/2010/main" val="16766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8" grpId="0" animBg="1"/>
      <p:bldP spid="35" grpId="0" animBg="1"/>
      <p:bldP spid="11" grpId="0" animBg="1"/>
      <p:bldP spid="18" grpId="0" animBg="1"/>
      <p:bldP spid="25" grpId="0" animBg="1"/>
      <p:bldP spid="32" grpId="0" animBg="1"/>
      <p:bldP spid="8" grpId="0" animBg="1"/>
      <p:bldP spid="16" grpId="0" animBg="1"/>
      <p:bldP spid="23" grpId="0" animBg="1"/>
      <p:bldP spid="30" grpId="0" animBg="1"/>
      <p:bldP spid="9" grpId="0" animBg="1"/>
      <p:bldP spid="12" grpId="0" animBg="1"/>
      <p:bldP spid="13" grpId="0" animBg="1"/>
      <p:bldP spid="17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31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491198" y="250563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97675" y="334383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504151" y="418203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10626" y="502023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261209" y="25140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267684" y="33522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74161" y="41904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280637" y="50286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37951" y="25140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44428" y="33522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050904" y="41904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57379" y="502863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093508" y="23836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25913" y="23836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16" name="Freeform 15"/>
          <p:cNvSpPr/>
          <p:nvPr/>
        </p:nvSpPr>
        <p:spPr>
          <a:xfrm>
            <a:off x="4546647" y="239204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82230" y="238364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</a:p>
        </p:txBody>
      </p:sp>
      <p:sp>
        <p:nvSpPr>
          <p:cNvPr id="18" name="Freeform 17"/>
          <p:cNvSpPr/>
          <p:nvPr/>
        </p:nvSpPr>
        <p:spPr>
          <a:xfrm>
            <a:off x="2099984" y="32218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</a:p>
        </p:txBody>
      </p:sp>
      <p:sp>
        <p:nvSpPr>
          <p:cNvPr id="19" name="Freeform 18"/>
          <p:cNvSpPr/>
          <p:nvPr/>
        </p:nvSpPr>
        <p:spPr>
          <a:xfrm>
            <a:off x="3332389" y="32218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53123" y="323024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</a:p>
        </p:txBody>
      </p:sp>
      <p:sp>
        <p:nvSpPr>
          <p:cNvPr id="21" name="Freeform 20"/>
          <p:cNvSpPr/>
          <p:nvPr/>
        </p:nvSpPr>
        <p:spPr>
          <a:xfrm>
            <a:off x="5788706" y="322184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22" name="Freeform 21"/>
          <p:cNvSpPr/>
          <p:nvPr/>
        </p:nvSpPr>
        <p:spPr>
          <a:xfrm>
            <a:off x="2106460" y="40600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23" name="Freeform 22"/>
          <p:cNvSpPr/>
          <p:nvPr/>
        </p:nvSpPr>
        <p:spPr>
          <a:xfrm>
            <a:off x="3338865" y="40600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</a:t>
            </a:r>
          </a:p>
        </p:txBody>
      </p:sp>
      <p:sp>
        <p:nvSpPr>
          <p:cNvPr id="24" name="Freeform 23"/>
          <p:cNvSpPr/>
          <p:nvPr/>
        </p:nvSpPr>
        <p:spPr>
          <a:xfrm>
            <a:off x="4559599" y="406844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</a:p>
        </p:txBody>
      </p:sp>
      <p:sp>
        <p:nvSpPr>
          <p:cNvPr id="25" name="Freeform 24"/>
          <p:cNvSpPr/>
          <p:nvPr/>
        </p:nvSpPr>
        <p:spPr>
          <a:xfrm>
            <a:off x="5795182" y="406004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</a:t>
            </a:r>
          </a:p>
        </p:txBody>
      </p:sp>
      <p:sp>
        <p:nvSpPr>
          <p:cNvPr id="26" name="Freeform 25"/>
          <p:cNvSpPr/>
          <p:nvPr/>
        </p:nvSpPr>
        <p:spPr>
          <a:xfrm>
            <a:off x="2112936" y="48982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</a:p>
        </p:txBody>
      </p:sp>
      <p:sp>
        <p:nvSpPr>
          <p:cNvPr id="27" name="Freeform 26"/>
          <p:cNvSpPr/>
          <p:nvPr/>
        </p:nvSpPr>
        <p:spPr>
          <a:xfrm>
            <a:off x="3345341" y="489824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lưỡi</a:t>
            </a:r>
          </a:p>
        </p:txBody>
      </p:sp>
      <p:sp>
        <p:nvSpPr>
          <p:cNvPr id="28" name="Freeform 27"/>
          <p:cNvSpPr/>
          <p:nvPr/>
        </p:nvSpPr>
        <p:spPr>
          <a:xfrm>
            <a:off x="4566075" y="490664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</a:p>
        </p:txBody>
      </p:sp>
      <p:sp>
        <p:nvSpPr>
          <p:cNvPr id="29" name="Freeform 28"/>
          <p:cNvSpPr/>
          <p:nvPr/>
        </p:nvSpPr>
        <p:spPr>
          <a:xfrm>
            <a:off x="5801658" y="489824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</a:p>
        </p:txBody>
      </p:sp>
      <p:sp>
        <p:nvSpPr>
          <p:cNvPr id="30" name="Freeform 29"/>
          <p:cNvSpPr/>
          <p:nvPr/>
        </p:nvSpPr>
        <p:spPr>
          <a:xfrm>
            <a:off x="5480026" y="1674452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250037" y="1682854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026779" y="1682854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algn="ctr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082336" y="155246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sáu</a:t>
            </a:r>
          </a:p>
        </p:txBody>
      </p:sp>
      <p:sp>
        <p:nvSpPr>
          <p:cNvPr id="34" name="Freeform 33"/>
          <p:cNvSpPr/>
          <p:nvPr/>
        </p:nvSpPr>
        <p:spPr>
          <a:xfrm>
            <a:off x="3314741" y="155246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5" name="Freeform 34"/>
          <p:cNvSpPr/>
          <p:nvPr/>
        </p:nvSpPr>
        <p:spPr>
          <a:xfrm>
            <a:off x="4535475" y="1560863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</a:p>
        </p:txBody>
      </p:sp>
      <p:sp>
        <p:nvSpPr>
          <p:cNvPr id="36" name="Freeform 35"/>
          <p:cNvSpPr/>
          <p:nvPr/>
        </p:nvSpPr>
        <p:spPr>
          <a:xfrm>
            <a:off x="5771058" y="155246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algn="ctr" defTabSz="18224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đau</a:t>
            </a:r>
          </a:p>
        </p:txBody>
      </p:sp>
    </p:spTree>
    <p:extLst>
      <p:ext uri="{BB962C8B-B14F-4D97-AF65-F5344CB8AC3E}">
        <p14:creationId xmlns:p14="http://schemas.microsoft.com/office/powerpoint/2010/main" val="24687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201337" y="2094012"/>
            <a:ext cx="1915954" cy="6386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+mj-lt"/>
                <a:cs typeface="UTM Avo" panose="02040603050506020204" charset="0"/>
              </a:rPr>
              <a:t>con chó, kì đà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5201337" y="3246057"/>
            <a:ext cx="2394585" cy="6386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+mj-lt"/>
                <a:cs typeface="UTM Avo" panose="02040603050506020204" charset="0"/>
              </a:rPr>
              <a:t>gào thét, ghi nhớ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5201337" y="4385323"/>
            <a:ext cx="2638425" cy="6386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+mj-lt"/>
                <a:cs typeface="UTM Avo" panose="02040603050506020204" charset="0"/>
              </a:rPr>
              <a:t>ngoan ngoãn, nghỉ ngơi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3D9E4-8400-4996-8C7F-47DA753955C8}"/>
              </a:ext>
            </a:extLst>
          </p:cNvPr>
          <p:cNvSpPr txBox="1"/>
          <p:nvPr/>
        </p:nvSpPr>
        <p:spPr>
          <a:xfrm>
            <a:off x="709725" y="2217130"/>
            <a:ext cx="4298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en-US" sz="2100" dirty="0" err="1">
                <a:latin typeface="+mj-lt"/>
              </a:rPr>
              <a:t>Viết</a:t>
            </a:r>
            <a:r>
              <a:rPr lang="en-US" sz="2100" dirty="0">
                <a:latin typeface="+mj-lt"/>
              </a:rPr>
              <a:t> 2 </a:t>
            </a:r>
            <a:r>
              <a:rPr lang="en-US" sz="2100" dirty="0" err="1">
                <a:latin typeface="+mj-lt"/>
              </a:rPr>
              <a:t>tiếng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bắt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đầu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bằng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c,k</a:t>
            </a:r>
            <a:endParaRPr lang="en-US" sz="21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D450D-A66C-482F-8B95-F00AEA265EF4}"/>
              </a:ext>
            </a:extLst>
          </p:cNvPr>
          <p:cNvSpPr txBox="1"/>
          <p:nvPr/>
        </p:nvSpPr>
        <p:spPr>
          <a:xfrm>
            <a:off x="709725" y="3362785"/>
            <a:ext cx="4298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j-lt"/>
              </a:rPr>
              <a:t>b) </a:t>
            </a:r>
            <a:r>
              <a:rPr lang="en-US" sz="2100" dirty="0" err="1">
                <a:latin typeface="+mj-lt"/>
              </a:rPr>
              <a:t>Viết</a:t>
            </a:r>
            <a:r>
              <a:rPr lang="en-US" sz="2100" dirty="0">
                <a:latin typeface="+mj-lt"/>
              </a:rPr>
              <a:t> 2 </a:t>
            </a:r>
            <a:r>
              <a:rPr lang="en-US" sz="2100" dirty="0" err="1">
                <a:latin typeface="+mj-lt"/>
              </a:rPr>
              <a:t>tiếng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bắt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đầu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bằng</a:t>
            </a:r>
            <a:r>
              <a:rPr lang="en-US" sz="2100" dirty="0">
                <a:latin typeface="+mj-lt"/>
              </a:rPr>
              <a:t> g, </a:t>
            </a:r>
            <a:r>
              <a:rPr lang="en-US" sz="2100" dirty="0" err="1">
                <a:latin typeface="+mj-lt"/>
              </a:rPr>
              <a:t>gh</a:t>
            </a:r>
            <a:endParaRPr lang="en-US" sz="21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13D22-110B-431A-9C34-4516B36A60E8}"/>
              </a:ext>
            </a:extLst>
          </p:cNvPr>
          <p:cNvSpPr txBox="1"/>
          <p:nvPr/>
        </p:nvSpPr>
        <p:spPr>
          <a:xfrm>
            <a:off x="709725" y="4508441"/>
            <a:ext cx="4298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j-lt"/>
              </a:rPr>
              <a:t>c) </a:t>
            </a:r>
            <a:r>
              <a:rPr lang="en-US" sz="2100" dirty="0" err="1">
                <a:latin typeface="+mj-lt"/>
              </a:rPr>
              <a:t>Viết</a:t>
            </a:r>
            <a:r>
              <a:rPr lang="en-US" sz="2100" dirty="0">
                <a:latin typeface="+mj-lt"/>
              </a:rPr>
              <a:t> 2 </a:t>
            </a:r>
            <a:r>
              <a:rPr lang="en-US" sz="2100" dirty="0" err="1">
                <a:latin typeface="+mj-lt"/>
              </a:rPr>
              <a:t>tiếng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bắt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đầu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bằng</a:t>
            </a:r>
            <a:r>
              <a:rPr lang="en-US" sz="2100" dirty="0">
                <a:latin typeface="+mj-lt"/>
              </a:rPr>
              <a:t> ng, </a:t>
            </a:r>
            <a:r>
              <a:rPr lang="en-US" sz="2100" dirty="0" err="1">
                <a:latin typeface="+mj-lt"/>
              </a:rPr>
              <a:t>ngh</a:t>
            </a:r>
            <a:endParaRPr lang="en-US" sz="21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7623B-9E26-44CD-8249-8A52BE00C12E}"/>
              </a:ext>
            </a:extLst>
          </p:cNvPr>
          <p:cNvSpPr txBox="1"/>
          <p:nvPr/>
        </p:nvSpPr>
        <p:spPr>
          <a:xfrm>
            <a:off x="3728041" y="1263045"/>
            <a:ext cx="327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chính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tả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43F2C8-FF13-4CAA-BE44-CFE00FB5D324}"/>
              </a:ext>
            </a:extLst>
          </p:cNvPr>
          <p:cNvSpPr/>
          <p:nvPr/>
        </p:nvSpPr>
        <p:spPr>
          <a:xfrm>
            <a:off x="3273499" y="1240783"/>
            <a:ext cx="454542" cy="476609"/>
          </a:xfrm>
          <a:prstGeom prst="ellipse">
            <a:avLst/>
          </a:prstGeom>
          <a:solidFill>
            <a:srgbClr val="EB1D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3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32A4A659-237A-4484-98E0-C62088A4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763" y="4189978"/>
            <a:ext cx="1330217" cy="18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522325"/>
            <a:ext cx="9144000" cy="5478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68A4E-34F5-4B61-81C1-60F373811FF6}"/>
              </a:ext>
            </a:extLst>
          </p:cNvPr>
          <p:cNvSpPr txBox="1"/>
          <p:nvPr/>
        </p:nvSpPr>
        <p:spPr>
          <a:xfrm>
            <a:off x="489519" y="2380748"/>
            <a:ext cx="3153103" cy="10070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Mùa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xuân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đến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59121" y="3304520"/>
            <a:ext cx="4177863" cy="23963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indent="342900"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dirty="0" err="1"/>
              <a:t>Bầu</a:t>
            </a:r>
            <a:r>
              <a:rPr lang="en-US" sz="2100" dirty="0"/>
              <a:t> </a:t>
            </a:r>
            <a:r>
              <a:rPr lang="en-US" sz="2100" dirty="0" err="1"/>
              <a:t>trời</a:t>
            </a:r>
            <a:r>
              <a:rPr lang="en-US" sz="2100" dirty="0"/>
              <a:t> </a:t>
            </a:r>
            <a:r>
              <a:rPr lang="en-US" sz="2100" dirty="0" err="1"/>
              <a:t>ngày</a:t>
            </a:r>
            <a:r>
              <a:rPr lang="en-US" sz="2100" dirty="0"/>
              <a:t> </a:t>
            </a:r>
            <a:r>
              <a:rPr lang="en-US" sz="2100" dirty="0" err="1"/>
              <a:t>một</a:t>
            </a:r>
            <a:r>
              <a:rPr lang="en-US" sz="2100" dirty="0"/>
              <a:t> </a:t>
            </a:r>
            <a:r>
              <a:rPr lang="en-US" sz="2100" dirty="0" err="1"/>
              <a:t>thêm</a:t>
            </a:r>
            <a:r>
              <a:rPr lang="en-US" sz="2100" dirty="0"/>
              <a:t> </a:t>
            </a:r>
            <a:r>
              <a:rPr lang="en-US" sz="2100" dirty="0" err="1"/>
              <a:t>xanh</a:t>
            </a:r>
            <a:r>
              <a:rPr lang="en-US" sz="2100" dirty="0"/>
              <a:t>. </a:t>
            </a:r>
            <a:r>
              <a:rPr lang="en-US" sz="2100" dirty="0" err="1"/>
              <a:t>Nắng</a:t>
            </a:r>
            <a:r>
              <a:rPr lang="en-US" sz="2100" dirty="0"/>
              <a:t> </a:t>
            </a:r>
            <a:r>
              <a:rPr lang="en-US" sz="2100" dirty="0" err="1"/>
              <a:t>vàng</a:t>
            </a:r>
            <a:r>
              <a:rPr lang="en-US" sz="2100" dirty="0"/>
              <a:t> </a:t>
            </a:r>
            <a:r>
              <a:rPr lang="en-US" sz="2100" dirty="0" err="1"/>
              <a:t>ngày</a:t>
            </a:r>
            <a:r>
              <a:rPr lang="en-US" sz="2100" dirty="0"/>
              <a:t> </a:t>
            </a:r>
            <a:r>
              <a:rPr lang="en-US" sz="2100" dirty="0" err="1"/>
              <a:t>càng</a:t>
            </a:r>
            <a:r>
              <a:rPr lang="en-US" sz="2100" dirty="0"/>
              <a:t> </a:t>
            </a:r>
            <a:r>
              <a:rPr lang="en-US" sz="2100" dirty="0" err="1"/>
              <a:t>rực</a:t>
            </a:r>
            <a:r>
              <a:rPr lang="en-US" sz="2100" dirty="0"/>
              <a:t> </a:t>
            </a:r>
            <a:r>
              <a:rPr lang="en-US" sz="2100" dirty="0" err="1"/>
              <a:t>rỡ</a:t>
            </a:r>
            <a:r>
              <a:rPr lang="en-US" sz="2100" dirty="0"/>
              <a:t>. </a:t>
            </a:r>
            <a:r>
              <a:rPr lang="en-US" sz="2100" dirty="0" err="1"/>
              <a:t>Vườn</a:t>
            </a:r>
            <a:r>
              <a:rPr lang="en-US" sz="2100" dirty="0"/>
              <a:t> </a:t>
            </a:r>
            <a:r>
              <a:rPr lang="en-US" sz="2100" dirty="0" err="1"/>
              <a:t>cây</a:t>
            </a:r>
            <a:r>
              <a:rPr lang="en-US" sz="2100" dirty="0"/>
              <a:t> </a:t>
            </a:r>
            <a:r>
              <a:rPr lang="en-US" sz="2100" dirty="0" err="1"/>
              <a:t>lại</a:t>
            </a:r>
            <a:r>
              <a:rPr lang="en-US" sz="2100" dirty="0"/>
              <a:t> </a:t>
            </a:r>
            <a:r>
              <a:rPr lang="en-US" sz="2100" dirty="0" err="1"/>
              <a:t>đâm</a:t>
            </a:r>
            <a:r>
              <a:rPr lang="en-US" sz="2100" dirty="0"/>
              <a:t> </a:t>
            </a:r>
            <a:r>
              <a:rPr lang="en-US" sz="2100" dirty="0" err="1"/>
              <a:t>chồi</a:t>
            </a:r>
            <a:r>
              <a:rPr lang="en-US" sz="2100" dirty="0"/>
              <a:t> </a:t>
            </a:r>
            <a:r>
              <a:rPr lang="en-US" sz="2100" dirty="0" err="1"/>
              <a:t>nảy</a:t>
            </a:r>
            <a:r>
              <a:rPr lang="en-US" sz="2100" dirty="0"/>
              <a:t> </a:t>
            </a:r>
            <a:r>
              <a:rPr lang="en-US" sz="2100" dirty="0" err="1"/>
              <a:t>lộc</a:t>
            </a:r>
            <a:r>
              <a:rPr lang="en-US" sz="2100" dirty="0"/>
              <a:t>. </a:t>
            </a:r>
            <a:r>
              <a:rPr lang="en-US" sz="2100" dirty="0" err="1"/>
              <a:t>Rồi</a:t>
            </a:r>
            <a:r>
              <a:rPr lang="en-US" sz="2100" dirty="0"/>
              <a:t> </a:t>
            </a:r>
            <a:r>
              <a:rPr lang="en-US" sz="2100" dirty="0" err="1"/>
              <a:t>vườn</a:t>
            </a:r>
            <a:r>
              <a:rPr lang="en-US" sz="2100" dirty="0"/>
              <a:t> </a:t>
            </a:r>
            <a:r>
              <a:rPr lang="en-US" sz="2100" dirty="0" err="1"/>
              <a:t>cây</a:t>
            </a:r>
            <a:r>
              <a:rPr lang="en-US" sz="2100" dirty="0"/>
              <a:t> ra </a:t>
            </a:r>
            <a:r>
              <a:rPr lang="en-US" sz="2100" dirty="0" err="1"/>
              <a:t>hoa</a:t>
            </a:r>
            <a:r>
              <a:rPr lang="en-US" sz="2100" dirty="0"/>
              <a:t>. </a:t>
            </a:r>
            <a:r>
              <a:rPr lang="en-US" sz="2100" dirty="0" err="1"/>
              <a:t>Hoa</a:t>
            </a:r>
            <a:r>
              <a:rPr lang="en-US" sz="2100" dirty="0"/>
              <a:t> </a:t>
            </a:r>
            <a:r>
              <a:rPr lang="en-US" sz="2100" dirty="0" err="1"/>
              <a:t>bưởi</a:t>
            </a:r>
            <a:r>
              <a:rPr lang="en-US" sz="2100" dirty="0"/>
              <a:t> </a:t>
            </a:r>
            <a:r>
              <a:rPr lang="en-US" sz="2100" dirty="0" err="1"/>
              <a:t>nồng</a:t>
            </a:r>
            <a:r>
              <a:rPr lang="en-US" sz="2100" dirty="0"/>
              <a:t> </a:t>
            </a:r>
            <a:r>
              <a:rPr lang="en-US" sz="2100" dirty="0" err="1"/>
              <a:t>nàn</a:t>
            </a:r>
            <a:r>
              <a:rPr lang="en-US" sz="2100" dirty="0"/>
              <a:t>. </a:t>
            </a:r>
            <a:r>
              <a:rPr lang="en-US" sz="2100" dirty="0" err="1"/>
              <a:t>Hoa</a:t>
            </a:r>
            <a:r>
              <a:rPr lang="en-US" sz="2100" dirty="0"/>
              <a:t> </a:t>
            </a:r>
            <a:r>
              <a:rPr lang="en-US" sz="2100" dirty="0" err="1"/>
              <a:t>nhãn</a:t>
            </a:r>
            <a:r>
              <a:rPr lang="en-US" sz="2100" dirty="0"/>
              <a:t> </a:t>
            </a:r>
            <a:r>
              <a:rPr lang="en-US" sz="2100" dirty="0" err="1"/>
              <a:t>ngọt</a:t>
            </a:r>
            <a:r>
              <a:rPr lang="en-US" sz="2100" dirty="0"/>
              <a:t>. </a:t>
            </a:r>
            <a:r>
              <a:rPr lang="en-US" sz="2100" dirty="0" err="1"/>
              <a:t>Hoa</a:t>
            </a:r>
            <a:r>
              <a:rPr lang="en-US" sz="2100" dirty="0"/>
              <a:t> </a:t>
            </a:r>
            <a:r>
              <a:rPr lang="en-US" sz="2100" dirty="0" err="1"/>
              <a:t>cau</a:t>
            </a:r>
            <a:r>
              <a:rPr lang="en-US" sz="2100" dirty="0"/>
              <a:t> </a:t>
            </a:r>
            <a:r>
              <a:rPr lang="en-US" sz="2100" dirty="0" err="1"/>
              <a:t>thơm</a:t>
            </a:r>
            <a:r>
              <a:rPr lang="en-US" sz="2100" dirty="0"/>
              <a:t> </a:t>
            </a:r>
            <a:r>
              <a:rPr lang="en-US" sz="2100" dirty="0" err="1"/>
              <a:t>dịu</a:t>
            </a:r>
            <a:r>
              <a:rPr lang="en-US" sz="2100" dirty="0"/>
              <a:t>. </a:t>
            </a:r>
            <a:r>
              <a:rPr lang="en-US" sz="2100" dirty="0" err="1"/>
              <a:t>Vườn</a:t>
            </a:r>
            <a:r>
              <a:rPr lang="en-US" sz="2100" dirty="0"/>
              <a:t> </a:t>
            </a:r>
            <a:r>
              <a:rPr lang="en-US" sz="2100" dirty="0" err="1"/>
              <a:t>cây</a:t>
            </a:r>
            <a:r>
              <a:rPr lang="en-US" sz="2100" dirty="0"/>
              <a:t> </a:t>
            </a:r>
            <a:r>
              <a:rPr lang="en-US" sz="2100" dirty="0" err="1"/>
              <a:t>lại</a:t>
            </a:r>
            <a:r>
              <a:rPr lang="en-US" sz="2100" dirty="0"/>
              <a:t> </a:t>
            </a:r>
            <a:r>
              <a:rPr lang="en-US" sz="2100" dirty="0" err="1"/>
              <a:t>rộn</a:t>
            </a:r>
            <a:r>
              <a:rPr lang="en-US" sz="2100" dirty="0"/>
              <a:t> </a:t>
            </a:r>
            <a:r>
              <a:rPr lang="en-US" sz="2100" dirty="0" err="1"/>
              <a:t>rã</a:t>
            </a:r>
            <a:r>
              <a:rPr lang="en-US" sz="2100" dirty="0"/>
              <a:t> </a:t>
            </a:r>
            <a:r>
              <a:rPr lang="en-US" sz="2100" dirty="0" err="1"/>
              <a:t>tiếng</a:t>
            </a:r>
            <a:r>
              <a:rPr lang="en-US" sz="2100" dirty="0"/>
              <a:t> </a:t>
            </a:r>
            <a:r>
              <a:rPr lang="en-US" sz="2100" dirty="0" err="1"/>
              <a:t>chim</a:t>
            </a:r>
            <a:r>
              <a:rPr lang="en-US" sz="2100" dirty="0"/>
              <a:t>. </a:t>
            </a:r>
            <a:r>
              <a:rPr lang="en-US" sz="2100" dirty="0" err="1"/>
              <a:t>Những</a:t>
            </a:r>
            <a:r>
              <a:rPr lang="en-US" sz="2100" dirty="0"/>
              <a:t> </a:t>
            </a:r>
            <a:r>
              <a:rPr lang="en-US" sz="2100" dirty="0" err="1"/>
              <a:t>anh</a:t>
            </a:r>
            <a:r>
              <a:rPr lang="en-US" sz="2100" dirty="0"/>
              <a:t> </a:t>
            </a:r>
            <a:r>
              <a:rPr lang="en-US" sz="2100" dirty="0" err="1"/>
              <a:t>chích</a:t>
            </a:r>
            <a:r>
              <a:rPr lang="en-US" sz="2100" dirty="0"/>
              <a:t> </a:t>
            </a:r>
            <a:r>
              <a:rPr lang="en-US" sz="2100" dirty="0" err="1"/>
              <a:t>chòe</a:t>
            </a:r>
            <a:r>
              <a:rPr lang="en-US" sz="2100" dirty="0"/>
              <a:t> </a:t>
            </a:r>
            <a:r>
              <a:rPr lang="en-US" sz="2100" dirty="0" err="1"/>
              <a:t>nhanh</a:t>
            </a:r>
            <a:r>
              <a:rPr lang="en-US" sz="2100" dirty="0"/>
              <a:t> </a:t>
            </a:r>
            <a:r>
              <a:rPr lang="en-US" sz="2100" dirty="0" err="1"/>
              <a:t>nhảu</a:t>
            </a:r>
            <a:r>
              <a:rPr lang="en-US" sz="2100" dirty="0"/>
              <a:t>. </a:t>
            </a:r>
            <a:r>
              <a:rPr lang="en-US" sz="2100" dirty="0" err="1"/>
              <a:t>Những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khướu</a:t>
            </a:r>
            <a:r>
              <a:rPr lang="en-US" sz="2100" dirty="0"/>
              <a:t> </a:t>
            </a:r>
            <a:r>
              <a:rPr lang="en-US" sz="2100" dirty="0" err="1"/>
              <a:t>lắm</a:t>
            </a:r>
            <a:r>
              <a:rPr lang="en-US" sz="2100" dirty="0"/>
              <a:t> </a:t>
            </a:r>
            <a:r>
              <a:rPr lang="en-US" sz="2100" dirty="0" err="1"/>
              <a:t>điều</a:t>
            </a:r>
            <a:r>
              <a:rPr lang="en-US" sz="2100" dirty="0"/>
              <a:t>. </a:t>
            </a:r>
            <a:r>
              <a:rPr lang="en-US" sz="2100" dirty="0" err="1"/>
              <a:t>Những</a:t>
            </a:r>
            <a:r>
              <a:rPr lang="en-US" sz="2100" dirty="0"/>
              <a:t> </a:t>
            </a:r>
            <a:r>
              <a:rPr lang="en-US" sz="2100" dirty="0" err="1"/>
              <a:t>bác</a:t>
            </a:r>
            <a:r>
              <a:rPr lang="en-US" sz="2100" dirty="0"/>
              <a:t> cu </a:t>
            </a:r>
            <a:r>
              <a:rPr lang="en-US" sz="2100" dirty="0" err="1"/>
              <a:t>gáy</a:t>
            </a:r>
            <a:r>
              <a:rPr lang="en-US" sz="2100" dirty="0"/>
              <a:t> </a:t>
            </a:r>
            <a:r>
              <a:rPr lang="en-US" sz="2100" dirty="0" err="1"/>
              <a:t>trầm</a:t>
            </a:r>
            <a:r>
              <a:rPr lang="en-US" sz="2100" dirty="0"/>
              <a:t> </a:t>
            </a:r>
            <a:r>
              <a:rPr lang="en-US" sz="2100" dirty="0" err="1"/>
              <a:t>ngâm</a:t>
            </a:r>
            <a:r>
              <a:rPr lang="en-US" sz="2100" dirty="0"/>
              <a:t>.</a:t>
            </a:r>
          </a:p>
          <a:p>
            <a:pPr lvl="3" indent="342900"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dirty="0"/>
              <a:t>( Theo </a:t>
            </a:r>
            <a:r>
              <a:rPr lang="en-US" sz="2100" dirty="0" err="1"/>
              <a:t>Nguyễn</a:t>
            </a:r>
            <a:r>
              <a:rPr lang="en-US" sz="2100" dirty="0"/>
              <a:t> </a:t>
            </a:r>
            <a:r>
              <a:rPr lang="en-US" sz="2100" dirty="0" err="1"/>
              <a:t>Kiên</a:t>
            </a:r>
            <a:r>
              <a:rPr lang="en-US" sz="2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41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427</Words>
  <Application>Microsoft Office PowerPoint</Application>
  <PresentationFormat>On-screen Show (4:3)</PresentationFormat>
  <Paragraphs>107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Rounded MT Bold</vt:lpstr>
      <vt:lpstr>Arial-Rounded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35</cp:revision>
  <dcterms:created xsi:type="dcterms:W3CDTF">2020-08-06T11:51:30Z</dcterms:created>
  <dcterms:modified xsi:type="dcterms:W3CDTF">2025-01-10T15:51:24Z</dcterms:modified>
</cp:coreProperties>
</file>