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692" r:id="rId2"/>
    <p:sldMasterId id="2147483705" r:id="rId3"/>
    <p:sldMasterId id="2147483717" r:id="rId4"/>
  </p:sldMasterIdLst>
  <p:notesMasterIdLst>
    <p:notesMasterId r:id="rId17"/>
  </p:notesMasterIdLst>
  <p:handoutMasterIdLst>
    <p:handoutMasterId r:id="rId18"/>
  </p:handoutMasterIdLst>
  <p:sldIdLst>
    <p:sldId id="2007577112" r:id="rId5"/>
    <p:sldId id="314" r:id="rId6"/>
    <p:sldId id="2007577113" r:id="rId7"/>
    <p:sldId id="260" r:id="rId8"/>
    <p:sldId id="336" r:id="rId9"/>
    <p:sldId id="337" r:id="rId10"/>
    <p:sldId id="338" r:id="rId11"/>
    <p:sldId id="327" r:id="rId12"/>
    <p:sldId id="331" r:id="rId13"/>
    <p:sldId id="340" r:id="rId14"/>
    <p:sldId id="341" r:id="rId15"/>
    <p:sldId id="31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96" autoAdjust="0"/>
    <p:restoredTop sz="94660"/>
  </p:normalViewPr>
  <p:slideViewPr>
    <p:cSldViewPr snapToGrid="0">
      <p:cViewPr varScale="1">
        <p:scale>
          <a:sx n="68" d="100"/>
          <a:sy n="68" d="100"/>
        </p:scale>
        <p:origin x="36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8052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2252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6766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131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722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838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985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67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796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274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1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0590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3915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1364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5623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0C9EB-0939-4095-8183-A028FD423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8AE516-C7E2-4634-8F15-474CFFD2E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F744A-35DA-49AF-B115-3B9593362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0895-B746-47F3-AD11-A4FF40C45DBE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A9955-E6A4-471E-8D4B-BEBA46C82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0637B-4923-44A4-A45B-E201A7497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41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899AD-7138-4BD6-92A9-687CCC347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81DE8-CFC4-4D7E-8A0D-40A51E2C2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38AC0-FB1C-4397-BDB7-4F5B4B6D2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0895-B746-47F3-AD11-A4FF40C45DBE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57A09-560E-4C46-90DC-71CC3BF55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3A6F9-382C-431A-911F-9D8E3577B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191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0D6DB-8350-4866-A68F-96F9622D6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274B1-E295-4EFD-AED5-E50786AC1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E1195-B85B-4DA4-A195-A4011455C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0895-B746-47F3-AD11-A4FF40C45DBE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D636D-9C8A-4B8E-A3D9-F50E2B612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4A8DA-3A6C-4D13-AD03-5FB8E4BD1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477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BB810-2F4B-4F23-80F4-BEEDB4796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CACE9-81A2-4A72-A441-CD7EDDE145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A3B40-9243-425F-881C-0B33F88C54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C7C205-741D-4B9B-AB3D-E3213EC15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0895-B746-47F3-AD11-A4FF40C45DBE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7EB510-61D8-4C87-9641-9F7651B46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83830C-0F66-4F01-9EBD-C96C69982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9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0" y="1050116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1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48425-D66B-4A4E-9F3A-10EF47885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0F5DE-576C-4059-82AE-AD88B3209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6F6F8-5644-452F-A690-D0B953C545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284B69-200C-49AA-8C0D-88259DC920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354F6F-32C1-474C-A642-C07AE525F0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C5AE54-2420-4708-9B31-55DFADF8E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0895-B746-47F3-AD11-A4FF40C45DBE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1CC4E9-F329-406D-86CE-ECD5AD0D7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10290B-038B-47E8-86FB-1B47B851A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006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06BBD-29A4-4610-8112-287CF22A5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0CDEB6-CC00-4CFA-99AD-AC283863E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0895-B746-47F3-AD11-A4FF40C45DBE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1E6650-7F6D-4200-A4E0-ECD8A34F8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6BE59F-0862-4DC5-9538-EF7B49987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418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D098C8-665F-412F-A2D0-04838D829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0895-B746-47F3-AD11-A4FF40C45DBE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A1116C-E4D8-4FFC-B013-CFCE6A572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1B4D4F-96D8-4F56-A3D4-12FE42E5E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656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D85C3-4145-4EC6-B0D0-4183E5C52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42443-EA75-4C00-A240-D43DE3C07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3F7263-397F-4250-B4EE-65BDDB0A0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D42B6E-F5CD-440D-B11C-D5F5914EC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0895-B746-47F3-AD11-A4FF40C45DBE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984BF8-0340-4115-A28B-3EEC117BE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B32033-E2CC-4DC9-B0CD-1A865AC5F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71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5DFC9-AB09-4ECC-B14D-43189EBB2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C15A8C-DEA6-45F2-85B7-9319945CC0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10A06A-0AE5-491B-9725-CD6A7A11E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9DAEF0-0FC4-4DAF-9817-221DD0E00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0895-B746-47F3-AD11-A4FF40C45DBE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B520C3-4420-4327-B40D-2ACBBCC64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1570CB-01CF-406D-8004-4992A1814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176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290C5-ABD9-430F-A23B-72FC7FC1F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BA4EEB-2BDD-419C-B8A1-83EE407F32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3305E-B2D3-43E5-A7C2-7DF7AFC4E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0895-B746-47F3-AD11-A4FF40C45DBE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64755-4A57-4250-8C65-1CEB29152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84276-BE7A-4420-AE26-C68360479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188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B3CCD6-0FB7-44A6-AF9D-C90C8D6C49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1AA6F7-1E63-4135-9E34-7883AFEAA9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B6262-E18C-4B2A-B9F9-43214A852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0895-B746-47F3-AD11-A4FF40C45DBE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E82B0-16B6-4FD3-B8B5-37E8991A4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8FF71-865D-470D-96B7-4ECBF2351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31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2025/1/6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5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1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3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257175" indent="-257175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9Slide.vn - 2019">
            <a:extLst>
              <a:ext uri="{FF2B5EF4-FFF2-40B4-BE49-F238E27FC236}">
                <a16:creationId xmlns:a16="http://schemas.microsoft.com/office/drawing/2014/main" id="{FA92986C-4B41-466A-AB46-7696D5E78B5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F760B7-9B14-46D8-B62B-F3EF7C17B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A72A54-431E-45AE-A15C-FA06B464D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D15FE-4883-4D9A-9257-BC791AAE0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30895-B746-47F3-AD11-A4FF40C45DBE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494F6-2522-4ECB-AD6F-8E9EFFC37A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9B68D-D73E-4B0B-A7DD-F6BEDE7341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56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12" Type="http://schemas.microsoft.com/office/2007/relationships/hdphoto" Target="../media/hdphoto3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9.png"/><Relationship Id="rId11" Type="http://schemas.openxmlformats.org/officeDocument/2006/relationships/image" Target="../media/image43.png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89955" y="3535052"/>
            <a:ext cx="61462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</a:rPr>
              <a:t>Giáo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viên</a:t>
            </a:r>
            <a:r>
              <a:rPr lang="en-US" sz="4400" b="1" dirty="0" smtClean="0">
                <a:solidFill>
                  <a:srgbClr val="FF0000"/>
                </a:solidFill>
              </a:rPr>
              <a:t>: </a:t>
            </a:r>
            <a:r>
              <a:rPr lang="en-US" sz="4400" b="1" dirty="0" err="1" smtClean="0">
                <a:solidFill>
                  <a:srgbClr val="FF0000"/>
                </a:solidFill>
              </a:rPr>
              <a:t>Lê</a:t>
            </a:r>
            <a:r>
              <a:rPr lang="en-US" sz="4400" b="1" dirty="0" smtClean="0">
                <a:solidFill>
                  <a:srgbClr val="FF0000"/>
                </a:solidFill>
              </a:rPr>
              <a:t> Thu </a:t>
            </a:r>
            <a:r>
              <a:rPr lang="en-US" sz="4400" b="1" dirty="0" err="1" smtClean="0">
                <a:solidFill>
                  <a:srgbClr val="FF0000"/>
                </a:solidFill>
              </a:rPr>
              <a:t>Hà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81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024" y="457467"/>
            <a:ext cx="2230362" cy="991397"/>
          </a:xfrm>
          <a:prstGeom prst="rect">
            <a:avLst/>
          </a:prstGeom>
          <a:noFill/>
        </p:spPr>
      </p:pic>
      <p:sp>
        <p:nvSpPr>
          <p:cNvPr id="41" name="Rectangle 40"/>
          <p:cNvSpPr/>
          <p:nvPr/>
        </p:nvSpPr>
        <p:spPr>
          <a:xfrm>
            <a:off x="641537" y="1448864"/>
            <a:ext cx="4541699" cy="46153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2399" dirty="0">
                <a:latin typeface="+mj-lt"/>
                <a:cs typeface="Lato" panose="020F0502020204030203" pitchFamily="34" charset="0"/>
              </a:rPr>
              <a:t>4. </a:t>
            </a:r>
            <a:r>
              <a:rPr lang="en-GB" sz="2399" dirty="0" err="1">
                <a:latin typeface="+mj-lt"/>
                <a:cs typeface="Lato" panose="020F0502020204030203" pitchFamily="34" charset="0"/>
              </a:rPr>
              <a:t>Từ</a:t>
            </a:r>
            <a:r>
              <a:rPr lang="en-GB" sz="2399" dirty="0">
                <a:latin typeface="+mj-lt"/>
                <a:cs typeface="Lato" panose="020F0502020204030203" pitchFamily="34" charset="0"/>
              </a:rPr>
              <a:t> 4 </a:t>
            </a:r>
            <a:r>
              <a:rPr lang="en-GB" sz="2399" dirty="0" err="1">
                <a:latin typeface="+mj-lt"/>
                <a:cs typeface="Lato" panose="020F0502020204030203" pitchFamily="34" charset="0"/>
              </a:rPr>
              <a:t>hình</a:t>
            </a:r>
            <a:r>
              <a:rPr lang="en-GB" sz="2399" dirty="0">
                <a:latin typeface="+mj-lt"/>
                <a:cs typeface="Lato" panose="020F0502020204030203" pitchFamily="34" charset="0"/>
              </a:rPr>
              <a:t> tam </a:t>
            </a:r>
            <a:r>
              <a:rPr lang="en-GB" sz="2399" dirty="0" err="1">
                <a:latin typeface="+mj-lt"/>
                <a:cs typeface="Lato" panose="020F0502020204030203" pitchFamily="34" charset="0"/>
              </a:rPr>
              <a:t>giác</a:t>
            </a:r>
            <a:r>
              <a:rPr lang="en-GB" sz="2399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latin typeface="+mj-lt"/>
                <a:cs typeface="Lato" panose="020F0502020204030203" pitchFamily="34" charset="0"/>
              </a:rPr>
              <a:t>như</a:t>
            </a:r>
            <a:r>
              <a:rPr lang="en-GB" sz="2399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latin typeface="+mj-lt"/>
                <a:cs typeface="Lato" panose="020F0502020204030203" pitchFamily="34" charset="0"/>
              </a:rPr>
              <a:t>nhau</a:t>
            </a:r>
            <a:r>
              <a:rPr lang="en-GB" sz="2399" dirty="0">
                <a:latin typeface="+mj-lt"/>
                <a:cs typeface="Lato" panose="020F0502020204030203" pitchFamily="34" charset="0"/>
              </a:rPr>
              <a:t>: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82426" y="1448864"/>
            <a:ext cx="3756477" cy="46153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a)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Em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hãy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ghép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thành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hình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:</a:t>
            </a:r>
          </a:p>
        </p:txBody>
      </p:sp>
      <p:sp>
        <p:nvSpPr>
          <p:cNvPr id="44" name="Right Triangle 43"/>
          <p:cNvSpPr/>
          <p:nvPr/>
        </p:nvSpPr>
        <p:spPr>
          <a:xfrm rot="5400000">
            <a:off x="7281937" y="4168479"/>
            <a:ext cx="2184144" cy="2184144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97C72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45" name="Right Triangle 44"/>
          <p:cNvSpPr/>
          <p:nvPr/>
        </p:nvSpPr>
        <p:spPr>
          <a:xfrm flipH="1">
            <a:off x="7277519" y="4168387"/>
            <a:ext cx="2184144" cy="2184144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97C72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46" name="Right Triangle 45"/>
          <p:cNvSpPr/>
          <p:nvPr/>
        </p:nvSpPr>
        <p:spPr>
          <a:xfrm>
            <a:off x="8347262" y="1991205"/>
            <a:ext cx="2184144" cy="2184144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97C72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47" name="Right Triangle 46"/>
          <p:cNvSpPr/>
          <p:nvPr/>
        </p:nvSpPr>
        <p:spPr>
          <a:xfrm flipH="1">
            <a:off x="6164273" y="1991205"/>
            <a:ext cx="2184144" cy="2184144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97C72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49" name="Right Triangle 48"/>
          <p:cNvSpPr/>
          <p:nvPr/>
        </p:nvSpPr>
        <p:spPr>
          <a:xfrm>
            <a:off x="1504930" y="2460078"/>
            <a:ext cx="1301975" cy="1301975"/>
          </a:xfrm>
          <a:prstGeom prst="rtTriangle">
            <a:avLst/>
          </a:prstGeom>
          <a:solidFill>
            <a:srgbClr val="97C72D"/>
          </a:solidFill>
          <a:ln w="28575">
            <a:solidFill>
              <a:srgbClr val="97C72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50" name="Right Triangle 49"/>
          <p:cNvSpPr/>
          <p:nvPr/>
        </p:nvSpPr>
        <p:spPr>
          <a:xfrm>
            <a:off x="3684855" y="2440261"/>
            <a:ext cx="1301975" cy="1301975"/>
          </a:xfrm>
          <a:prstGeom prst="rtTriangle">
            <a:avLst/>
          </a:prstGeom>
          <a:solidFill>
            <a:srgbClr val="97C72D"/>
          </a:solidFill>
          <a:ln w="28575">
            <a:solidFill>
              <a:srgbClr val="97C72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51" name="Right Triangle 50"/>
          <p:cNvSpPr/>
          <p:nvPr/>
        </p:nvSpPr>
        <p:spPr>
          <a:xfrm>
            <a:off x="1514843" y="4625102"/>
            <a:ext cx="1301975" cy="1301975"/>
          </a:xfrm>
          <a:prstGeom prst="rtTriangle">
            <a:avLst/>
          </a:prstGeom>
          <a:solidFill>
            <a:srgbClr val="97C72D"/>
          </a:solidFill>
          <a:ln w="28575">
            <a:solidFill>
              <a:srgbClr val="97C72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52" name="Right Triangle 51"/>
          <p:cNvSpPr/>
          <p:nvPr/>
        </p:nvSpPr>
        <p:spPr>
          <a:xfrm>
            <a:off x="3694767" y="4605285"/>
            <a:ext cx="1301975" cy="1301975"/>
          </a:xfrm>
          <a:prstGeom prst="rtTriangle">
            <a:avLst/>
          </a:prstGeom>
          <a:solidFill>
            <a:srgbClr val="97C72D"/>
          </a:solidFill>
          <a:ln w="28575">
            <a:solidFill>
              <a:srgbClr val="97C72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201657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551E-6 -3.10302E-6 L 0.6706 -0.000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" y="-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65000" y="1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96E-6 -0.00062 L 0.30874 1.4127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65000" y="1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0217 L 0.58229 -0.0006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" y="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65000" y="16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061 L 0.40177 0.0024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65000" y="1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427245" y="1346580"/>
            <a:ext cx="3756477" cy="46153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b)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Em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hãy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ghép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thành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hình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:</a:t>
            </a:r>
          </a:p>
        </p:txBody>
      </p:sp>
      <p:sp>
        <p:nvSpPr>
          <p:cNvPr id="25" name="Right Triangle 24"/>
          <p:cNvSpPr/>
          <p:nvPr/>
        </p:nvSpPr>
        <p:spPr>
          <a:xfrm rot="13500000" flipH="1">
            <a:off x="5895240" y="4186448"/>
            <a:ext cx="2184144" cy="2184144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97C72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26" name="Right Triangle 25"/>
          <p:cNvSpPr/>
          <p:nvPr/>
        </p:nvSpPr>
        <p:spPr>
          <a:xfrm rot="8100000" flipH="1">
            <a:off x="7440369" y="2643030"/>
            <a:ext cx="2184144" cy="2184144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97C72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31" name="Group 30"/>
          <p:cNvGrpSpPr/>
          <p:nvPr/>
        </p:nvGrpSpPr>
        <p:grpSpPr>
          <a:xfrm flipH="1">
            <a:off x="7440253" y="2644155"/>
            <a:ext cx="3729273" cy="3727563"/>
            <a:chOff x="6135230" y="1656155"/>
            <a:chExt cx="2797926" cy="2796643"/>
          </a:xfrm>
        </p:grpSpPr>
        <p:sp>
          <p:nvSpPr>
            <p:cNvPr id="29" name="Right Triangle 28"/>
            <p:cNvSpPr/>
            <p:nvPr/>
          </p:nvSpPr>
          <p:spPr>
            <a:xfrm rot="13500000" flipH="1">
              <a:off x="6135230" y="2814121"/>
              <a:ext cx="1638677" cy="1638677"/>
            </a:xfrm>
            <a:prstGeom prst="rt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97C72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0" name="Right Triangle 29"/>
            <p:cNvSpPr/>
            <p:nvPr/>
          </p:nvSpPr>
          <p:spPr>
            <a:xfrm rot="8100000" flipH="1">
              <a:off x="7294479" y="1656155"/>
              <a:ext cx="1638677" cy="1638677"/>
            </a:xfrm>
            <a:prstGeom prst="rt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97C72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</p:grpSp>
      <p:sp>
        <p:nvSpPr>
          <p:cNvPr id="32" name="Right Triangle 31"/>
          <p:cNvSpPr/>
          <p:nvPr/>
        </p:nvSpPr>
        <p:spPr>
          <a:xfrm>
            <a:off x="1417049" y="2064238"/>
            <a:ext cx="1301975" cy="1301975"/>
          </a:xfrm>
          <a:prstGeom prst="rtTriangle">
            <a:avLst/>
          </a:prstGeom>
          <a:solidFill>
            <a:srgbClr val="97C72D"/>
          </a:solidFill>
          <a:ln w="28575">
            <a:solidFill>
              <a:srgbClr val="97C72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33" name="Right Triangle 32"/>
          <p:cNvSpPr/>
          <p:nvPr/>
        </p:nvSpPr>
        <p:spPr>
          <a:xfrm>
            <a:off x="3596974" y="2044421"/>
            <a:ext cx="1301975" cy="1301975"/>
          </a:xfrm>
          <a:prstGeom prst="rtTriangle">
            <a:avLst/>
          </a:prstGeom>
          <a:solidFill>
            <a:srgbClr val="97C72D"/>
          </a:solidFill>
          <a:ln w="28575">
            <a:solidFill>
              <a:srgbClr val="97C72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35" name="Right Triangle 34"/>
          <p:cNvSpPr/>
          <p:nvPr/>
        </p:nvSpPr>
        <p:spPr>
          <a:xfrm>
            <a:off x="1426962" y="4229262"/>
            <a:ext cx="1301975" cy="1301975"/>
          </a:xfrm>
          <a:prstGeom prst="rtTriangle">
            <a:avLst/>
          </a:prstGeom>
          <a:solidFill>
            <a:srgbClr val="97C72D"/>
          </a:solidFill>
          <a:ln w="28575">
            <a:solidFill>
              <a:srgbClr val="97C72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36" name="Right Triangle 35"/>
          <p:cNvSpPr/>
          <p:nvPr/>
        </p:nvSpPr>
        <p:spPr>
          <a:xfrm>
            <a:off x="3606886" y="4209445"/>
            <a:ext cx="1301975" cy="1301975"/>
          </a:xfrm>
          <a:prstGeom prst="rtTriangle">
            <a:avLst/>
          </a:prstGeom>
          <a:solidFill>
            <a:srgbClr val="97C72D"/>
          </a:solidFill>
          <a:ln w="28575">
            <a:solidFill>
              <a:srgbClr val="97C72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1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715" y="401716"/>
            <a:ext cx="2230362" cy="991397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901189" y="1393113"/>
            <a:ext cx="4541699" cy="46153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2399" dirty="0">
                <a:latin typeface="+mj-lt"/>
                <a:cs typeface="Lato" panose="020F0502020204030203" pitchFamily="34" charset="0"/>
              </a:rPr>
              <a:t>4. </a:t>
            </a:r>
            <a:r>
              <a:rPr lang="en-GB" sz="2399" dirty="0" err="1">
                <a:latin typeface="+mj-lt"/>
                <a:cs typeface="Lato" panose="020F0502020204030203" pitchFamily="34" charset="0"/>
              </a:rPr>
              <a:t>Từ</a:t>
            </a:r>
            <a:r>
              <a:rPr lang="en-GB" sz="2399" dirty="0">
                <a:latin typeface="+mj-lt"/>
                <a:cs typeface="Lato" panose="020F0502020204030203" pitchFamily="34" charset="0"/>
              </a:rPr>
              <a:t> 4 </a:t>
            </a:r>
            <a:r>
              <a:rPr lang="en-GB" sz="2399" dirty="0" err="1">
                <a:latin typeface="+mj-lt"/>
                <a:cs typeface="Lato" panose="020F0502020204030203" pitchFamily="34" charset="0"/>
              </a:rPr>
              <a:t>hình</a:t>
            </a:r>
            <a:r>
              <a:rPr lang="en-GB" sz="2399" dirty="0">
                <a:latin typeface="+mj-lt"/>
                <a:cs typeface="Lato" panose="020F0502020204030203" pitchFamily="34" charset="0"/>
              </a:rPr>
              <a:t> tam </a:t>
            </a:r>
            <a:r>
              <a:rPr lang="en-GB" sz="2399" dirty="0" err="1">
                <a:latin typeface="+mj-lt"/>
                <a:cs typeface="Lato" panose="020F0502020204030203" pitchFamily="34" charset="0"/>
              </a:rPr>
              <a:t>giác</a:t>
            </a:r>
            <a:r>
              <a:rPr lang="en-GB" sz="2399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latin typeface="+mj-lt"/>
                <a:cs typeface="Lato" panose="020F0502020204030203" pitchFamily="34" charset="0"/>
              </a:rPr>
              <a:t>như</a:t>
            </a:r>
            <a:r>
              <a:rPr lang="en-GB" sz="2399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latin typeface="+mj-lt"/>
                <a:cs typeface="Lato" panose="020F0502020204030203" pitchFamily="34" charset="0"/>
              </a:rPr>
              <a:t>nhau</a:t>
            </a:r>
            <a:r>
              <a:rPr lang="en-GB" sz="2399" dirty="0">
                <a:latin typeface="+mj-lt"/>
                <a:cs typeface="Lato" panose="020F0502020204030203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681869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0.00216 L 0.59271 0.092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00" y="4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100000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65000" y="1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0.00216 L 0.41686 0.0959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47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65000" y="1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0.00216 L 0.46528 0.0058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00" y="2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65000" y="16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8100000">
                                      <p:cBhvr>
                                        <p:cTn id="2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0803 L 0.54445 0.0111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00" y="2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8100000">
                                      <p:cBhvr>
                                        <p:cTn id="3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65000" y="1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0F269E8-9B93-43A4-026B-9DC1EA2E2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464"/>
            <a:ext cx="12192000" cy="68984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B45231-83BF-7C77-D4A5-CB32831A8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6901"/>
            <a:ext cx="2479138" cy="12468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906EED-366F-051A-A6FD-19AD2E89C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90243" y="4130118"/>
            <a:ext cx="3013185" cy="254006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3F674DB-3B87-A3BE-03BE-95850F2E0A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188" y="4186530"/>
            <a:ext cx="2898821" cy="242724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382404B3-6DAB-A944-0C26-B9CEF0C78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5775">
            <a:off x="6322228" y="155755"/>
            <a:ext cx="857584" cy="8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>
            <a:extLst>
              <a:ext uri="{FF2B5EF4-FFF2-40B4-BE49-F238E27FC236}">
                <a16:creationId xmlns:a16="http://schemas.microsoft.com/office/drawing/2014/main" id="{17C82E5F-1316-9299-568A-9A37DF66B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204">
            <a:off x="5597000" y="4736917"/>
            <a:ext cx="756617" cy="75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677CC872-59E7-AC3B-21C3-2F5715A20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9697">
            <a:off x="8576536" y="504613"/>
            <a:ext cx="785773" cy="78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>
            <a:extLst>
              <a:ext uri="{FF2B5EF4-FFF2-40B4-BE49-F238E27FC236}">
                <a16:creationId xmlns:a16="http://schemas.microsoft.com/office/drawing/2014/main" id="{2EDD599A-38EE-DC96-3A65-DC6BD3415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9632">
            <a:off x="1150687" y="2472300"/>
            <a:ext cx="992645" cy="99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DDB32C6-3B7A-55FF-B23F-F540A0D6295D}"/>
              </a:ext>
            </a:extLst>
          </p:cNvPr>
          <p:cNvGrpSpPr/>
          <p:nvPr/>
        </p:nvGrpSpPr>
        <p:grpSpPr>
          <a:xfrm>
            <a:off x="3414387" y="1624288"/>
            <a:ext cx="6739263" cy="2554545"/>
            <a:chOff x="4124043" y="1905824"/>
            <a:chExt cx="5442207" cy="255454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1C59AAE-96B1-9AA9-812E-0066A9EC94C7}"/>
                </a:ext>
              </a:extLst>
            </p:cNvPr>
            <p:cNvSpPr txBox="1"/>
            <p:nvPr/>
          </p:nvSpPr>
          <p:spPr>
            <a:xfrm>
              <a:off x="4124044" y="1905824"/>
              <a:ext cx="544220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0" normalizeH="0" baseline="0" noProof="0" dirty="0">
                  <a:ln w="15875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50800" dir="5400000" algn="ctr" rotWithShape="0">
                      <a:srgbClr val="66FFCC"/>
                    </a:outerShdw>
                  </a:effectLst>
                  <a:uLnTx/>
                  <a:uFillTx/>
                  <a:ea typeface="LNTH-LuoLuoNotangYuanTi 1" pitchFamily="2" charset="-128"/>
                  <a:cs typeface="LNTH-LuoLuoNotangYuanTi 1" pitchFamily="2" charset="-128"/>
                </a:rPr>
                <a:t>TẠM BIỆT VÀ HẸN GẶP LẠI</a:t>
              </a:r>
              <a:endParaRPr kumimoji="0" lang="vi-VN" sz="8000" b="0" i="0" u="none" strike="noStrike" kern="1200" cap="none" spc="0" normalizeH="0" baseline="0" noProof="0" dirty="0">
                <a:ln w="15875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srgbClr val="66FFCC"/>
                  </a:outerShdw>
                </a:effectLst>
                <a:uLnTx/>
                <a:uFillTx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8B1A1D9-75DA-84FE-31FA-590C508F8523}"/>
                </a:ext>
              </a:extLst>
            </p:cNvPr>
            <p:cNvSpPr txBox="1"/>
            <p:nvPr/>
          </p:nvSpPr>
          <p:spPr>
            <a:xfrm>
              <a:off x="4124043" y="1905824"/>
              <a:ext cx="5226835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solidFill>
                      <a:srgbClr val="00B050"/>
                    </a:solidFill>
                  </a:ln>
                  <a:solidFill>
                    <a:srgbClr val="66FFCC"/>
                  </a:solidFill>
                  <a:effectLst/>
                  <a:uLnTx/>
                  <a:uFillTx/>
                  <a:ea typeface="LNTH-LuoLuoNotangYuanTi 1" pitchFamily="2" charset="-128"/>
                  <a:cs typeface="LNTH-LuoLuoNotangYuanTi 1" pitchFamily="2" charset="-128"/>
                </a:rPr>
                <a:t>TẠM BIỆT VÀ HẸN GẶP LẠI</a:t>
              </a:r>
              <a:endParaRPr kumimoji="0" lang="vi-VN" sz="80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66FFCC"/>
                </a:solidFill>
                <a:effectLst/>
                <a:uLnTx/>
                <a:uFillTx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370531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3" presetID="50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9" presetID="6" presetClass="emph" presetSubtype="0" repeatCount="indefinite" decel="1200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17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2" dur="2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5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4" dur="5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50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6" dur="5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3" presetID="50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9" presetID="6" presetClass="emph" presetSubtype="0" repeatCount="indefinite" decel="1200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17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2" dur="2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5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4" dur="5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50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6" dur="5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C953CBA-BCCD-4952-A6FC-1BC93538F312}"/>
              </a:ext>
            </a:extLst>
          </p:cNvPr>
          <p:cNvSpPr/>
          <p:nvPr/>
        </p:nvSpPr>
        <p:spPr>
          <a:xfrm>
            <a:off x="0" y="5940027"/>
            <a:ext cx="12413293" cy="1909762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Text Box 5"/>
          <p:cNvSpPr txBox="1"/>
          <p:nvPr/>
        </p:nvSpPr>
        <p:spPr>
          <a:xfrm>
            <a:off x="4486275" y="888206"/>
            <a:ext cx="3626644" cy="1129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Trò chơi “Hái táo”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+mn-cs"/>
            </a:endParaRPr>
          </a:p>
        </p:txBody>
      </p:sp>
      <p:pic>
        <p:nvPicPr>
          <p:cNvPr id="4099" name="Picture 4" descr="HÃ¬nh áº£nh cÃ³ liÃªn qu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284" y="1325166"/>
            <a:ext cx="3838575" cy="4686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Group 4"/>
          <p:cNvGrpSpPr/>
          <p:nvPr/>
        </p:nvGrpSpPr>
        <p:grpSpPr>
          <a:xfrm>
            <a:off x="3034904" y="1568054"/>
            <a:ext cx="1138238" cy="1017984"/>
            <a:chOff x="1190174" y="1185469"/>
            <a:chExt cx="1400626" cy="1357183"/>
          </a:xfrm>
        </p:grpSpPr>
        <p:pic>
          <p:nvPicPr>
            <p:cNvPr id="4129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1752769" y="1515638"/>
              <a:ext cx="609477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50" b="1" i="0" u="none" strike="noStrike" kern="1200" cap="none" spc="0" normalizeH="0" baseline="0" noProof="0" dirty="0">
                  <a:ln>
                    <a:noFill/>
                  </a:ln>
                  <a:solidFill>
                    <a:srgbClr val="9BBB59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1</a:t>
              </a:r>
              <a:endParaRPr kumimoji="0" lang="vi-VN" sz="4050" b="1" i="0" u="none" strike="noStrike" kern="1200" cap="none" spc="0" normalizeH="0" baseline="0" noProof="0" dirty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752035" y="1325166"/>
            <a:ext cx="2487215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6 + 1 =</a:t>
            </a:r>
            <a:endParaRPr kumimoji="0" lang="vi-VN" alt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+mn-cs"/>
            </a:endParaRPr>
          </a:p>
        </p:txBody>
      </p:sp>
      <p:pic>
        <p:nvPicPr>
          <p:cNvPr id="4102" name="Picture 10" descr="HÃ¬nh áº£nh cÃ³ liÃªn quan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94585" y="5429250"/>
            <a:ext cx="5712619" cy="69294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867650" y="1325166"/>
            <a:ext cx="8001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+mn-cs"/>
              </a:rPr>
              <a:t>7</a:t>
            </a:r>
          </a:p>
        </p:txBody>
      </p:sp>
      <p:grpSp>
        <p:nvGrpSpPr>
          <p:cNvPr id="4" name="Group 31"/>
          <p:cNvGrpSpPr/>
          <p:nvPr/>
        </p:nvGrpSpPr>
        <p:grpSpPr>
          <a:xfrm>
            <a:off x="4339829" y="1749029"/>
            <a:ext cx="1137047" cy="1017984"/>
            <a:chOff x="1190174" y="1185469"/>
            <a:chExt cx="1400626" cy="1357183"/>
          </a:xfrm>
        </p:grpSpPr>
        <p:pic>
          <p:nvPicPr>
            <p:cNvPr id="4127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1751891" y="1515638"/>
              <a:ext cx="610116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50" b="1" i="0" u="none" strike="noStrike" kern="1200" cap="none" spc="0" normalizeH="0" baseline="0" noProof="0">
                  <a:ln>
                    <a:noFill/>
                  </a:ln>
                  <a:solidFill>
                    <a:srgbClr val="9BBB59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2</a:t>
              </a:r>
              <a:endParaRPr kumimoji="0" lang="vi-VN" sz="4050" b="1" i="0" u="none" strike="noStrike" kern="1200" cap="none" spc="0" normalizeH="0" baseline="0" noProof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580585" y="1901429"/>
            <a:ext cx="2487215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 3 - 2  =</a:t>
            </a:r>
            <a:endParaRPr kumimoji="0" lang="vi-VN" alt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67650" y="1885950"/>
            <a:ext cx="8001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+mn-cs"/>
              </a:rPr>
              <a:t>1</a:t>
            </a:r>
          </a:p>
        </p:txBody>
      </p:sp>
      <p:grpSp>
        <p:nvGrpSpPr>
          <p:cNvPr id="5" name="Group 36"/>
          <p:cNvGrpSpPr/>
          <p:nvPr/>
        </p:nvGrpSpPr>
        <p:grpSpPr>
          <a:xfrm>
            <a:off x="4993481" y="2976563"/>
            <a:ext cx="1137047" cy="1017985"/>
            <a:chOff x="1190174" y="1185469"/>
            <a:chExt cx="1400626" cy="1357183"/>
          </a:xfrm>
        </p:grpSpPr>
        <p:pic>
          <p:nvPicPr>
            <p:cNvPr id="4125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9" name="TextBox 38"/>
            <p:cNvSpPr txBox="1"/>
            <p:nvPr/>
          </p:nvSpPr>
          <p:spPr>
            <a:xfrm>
              <a:off x="1751891" y="1515637"/>
              <a:ext cx="610115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50" b="1" i="0" u="none" strike="noStrike" kern="1200" cap="none" spc="0" normalizeH="0" baseline="0" noProof="0" dirty="0">
                  <a:ln>
                    <a:noFill/>
                  </a:ln>
                  <a:solidFill>
                    <a:srgbClr val="9BBB59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3</a:t>
              </a:r>
              <a:endParaRPr kumimoji="0" lang="vi-VN" sz="4050" b="1" i="0" u="none" strike="noStrike" kern="1200" cap="none" spc="0" normalizeH="0" baseline="0" noProof="0" dirty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6743700" y="2480072"/>
            <a:ext cx="238125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5 + 4 =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867650" y="2480072"/>
            <a:ext cx="801291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+mn-cs"/>
              </a:rPr>
              <a:t>9</a:t>
            </a:r>
          </a:p>
        </p:txBody>
      </p:sp>
      <p:grpSp>
        <p:nvGrpSpPr>
          <p:cNvPr id="7" name="Group 41"/>
          <p:cNvGrpSpPr/>
          <p:nvPr/>
        </p:nvGrpSpPr>
        <p:grpSpPr>
          <a:xfrm>
            <a:off x="3658791" y="2767013"/>
            <a:ext cx="1137047" cy="1017985"/>
            <a:chOff x="1190174" y="1185469"/>
            <a:chExt cx="1400626" cy="1357183"/>
          </a:xfrm>
        </p:grpSpPr>
        <p:pic>
          <p:nvPicPr>
            <p:cNvPr id="4123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" name="TextBox 43"/>
            <p:cNvSpPr txBox="1"/>
            <p:nvPr/>
          </p:nvSpPr>
          <p:spPr>
            <a:xfrm>
              <a:off x="1751891" y="1515637"/>
              <a:ext cx="610116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50" b="1" i="0" u="none" strike="noStrike" kern="1200" cap="none" spc="0" normalizeH="0" baseline="0" noProof="0">
                  <a:ln>
                    <a:noFill/>
                  </a:ln>
                  <a:solidFill>
                    <a:srgbClr val="9BBB59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4</a:t>
              </a:r>
              <a:endParaRPr kumimoji="0" lang="vi-VN" sz="4050" b="1" i="0" u="none" strike="noStrike" kern="1200" cap="none" spc="0" normalizeH="0" baseline="0" noProof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781800" y="3033713"/>
            <a:ext cx="2440781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1 + 3  =</a:t>
            </a:r>
            <a:endParaRPr kumimoji="0" lang="vi-VN" alt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924800" y="3040856"/>
            <a:ext cx="801291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+mn-cs"/>
              </a:rPr>
              <a:t>4</a:t>
            </a:r>
          </a:p>
        </p:txBody>
      </p:sp>
      <p:grpSp>
        <p:nvGrpSpPr>
          <p:cNvPr id="8" name="Group 46"/>
          <p:cNvGrpSpPr/>
          <p:nvPr/>
        </p:nvGrpSpPr>
        <p:grpSpPr>
          <a:xfrm>
            <a:off x="2381250" y="2525316"/>
            <a:ext cx="1138238" cy="1017984"/>
            <a:chOff x="1190174" y="1185469"/>
            <a:chExt cx="1400626" cy="1357183"/>
          </a:xfrm>
        </p:grpSpPr>
        <p:pic>
          <p:nvPicPr>
            <p:cNvPr id="4121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9" name="TextBox 48"/>
            <p:cNvSpPr txBox="1"/>
            <p:nvPr/>
          </p:nvSpPr>
          <p:spPr>
            <a:xfrm>
              <a:off x="1752769" y="1515638"/>
              <a:ext cx="609477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50" b="1" i="0" u="none" strike="noStrike" kern="1200" cap="none" spc="0" normalizeH="0" baseline="0" noProof="0">
                  <a:ln>
                    <a:noFill/>
                  </a:ln>
                  <a:solidFill>
                    <a:srgbClr val="9BBB59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5</a:t>
              </a:r>
              <a:endParaRPr kumimoji="0" lang="vi-VN" sz="4050" b="1" i="0" u="none" strike="noStrike" kern="1200" cap="none" spc="0" normalizeH="0" baseline="0" noProof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6736556" y="3599260"/>
            <a:ext cx="2331244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6 + 2  =</a:t>
            </a:r>
            <a:endParaRPr kumimoji="0" lang="vi-VN" alt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981950" y="3574256"/>
            <a:ext cx="8001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+mn-cs"/>
              </a:rPr>
              <a:t>8</a:t>
            </a:r>
          </a:p>
        </p:txBody>
      </p:sp>
      <p:grpSp>
        <p:nvGrpSpPr>
          <p:cNvPr id="9" name="Group 51"/>
          <p:cNvGrpSpPr/>
          <p:nvPr/>
        </p:nvGrpSpPr>
        <p:grpSpPr>
          <a:xfrm>
            <a:off x="2764631" y="3782616"/>
            <a:ext cx="1137047" cy="1017984"/>
            <a:chOff x="1190174" y="1185469"/>
            <a:chExt cx="1400626" cy="1357183"/>
          </a:xfrm>
        </p:grpSpPr>
        <p:pic>
          <p:nvPicPr>
            <p:cNvPr id="4119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4" name="TextBox 53"/>
            <p:cNvSpPr txBox="1"/>
            <p:nvPr/>
          </p:nvSpPr>
          <p:spPr>
            <a:xfrm>
              <a:off x="1751891" y="1515638"/>
              <a:ext cx="610115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50" b="1" i="0" u="none" strike="noStrike" kern="1200" cap="none" spc="0" normalizeH="0" baseline="0" noProof="0">
                  <a:ln>
                    <a:noFill/>
                  </a:ln>
                  <a:solidFill>
                    <a:srgbClr val="9BBB59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6</a:t>
              </a:r>
              <a:endParaRPr kumimoji="0" lang="vi-VN" sz="4050" b="1" i="0" u="none" strike="noStrike" kern="1200" cap="none" spc="0" normalizeH="0" baseline="0" noProof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6860381" y="4100513"/>
            <a:ext cx="2207419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6 - 5 =</a:t>
            </a:r>
            <a:endParaRPr kumimoji="0" lang="vi-VN" alt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037910" y="4100513"/>
            <a:ext cx="80129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+mn-cs"/>
              </a:rPr>
              <a:t>1</a:t>
            </a:r>
          </a:p>
        </p:txBody>
      </p:sp>
      <p:sp>
        <p:nvSpPr>
          <p:cNvPr id="38" name="Cloud 37">
            <a:extLst>
              <a:ext uri="{FF2B5EF4-FFF2-40B4-BE49-F238E27FC236}">
                <a16:creationId xmlns:a16="http://schemas.microsoft.com/office/drawing/2014/main" id="{222098A8-8CC5-4080-9E2A-F6A6F096C088}"/>
              </a:ext>
            </a:extLst>
          </p:cNvPr>
          <p:cNvSpPr/>
          <p:nvPr/>
        </p:nvSpPr>
        <p:spPr>
          <a:xfrm>
            <a:off x="788048" y="434069"/>
            <a:ext cx="1177446" cy="64365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loud 41">
            <a:extLst>
              <a:ext uri="{FF2B5EF4-FFF2-40B4-BE49-F238E27FC236}">
                <a16:creationId xmlns:a16="http://schemas.microsoft.com/office/drawing/2014/main" id="{A5652724-F219-4470-AD8A-66E7542BE4B7}"/>
              </a:ext>
            </a:extLst>
          </p:cNvPr>
          <p:cNvSpPr/>
          <p:nvPr/>
        </p:nvSpPr>
        <p:spPr>
          <a:xfrm>
            <a:off x="739419" y="1549200"/>
            <a:ext cx="1177446" cy="643651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loud 42">
            <a:extLst>
              <a:ext uri="{FF2B5EF4-FFF2-40B4-BE49-F238E27FC236}">
                <a16:creationId xmlns:a16="http://schemas.microsoft.com/office/drawing/2014/main" id="{409BBF84-14F6-48AA-8E71-C863F29DEE4B}"/>
              </a:ext>
            </a:extLst>
          </p:cNvPr>
          <p:cNvSpPr/>
          <p:nvPr/>
        </p:nvSpPr>
        <p:spPr>
          <a:xfrm>
            <a:off x="3162383" y="47865"/>
            <a:ext cx="1177446" cy="643651"/>
          </a:xfrm>
          <a:prstGeom prst="cloud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n 11">
            <a:extLst>
              <a:ext uri="{FF2B5EF4-FFF2-40B4-BE49-F238E27FC236}">
                <a16:creationId xmlns:a16="http://schemas.microsoft.com/office/drawing/2014/main" id="{C0A939FA-67FE-4436-AB1E-D9302FD63589}"/>
              </a:ext>
            </a:extLst>
          </p:cNvPr>
          <p:cNvSpPr/>
          <p:nvPr/>
        </p:nvSpPr>
        <p:spPr>
          <a:xfrm>
            <a:off x="9899511" y="74963"/>
            <a:ext cx="1177446" cy="916733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B9518793-6A9D-437C-9D46-C9412AA16D67}"/>
              </a:ext>
            </a:extLst>
          </p:cNvPr>
          <p:cNvSpPr/>
          <p:nvPr/>
        </p:nvSpPr>
        <p:spPr>
          <a:xfrm>
            <a:off x="10205376" y="526238"/>
            <a:ext cx="1845165" cy="819377"/>
          </a:xfrm>
          <a:prstGeom prst="cloud">
            <a:avLst/>
          </a:prstGeom>
          <a:solidFill>
            <a:srgbClr val="00B0F0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loud 36">
            <a:extLst>
              <a:ext uri="{FF2B5EF4-FFF2-40B4-BE49-F238E27FC236}">
                <a16:creationId xmlns:a16="http://schemas.microsoft.com/office/drawing/2014/main" id="{EDD4AE99-14D0-4D42-AD45-51C49D8C2E39}"/>
              </a:ext>
            </a:extLst>
          </p:cNvPr>
          <p:cNvSpPr/>
          <p:nvPr/>
        </p:nvSpPr>
        <p:spPr>
          <a:xfrm>
            <a:off x="9787553" y="1023789"/>
            <a:ext cx="1177446" cy="643651"/>
          </a:xfrm>
          <a:prstGeom prst="cloud">
            <a:avLst/>
          </a:prstGeom>
          <a:solidFill>
            <a:srgbClr val="00B0F0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loud 46">
            <a:extLst>
              <a:ext uri="{FF2B5EF4-FFF2-40B4-BE49-F238E27FC236}">
                <a16:creationId xmlns:a16="http://schemas.microsoft.com/office/drawing/2014/main" id="{D01EFD30-AA1E-40C2-BF68-C0746FE40878}"/>
              </a:ext>
            </a:extLst>
          </p:cNvPr>
          <p:cNvSpPr/>
          <p:nvPr/>
        </p:nvSpPr>
        <p:spPr>
          <a:xfrm rot="728762">
            <a:off x="9122885" y="649996"/>
            <a:ext cx="1177446" cy="643651"/>
          </a:xfrm>
          <a:prstGeom prst="cloud">
            <a:avLst/>
          </a:prstGeom>
          <a:solidFill>
            <a:srgbClr val="00B0F0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0.0926 L 0.15209 0.5851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23 -0.13889 L 0.22657 0.5388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355 -0.36644 L 0.47188 0.3113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89 -0.3257 L 0.19323 0.35208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677 -0.26759 L 0.61511 0.41018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521 -0.52315 L 0.66355 0.15463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6" grpId="0"/>
      <p:bldP spid="6" grpId="1"/>
      <p:bldP spid="35" grpId="0"/>
      <p:bldP spid="35" grpId="1"/>
      <p:bldP spid="36" grpId="0"/>
      <p:bldP spid="36" grpId="1"/>
      <p:bldP spid="40" grpId="0"/>
      <p:bldP spid="40" grpId="1"/>
      <p:bldP spid="41" grpId="0"/>
      <p:bldP spid="41" grpId="1"/>
      <p:bldP spid="45" grpId="0"/>
      <p:bldP spid="45" grpId="1"/>
      <p:bldP spid="46" grpId="0"/>
      <p:bldP spid="46" grpId="1"/>
      <p:bldP spid="50" grpId="0"/>
      <p:bldP spid="50" grpId="1"/>
      <p:bldP spid="51" grpId="0"/>
      <p:bldP spid="51" grpId="1"/>
      <p:bldP spid="55" grpId="0"/>
      <p:bldP spid="55" grpId="1"/>
      <p:bldP spid="56" grpId="0"/>
      <p:bldP spid="5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387230" y="3078375"/>
            <a:ext cx="9063990" cy="83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 defTabSz="914347">
              <a:lnSpc>
                <a:spcPct val="120000"/>
              </a:lnSpc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19: ÔN TẬP HÌNH HỌC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5077" y="894186"/>
            <a:ext cx="2163877" cy="1242746"/>
            <a:chOff x="1523997" y="0"/>
            <a:chExt cx="2190752" cy="10153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5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5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551107" y="1059713"/>
            <a:ext cx="6556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47">
              <a:defRPr/>
            </a:pP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Ôn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tập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học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kỳ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24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399" y="403844"/>
            <a:ext cx="2230362" cy="991397"/>
          </a:xfrm>
          <a:prstGeom prst="rect">
            <a:avLst/>
          </a:prstGeom>
          <a:noFill/>
        </p:spPr>
      </p:pic>
      <p:pic>
        <p:nvPicPr>
          <p:cNvPr id="1026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r="81600" b="48000"/>
          <a:stretch>
            <a:fillRect/>
          </a:stretch>
        </p:blipFill>
        <p:spPr bwMode="auto">
          <a:xfrm>
            <a:off x="3382888" y="1665389"/>
            <a:ext cx="1576558" cy="2227745"/>
          </a:xfrm>
          <a:prstGeom prst="rect">
            <a:avLst/>
          </a:prstGeom>
          <a:noFill/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3191" y="4414852"/>
            <a:ext cx="1914050" cy="1914050"/>
          </a:xfrm>
          <a:prstGeom prst="rect">
            <a:avLst/>
          </a:prstGeom>
        </p:spPr>
      </p:pic>
      <p:grpSp>
        <p:nvGrpSpPr>
          <p:cNvPr id="53" name="Group 13"/>
          <p:cNvGrpSpPr/>
          <p:nvPr/>
        </p:nvGrpSpPr>
        <p:grpSpPr>
          <a:xfrm>
            <a:off x="600137" y="2011531"/>
            <a:ext cx="2856505" cy="2186618"/>
            <a:chOff x="404095" y="1367454"/>
            <a:chExt cx="2450054" cy="1140119"/>
          </a:xfrm>
        </p:grpSpPr>
        <p:sp>
          <p:nvSpPr>
            <p:cNvPr id="54" name="Cloud Callout 53"/>
            <p:cNvSpPr/>
            <p:nvPr/>
          </p:nvSpPr>
          <p:spPr>
            <a:xfrm>
              <a:off x="404095" y="1367454"/>
              <a:ext cx="2450054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40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58105" y="1480848"/>
              <a:ext cx="2269769" cy="722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Đố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bạn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,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những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nào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là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vuông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?</a:t>
              </a:r>
            </a:p>
          </p:txBody>
        </p:sp>
      </p:grpSp>
      <p:pic>
        <p:nvPicPr>
          <p:cNvPr id="56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l="20400" r="60000" b="48000"/>
          <a:stretch>
            <a:fillRect/>
          </a:stretch>
        </p:blipFill>
        <p:spPr bwMode="auto">
          <a:xfrm>
            <a:off x="5130788" y="1665389"/>
            <a:ext cx="1679377" cy="2227745"/>
          </a:xfrm>
          <a:prstGeom prst="rect">
            <a:avLst/>
          </a:prstGeom>
          <a:noFill/>
        </p:spPr>
      </p:pic>
      <p:pic>
        <p:nvPicPr>
          <p:cNvPr id="57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l="44400" r="28800" b="50400"/>
          <a:stretch>
            <a:fillRect/>
          </a:stretch>
        </p:blipFill>
        <p:spPr bwMode="auto">
          <a:xfrm>
            <a:off x="7187156" y="1665389"/>
            <a:ext cx="2296291" cy="2124920"/>
          </a:xfrm>
          <a:prstGeom prst="rect">
            <a:avLst/>
          </a:prstGeom>
          <a:noFill/>
        </p:spPr>
      </p:pic>
      <p:pic>
        <p:nvPicPr>
          <p:cNvPr id="58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l="78000" r="2400" b="50400"/>
          <a:stretch>
            <a:fillRect/>
          </a:stretch>
        </p:blipFill>
        <p:spPr bwMode="auto">
          <a:xfrm>
            <a:off x="10066087" y="1665388"/>
            <a:ext cx="1679377" cy="2124926"/>
          </a:xfrm>
          <a:prstGeom prst="rect">
            <a:avLst/>
          </a:prstGeom>
          <a:noFill/>
        </p:spPr>
      </p:pic>
      <p:pic>
        <p:nvPicPr>
          <p:cNvPr id="59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t="48960" r="87600"/>
          <a:stretch>
            <a:fillRect/>
          </a:stretch>
        </p:blipFill>
        <p:spPr bwMode="auto">
          <a:xfrm>
            <a:off x="3382887" y="3762879"/>
            <a:ext cx="1062463" cy="2186618"/>
          </a:xfrm>
          <a:prstGeom prst="rect">
            <a:avLst/>
          </a:prstGeom>
          <a:noFill/>
        </p:spPr>
      </p:pic>
      <p:pic>
        <p:nvPicPr>
          <p:cNvPr id="60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l="16800" t="48960" r="57600"/>
          <a:stretch>
            <a:fillRect/>
          </a:stretch>
        </p:blipFill>
        <p:spPr bwMode="auto">
          <a:xfrm>
            <a:off x="4822335" y="3762887"/>
            <a:ext cx="2193472" cy="2186610"/>
          </a:xfrm>
          <a:prstGeom prst="rect">
            <a:avLst/>
          </a:prstGeom>
          <a:noFill/>
        </p:spPr>
      </p:pic>
      <p:pic>
        <p:nvPicPr>
          <p:cNvPr id="61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l="44400" t="48960" r="36000"/>
          <a:stretch>
            <a:fillRect/>
          </a:stretch>
        </p:blipFill>
        <p:spPr bwMode="auto">
          <a:xfrm>
            <a:off x="7187156" y="3762887"/>
            <a:ext cx="1679377" cy="2186610"/>
          </a:xfrm>
          <a:prstGeom prst="rect">
            <a:avLst/>
          </a:prstGeom>
          <a:noFill/>
        </p:spPr>
      </p:pic>
      <p:pic>
        <p:nvPicPr>
          <p:cNvPr id="62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l="67200" t="48000" r="21600"/>
          <a:stretch>
            <a:fillRect/>
          </a:stretch>
        </p:blipFill>
        <p:spPr bwMode="auto">
          <a:xfrm>
            <a:off x="9140717" y="3721752"/>
            <a:ext cx="959644" cy="2227745"/>
          </a:xfrm>
          <a:prstGeom prst="rect">
            <a:avLst/>
          </a:prstGeom>
          <a:noFill/>
        </p:spPr>
      </p:pic>
      <p:pic>
        <p:nvPicPr>
          <p:cNvPr id="63" name="Picture 2" descr="F:\AAA-LÀM ẢNH SLIDE\Bai19-LT1-1.png"/>
          <p:cNvPicPr>
            <a:picLocks noChangeAspect="1" noChangeArrowheads="1"/>
          </p:cNvPicPr>
          <p:nvPr/>
        </p:nvPicPr>
        <p:blipFill>
          <a:blip r:embed="rId3"/>
          <a:srcRect l="81600" t="48960"/>
          <a:stretch>
            <a:fillRect/>
          </a:stretch>
        </p:blipFill>
        <p:spPr bwMode="auto">
          <a:xfrm>
            <a:off x="10374544" y="3762887"/>
            <a:ext cx="1576558" cy="2186610"/>
          </a:xfrm>
          <a:prstGeom prst="rect">
            <a:avLst/>
          </a:prstGeom>
          <a:noFill/>
        </p:spPr>
      </p:pic>
      <p:sp>
        <p:nvSpPr>
          <p:cNvPr id="64" name="Oval 63"/>
          <p:cNvSpPr/>
          <p:nvPr/>
        </p:nvSpPr>
        <p:spPr>
          <a:xfrm>
            <a:off x="3894142" y="3329473"/>
            <a:ext cx="549937" cy="549937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5321" y="1303071"/>
            <a:ext cx="3756477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1.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Chọn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đáp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án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đúng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r="81600" b="48000"/>
          <a:stretch>
            <a:fillRect/>
          </a:stretch>
        </p:blipFill>
        <p:spPr bwMode="auto">
          <a:xfrm>
            <a:off x="3382888" y="1665389"/>
            <a:ext cx="1576558" cy="2227745"/>
          </a:xfrm>
          <a:prstGeom prst="rect">
            <a:avLst/>
          </a:prstGeom>
          <a:noFill/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3191" y="4414852"/>
            <a:ext cx="1914050" cy="1914050"/>
          </a:xfrm>
          <a:prstGeom prst="rect">
            <a:avLst/>
          </a:prstGeom>
        </p:spPr>
      </p:pic>
      <p:grpSp>
        <p:nvGrpSpPr>
          <p:cNvPr id="3" name="Group 13"/>
          <p:cNvGrpSpPr/>
          <p:nvPr/>
        </p:nvGrpSpPr>
        <p:grpSpPr>
          <a:xfrm>
            <a:off x="573249" y="2197558"/>
            <a:ext cx="2856505" cy="1964435"/>
            <a:chOff x="404095" y="1367454"/>
            <a:chExt cx="2450054" cy="1140119"/>
          </a:xfrm>
        </p:grpSpPr>
        <p:sp>
          <p:nvSpPr>
            <p:cNvPr id="54" name="Cloud Callout 53"/>
            <p:cNvSpPr/>
            <p:nvPr/>
          </p:nvSpPr>
          <p:spPr>
            <a:xfrm>
              <a:off x="404095" y="1367454"/>
              <a:ext cx="2450054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40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09836" y="1445436"/>
              <a:ext cx="2184714" cy="1053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Đố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bạn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,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những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nào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là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tam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giác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?</a:t>
              </a:r>
            </a:p>
          </p:txBody>
        </p:sp>
      </p:grpSp>
      <p:pic>
        <p:nvPicPr>
          <p:cNvPr id="56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20400" r="60000" b="48000"/>
          <a:stretch>
            <a:fillRect/>
          </a:stretch>
        </p:blipFill>
        <p:spPr bwMode="auto">
          <a:xfrm>
            <a:off x="5130788" y="1665389"/>
            <a:ext cx="1679377" cy="2227745"/>
          </a:xfrm>
          <a:prstGeom prst="rect">
            <a:avLst/>
          </a:prstGeom>
          <a:noFill/>
        </p:spPr>
      </p:pic>
      <p:pic>
        <p:nvPicPr>
          <p:cNvPr id="57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44400" r="28800" b="50400"/>
          <a:stretch>
            <a:fillRect/>
          </a:stretch>
        </p:blipFill>
        <p:spPr bwMode="auto">
          <a:xfrm>
            <a:off x="7187156" y="1665389"/>
            <a:ext cx="2296291" cy="2124920"/>
          </a:xfrm>
          <a:prstGeom prst="rect">
            <a:avLst/>
          </a:prstGeom>
          <a:noFill/>
        </p:spPr>
      </p:pic>
      <p:pic>
        <p:nvPicPr>
          <p:cNvPr id="58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78000" r="2400" b="50400"/>
          <a:stretch>
            <a:fillRect/>
          </a:stretch>
        </p:blipFill>
        <p:spPr bwMode="auto">
          <a:xfrm>
            <a:off x="10066087" y="1665388"/>
            <a:ext cx="1679377" cy="2124926"/>
          </a:xfrm>
          <a:prstGeom prst="rect">
            <a:avLst/>
          </a:prstGeom>
          <a:noFill/>
        </p:spPr>
      </p:pic>
      <p:pic>
        <p:nvPicPr>
          <p:cNvPr id="59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t="48960" r="87600"/>
          <a:stretch>
            <a:fillRect/>
          </a:stretch>
        </p:blipFill>
        <p:spPr bwMode="auto">
          <a:xfrm>
            <a:off x="3382887" y="3762879"/>
            <a:ext cx="1062463" cy="2186618"/>
          </a:xfrm>
          <a:prstGeom prst="rect">
            <a:avLst/>
          </a:prstGeom>
          <a:noFill/>
        </p:spPr>
      </p:pic>
      <p:pic>
        <p:nvPicPr>
          <p:cNvPr id="60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16800" t="48960" r="57600"/>
          <a:stretch>
            <a:fillRect/>
          </a:stretch>
        </p:blipFill>
        <p:spPr bwMode="auto">
          <a:xfrm>
            <a:off x="4822335" y="3762887"/>
            <a:ext cx="2193472" cy="2186610"/>
          </a:xfrm>
          <a:prstGeom prst="rect">
            <a:avLst/>
          </a:prstGeom>
          <a:noFill/>
        </p:spPr>
      </p:pic>
      <p:pic>
        <p:nvPicPr>
          <p:cNvPr id="61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44400" t="48960" r="36000"/>
          <a:stretch>
            <a:fillRect/>
          </a:stretch>
        </p:blipFill>
        <p:spPr bwMode="auto">
          <a:xfrm>
            <a:off x="7187156" y="3762887"/>
            <a:ext cx="1679377" cy="2186610"/>
          </a:xfrm>
          <a:prstGeom prst="rect">
            <a:avLst/>
          </a:prstGeom>
          <a:noFill/>
        </p:spPr>
      </p:pic>
      <p:pic>
        <p:nvPicPr>
          <p:cNvPr id="62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67200" t="48000" r="21600"/>
          <a:stretch>
            <a:fillRect/>
          </a:stretch>
        </p:blipFill>
        <p:spPr bwMode="auto">
          <a:xfrm>
            <a:off x="9140717" y="3721752"/>
            <a:ext cx="959644" cy="2227745"/>
          </a:xfrm>
          <a:prstGeom prst="rect">
            <a:avLst/>
          </a:prstGeom>
          <a:noFill/>
        </p:spPr>
      </p:pic>
      <p:pic>
        <p:nvPicPr>
          <p:cNvPr id="63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81600" t="48960"/>
          <a:stretch>
            <a:fillRect/>
          </a:stretch>
        </p:blipFill>
        <p:spPr bwMode="auto">
          <a:xfrm>
            <a:off x="10374544" y="3762887"/>
            <a:ext cx="1576558" cy="2186610"/>
          </a:xfrm>
          <a:prstGeom prst="rect">
            <a:avLst/>
          </a:prstGeom>
          <a:noFill/>
        </p:spPr>
      </p:pic>
      <p:sp>
        <p:nvSpPr>
          <p:cNvPr id="20" name="Oval 19"/>
          <p:cNvSpPr/>
          <p:nvPr/>
        </p:nvSpPr>
        <p:spPr>
          <a:xfrm>
            <a:off x="5687627" y="5212137"/>
            <a:ext cx="549937" cy="549937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0914494" y="5266636"/>
            <a:ext cx="485529" cy="485529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18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499" y="529098"/>
            <a:ext cx="2230362" cy="991397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1378196" y="1396529"/>
            <a:ext cx="3756477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1.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Chọn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đáp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án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đúng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61078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r="81600" b="48000"/>
          <a:stretch>
            <a:fillRect/>
          </a:stretch>
        </p:blipFill>
        <p:spPr bwMode="auto">
          <a:xfrm>
            <a:off x="3382888" y="1665389"/>
            <a:ext cx="1576558" cy="2227745"/>
          </a:xfrm>
          <a:prstGeom prst="rect">
            <a:avLst/>
          </a:prstGeom>
          <a:noFill/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3191" y="4414852"/>
            <a:ext cx="1914050" cy="1914050"/>
          </a:xfrm>
          <a:prstGeom prst="rect">
            <a:avLst/>
          </a:prstGeom>
        </p:spPr>
      </p:pic>
      <p:grpSp>
        <p:nvGrpSpPr>
          <p:cNvPr id="3" name="Group 13"/>
          <p:cNvGrpSpPr/>
          <p:nvPr/>
        </p:nvGrpSpPr>
        <p:grpSpPr>
          <a:xfrm>
            <a:off x="554711" y="1861250"/>
            <a:ext cx="2856505" cy="2186618"/>
            <a:chOff x="404095" y="1367454"/>
            <a:chExt cx="2450054" cy="1140119"/>
          </a:xfrm>
        </p:grpSpPr>
        <p:sp>
          <p:nvSpPr>
            <p:cNvPr id="54" name="Cloud Callout 53"/>
            <p:cNvSpPr/>
            <p:nvPr/>
          </p:nvSpPr>
          <p:spPr>
            <a:xfrm>
              <a:off x="404095" y="1367454"/>
              <a:ext cx="2450054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15176" y="1550164"/>
              <a:ext cx="2371571" cy="722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Đố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bạn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,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những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nào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là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tròn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?</a:t>
              </a:r>
            </a:p>
          </p:txBody>
        </p:sp>
      </p:grpSp>
      <p:pic>
        <p:nvPicPr>
          <p:cNvPr id="56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20400" r="60000" b="48000"/>
          <a:stretch>
            <a:fillRect/>
          </a:stretch>
        </p:blipFill>
        <p:spPr bwMode="auto">
          <a:xfrm>
            <a:off x="5130788" y="1665389"/>
            <a:ext cx="1679377" cy="2227745"/>
          </a:xfrm>
          <a:prstGeom prst="rect">
            <a:avLst/>
          </a:prstGeom>
          <a:noFill/>
        </p:spPr>
      </p:pic>
      <p:pic>
        <p:nvPicPr>
          <p:cNvPr id="57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44400" r="28800" b="50400"/>
          <a:stretch>
            <a:fillRect/>
          </a:stretch>
        </p:blipFill>
        <p:spPr bwMode="auto">
          <a:xfrm>
            <a:off x="7187156" y="1665389"/>
            <a:ext cx="2296291" cy="2124920"/>
          </a:xfrm>
          <a:prstGeom prst="rect">
            <a:avLst/>
          </a:prstGeom>
          <a:noFill/>
        </p:spPr>
      </p:pic>
      <p:pic>
        <p:nvPicPr>
          <p:cNvPr id="58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78000" r="2400" b="50400"/>
          <a:stretch>
            <a:fillRect/>
          </a:stretch>
        </p:blipFill>
        <p:spPr bwMode="auto">
          <a:xfrm>
            <a:off x="10066087" y="1665388"/>
            <a:ext cx="1679377" cy="2124926"/>
          </a:xfrm>
          <a:prstGeom prst="rect">
            <a:avLst/>
          </a:prstGeom>
          <a:noFill/>
        </p:spPr>
      </p:pic>
      <p:pic>
        <p:nvPicPr>
          <p:cNvPr id="59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t="48960" r="87600"/>
          <a:stretch>
            <a:fillRect/>
          </a:stretch>
        </p:blipFill>
        <p:spPr bwMode="auto">
          <a:xfrm>
            <a:off x="3382887" y="3762879"/>
            <a:ext cx="1062463" cy="2186618"/>
          </a:xfrm>
          <a:prstGeom prst="rect">
            <a:avLst/>
          </a:prstGeom>
          <a:noFill/>
        </p:spPr>
      </p:pic>
      <p:pic>
        <p:nvPicPr>
          <p:cNvPr id="60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16800" t="48960" r="57600"/>
          <a:stretch>
            <a:fillRect/>
          </a:stretch>
        </p:blipFill>
        <p:spPr bwMode="auto">
          <a:xfrm>
            <a:off x="4822335" y="3762887"/>
            <a:ext cx="2193472" cy="2186610"/>
          </a:xfrm>
          <a:prstGeom prst="rect">
            <a:avLst/>
          </a:prstGeom>
          <a:noFill/>
        </p:spPr>
      </p:pic>
      <p:pic>
        <p:nvPicPr>
          <p:cNvPr id="61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44400" t="48960" r="36000"/>
          <a:stretch>
            <a:fillRect/>
          </a:stretch>
        </p:blipFill>
        <p:spPr bwMode="auto">
          <a:xfrm>
            <a:off x="7187156" y="3762887"/>
            <a:ext cx="1679377" cy="2186610"/>
          </a:xfrm>
          <a:prstGeom prst="rect">
            <a:avLst/>
          </a:prstGeom>
          <a:noFill/>
        </p:spPr>
      </p:pic>
      <p:pic>
        <p:nvPicPr>
          <p:cNvPr id="62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67200" t="48000" r="21600"/>
          <a:stretch>
            <a:fillRect/>
          </a:stretch>
        </p:blipFill>
        <p:spPr bwMode="auto">
          <a:xfrm>
            <a:off x="9140717" y="3721752"/>
            <a:ext cx="959644" cy="2227745"/>
          </a:xfrm>
          <a:prstGeom prst="rect">
            <a:avLst/>
          </a:prstGeom>
          <a:noFill/>
        </p:spPr>
      </p:pic>
      <p:pic>
        <p:nvPicPr>
          <p:cNvPr id="63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81600" t="48960"/>
          <a:stretch>
            <a:fillRect/>
          </a:stretch>
        </p:blipFill>
        <p:spPr bwMode="auto">
          <a:xfrm>
            <a:off x="10374544" y="3762887"/>
            <a:ext cx="1576558" cy="2186610"/>
          </a:xfrm>
          <a:prstGeom prst="rect">
            <a:avLst/>
          </a:prstGeom>
          <a:noFill/>
        </p:spPr>
      </p:pic>
      <p:sp>
        <p:nvSpPr>
          <p:cNvPr id="20" name="Oval 19"/>
          <p:cNvSpPr/>
          <p:nvPr/>
        </p:nvSpPr>
        <p:spPr>
          <a:xfrm>
            <a:off x="3562197" y="5227000"/>
            <a:ext cx="549937" cy="549937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712398" y="3364155"/>
            <a:ext cx="485529" cy="485529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18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473" y="425285"/>
            <a:ext cx="2230362" cy="991397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725873" y="1453659"/>
            <a:ext cx="3756477" cy="46153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1.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Chọn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đáp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án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đúng</a:t>
            </a:r>
            <a:r>
              <a:rPr lang="en-GB" sz="2399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14101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r="81600" b="48000"/>
          <a:stretch>
            <a:fillRect/>
          </a:stretch>
        </p:blipFill>
        <p:spPr bwMode="auto">
          <a:xfrm>
            <a:off x="3382888" y="1665389"/>
            <a:ext cx="1576558" cy="2227745"/>
          </a:xfrm>
          <a:prstGeom prst="rect">
            <a:avLst/>
          </a:prstGeom>
          <a:noFill/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1546" y="4512003"/>
            <a:ext cx="1914050" cy="1914050"/>
          </a:xfrm>
          <a:prstGeom prst="rect">
            <a:avLst/>
          </a:prstGeom>
        </p:spPr>
      </p:pic>
      <p:grpSp>
        <p:nvGrpSpPr>
          <p:cNvPr id="3" name="Group 13"/>
          <p:cNvGrpSpPr/>
          <p:nvPr/>
        </p:nvGrpSpPr>
        <p:grpSpPr>
          <a:xfrm>
            <a:off x="664349" y="2001811"/>
            <a:ext cx="2856505" cy="2186619"/>
            <a:chOff x="404095" y="1367454"/>
            <a:chExt cx="2450054" cy="1140119"/>
          </a:xfrm>
        </p:grpSpPr>
        <p:sp>
          <p:nvSpPr>
            <p:cNvPr id="54" name="Cloud Callout 53"/>
            <p:cNvSpPr/>
            <p:nvPr/>
          </p:nvSpPr>
          <p:spPr>
            <a:xfrm>
              <a:off x="404095" y="1367454"/>
              <a:ext cx="2450054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30202" y="1474544"/>
              <a:ext cx="2224913" cy="946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Đố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bạn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,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những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nào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là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chữ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nhật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?</a:t>
              </a:r>
            </a:p>
          </p:txBody>
        </p:sp>
      </p:grpSp>
      <p:pic>
        <p:nvPicPr>
          <p:cNvPr id="56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20400" r="60000" b="48000"/>
          <a:stretch>
            <a:fillRect/>
          </a:stretch>
        </p:blipFill>
        <p:spPr bwMode="auto">
          <a:xfrm>
            <a:off x="5130788" y="1665389"/>
            <a:ext cx="1679377" cy="2227745"/>
          </a:xfrm>
          <a:prstGeom prst="rect">
            <a:avLst/>
          </a:prstGeom>
          <a:noFill/>
        </p:spPr>
      </p:pic>
      <p:pic>
        <p:nvPicPr>
          <p:cNvPr id="57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44400" r="28800" b="50400"/>
          <a:stretch>
            <a:fillRect/>
          </a:stretch>
        </p:blipFill>
        <p:spPr bwMode="auto">
          <a:xfrm>
            <a:off x="7187156" y="1665389"/>
            <a:ext cx="2296291" cy="2124920"/>
          </a:xfrm>
          <a:prstGeom prst="rect">
            <a:avLst/>
          </a:prstGeom>
          <a:noFill/>
        </p:spPr>
      </p:pic>
      <p:pic>
        <p:nvPicPr>
          <p:cNvPr id="58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78000" r="2400" b="50400"/>
          <a:stretch>
            <a:fillRect/>
          </a:stretch>
        </p:blipFill>
        <p:spPr bwMode="auto">
          <a:xfrm>
            <a:off x="10066087" y="1665388"/>
            <a:ext cx="1679377" cy="2124926"/>
          </a:xfrm>
          <a:prstGeom prst="rect">
            <a:avLst/>
          </a:prstGeom>
          <a:noFill/>
        </p:spPr>
      </p:pic>
      <p:pic>
        <p:nvPicPr>
          <p:cNvPr id="59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t="48960" r="87600"/>
          <a:stretch>
            <a:fillRect/>
          </a:stretch>
        </p:blipFill>
        <p:spPr bwMode="auto">
          <a:xfrm>
            <a:off x="3382887" y="3762879"/>
            <a:ext cx="1062463" cy="2186618"/>
          </a:xfrm>
          <a:prstGeom prst="rect">
            <a:avLst/>
          </a:prstGeom>
          <a:noFill/>
        </p:spPr>
      </p:pic>
      <p:pic>
        <p:nvPicPr>
          <p:cNvPr id="60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16800" t="48960" r="57600"/>
          <a:stretch>
            <a:fillRect/>
          </a:stretch>
        </p:blipFill>
        <p:spPr bwMode="auto">
          <a:xfrm>
            <a:off x="4822335" y="3762887"/>
            <a:ext cx="2193472" cy="2186610"/>
          </a:xfrm>
          <a:prstGeom prst="rect">
            <a:avLst/>
          </a:prstGeom>
          <a:noFill/>
        </p:spPr>
      </p:pic>
      <p:pic>
        <p:nvPicPr>
          <p:cNvPr id="61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44400" t="48960" r="36000"/>
          <a:stretch>
            <a:fillRect/>
          </a:stretch>
        </p:blipFill>
        <p:spPr bwMode="auto">
          <a:xfrm>
            <a:off x="7187156" y="3762887"/>
            <a:ext cx="1679377" cy="2186610"/>
          </a:xfrm>
          <a:prstGeom prst="rect">
            <a:avLst/>
          </a:prstGeom>
          <a:noFill/>
        </p:spPr>
      </p:pic>
      <p:pic>
        <p:nvPicPr>
          <p:cNvPr id="62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67200" t="48000" r="21600"/>
          <a:stretch>
            <a:fillRect/>
          </a:stretch>
        </p:blipFill>
        <p:spPr bwMode="auto">
          <a:xfrm>
            <a:off x="9140717" y="3721752"/>
            <a:ext cx="959644" cy="2227745"/>
          </a:xfrm>
          <a:prstGeom prst="rect">
            <a:avLst/>
          </a:prstGeom>
          <a:noFill/>
        </p:spPr>
      </p:pic>
      <p:pic>
        <p:nvPicPr>
          <p:cNvPr id="63" name="Picture 2" descr="F:\AAA-LÀM ẢNH SLIDE\Bai19-LT1-1.png"/>
          <p:cNvPicPr>
            <a:picLocks noChangeAspect="1" noChangeArrowheads="1"/>
          </p:cNvPicPr>
          <p:nvPr/>
        </p:nvPicPr>
        <p:blipFill>
          <a:blip r:embed="rId2"/>
          <a:srcRect l="81600" t="48960"/>
          <a:stretch>
            <a:fillRect/>
          </a:stretch>
        </p:blipFill>
        <p:spPr bwMode="auto">
          <a:xfrm>
            <a:off x="10374544" y="3762887"/>
            <a:ext cx="1576558" cy="2186610"/>
          </a:xfrm>
          <a:prstGeom prst="rect">
            <a:avLst/>
          </a:prstGeom>
          <a:noFill/>
        </p:spPr>
      </p:pic>
      <p:sp>
        <p:nvSpPr>
          <p:cNvPr id="20" name="Oval 19"/>
          <p:cNvSpPr/>
          <p:nvPr/>
        </p:nvSpPr>
        <p:spPr>
          <a:xfrm>
            <a:off x="8070682" y="3299748"/>
            <a:ext cx="549937" cy="549937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9383591" y="5251773"/>
            <a:ext cx="485529" cy="485529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18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879" y="431947"/>
            <a:ext cx="2230362" cy="991397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877358" y="1348645"/>
            <a:ext cx="3756477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1.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Chọn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đáp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án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đúng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02303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AAA-LÀM ẢNH SLIDE\Bai19-LT1-2.png"/>
          <p:cNvPicPr>
            <a:picLocks noChangeAspect="1" noChangeArrowheads="1"/>
          </p:cNvPicPr>
          <p:nvPr/>
        </p:nvPicPr>
        <p:blipFill>
          <a:blip r:embed="rId2"/>
          <a:srcRect l="2400" t="2400" r="69600" b="43200"/>
          <a:stretch>
            <a:fillRect/>
          </a:stretch>
        </p:blipFill>
        <p:spPr bwMode="auto">
          <a:xfrm>
            <a:off x="3800108" y="1664855"/>
            <a:ext cx="2428842" cy="2359446"/>
          </a:xfrm>
          <a:prstGeom prst="rect">
            <a:avLst/>
          </a:prstGeom>
          <a:noFill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707" y="4469654"/>
            <a:ext cx="1914050" cy="1914050"/>
          </a:xfrm>
          <a:prstGeom prst="rect">
            <a:avLst/>
          </a:prstGeom>
        </p:spPr>
      </p:pic>
      <p:grpSp>
        <p:nvGrpSpPr>
          <p:cNvPr id="21" name="Group 13"/>
          <p:cNvGrpSpPr/>
          <p:nvPr/>
        </p:nvGrpSpPr>
        <p:grpSpPr>
          <a:xfrm>
            <a:off x="893707" y="1766776"/>
            <a:ext cx="3265755" cy="2359446"/>
            <a:chOff x="508192" y="1341858"/>
            <a:chExt cx="2450054" cy="1140119"/>
          </a:xfrm>
        </p:grpSpPr>
        <p:sp>
          <p:nvSpPr>
            <p:cNvPr id="22" name="Cloud Callout 21"/>
            <p:cNvSpPr/>
            <p:nvPr/>
          </p:nvSpPr>
          <p:spPr>
            <a:xfrm>
              <a:off x="508192" y="1341858"/>
              <a:ext cx="2450054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2664" y="1454750"/>
              <a:ext cx="2066001" cy="877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Đố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bạn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,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những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nào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là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khối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lập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phương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?</a:t>
              </a:r>
            </a:p>
          </p:txBody>
        </p:sp>
      </p:grpSp>
      <p:pic>
        <p:nvPicPr>
          <p:cNvPr id="24" name="Picture 2" descr="F:\AAA-LÀM ẢNH SLIDE\Bai19-LT1-2.png"/>
          <p:cNvPicPr>
            <a:picLocks noChangeAspect="1" noChangeArrowheads="1"/>
          </p:cNvPicPr>
          <p:nvPr/>
        </p:nvPicPr>
        <p:blipFill>
          <a:blip r:embed="rId2"/>
          <a:srcRect l="37200" t="2400" r="34800" b="43200"/>
          <a:stretch>
            <a:fillRect/>
          </a:stretch>
        </p:blipFill>
        <p:spPr bwMode="auto">
          <a:xfrm>
            <a:off x="6818774" y="1664854"/>
            <a:ext cx="2428842" cy="2359437"/>
          </a:xfrm>
          <a:prstGeom prst="rect">
            <a:avLst/>
          </a:prstGeom>
          <a:noFill/>
        </p:spPr>
      </p:pic>
      <p:pic>
        <p:nvPicPr>
          <p:cNvPr id="25" name="Picture 2" descr="F:\AAA-LÀM ẢNH SLIDE\Bai19-LT1-2.png"/>
          <p:cNvPicPr>
            <a:picLocks noChangeAspect="1" noChangeArrowheads="1"/>
          </p:cNvPicPr>
          <p:nvPr/>
        </p:nvPicPr>
        <p:blipFill>
          <a:blip r:embed="rId2"/>
          <a:srcRect l="68400" t="2400" r="3600" b="43200"/>
          <a:stretch>
            <a:fillRect/>
          </a:stretch>
        </p:blipFill>
        <p:spPr bwMode="auto">
          <a:xfrm>
            <a:off x="9525197" y="1664854"/>
            <a:ext cx="2428842" cy="2359437"/>
          </a:xfrm>
          <a:prstGeom prst="rect">
            <a:avLst/>
          </a:prstGeom>
          <a:noFill/>
        </p:spPr>
      </p:pic>
      <p:pic>
        <p:nvPicPr>
          <p:cNvPr id="26" name="Picture 2" descr="F:\AAA-LÀM ẢNH SLIDE\Bai19-LT1-2.png"/>
          <p:cNvPicPr>
            <a:picLocks noChangeAspect="1" noChangeArrowheads="1"/>
          </p:cNvPicPr>
          <p:nvPr/>
        </p:nvPicPr>
        <p:blipFill>
          <a:blip r:embed="rId2"/>
          <a:srcRect l="2400" t="60000" r="64800"/>
          <a:stretch>
            <a:fillRect/>
          </a:stretch>
        </p:blipFill>
        <p:spPr bwMode="auto">
          <a:xfrm>
            <a:off x="3800108" y="4163072"/>
            <a:ext cx="2845215" cy="1734887"/>
          </a:xfrm>
          <a:prstGeom prst="rect">
            <a:avLst/>
          </a:prstGeom>
          <a:noFill/>
        </p:spPr>
      </p:pic>
      <p:pic>
        <p:nvPicPr>
          <p:cNvPr id="27" name="Picture 2" descr="F:\AAA-LÀM ẢNH SLIDE\Bai19-LT1-2.png"/>
          <p:cNvPicPr>
            <a:picLocks noChangeAspect="1" noChangeArrowheads="1"/>
          </p:cNvPicPr>
          <p:nvPr/>
        </p:nvPicPr>
        <p:blipFill>
          <a:blip r:embed="rId2"/>
          <a:srcRect l="40800" t="60000" r="40800"/>
          <a:stretch>
            <a:fillRect/>
          </a:stretch>
        </p:blipFill>
        <p:spPr bwMode="auto">
          <a:xfrm>
            <a:off x="7131054" y="4163079"/>
            <a:ext cx="1596096" cy="1734880"/>
          </a:xfrm>
          <a:prstGeom prst="rect">
            <a:avLst/>
          </a:prstGeom>
          <a:noFill/>
        </p:spPr>
      </p:pic>
      <p:pic>
        <p:nvPicPr>
          <p:cNvPr id="28" name="Picture 2" descr="F:\AAA-LÀM ẢNH SLIDE\Bai19-LT1-2.png"/>
          <p:cNvPicPr>
            <a:picLocks noChangeAspect="1" noChangeArrowheads="1"/>
          </p:cNvPicPr>
          <p:nvPr/>
        </p:nvPicPr>
        <p:blipFill>
          <a:blip r:embed="rId2"/>
          <a:srcRect l="67200" t="60000" r="3600"/>
          <a:stretch>
            <a:fillRect/>
          </a:stretch>
        </p:blipFill>
        <p:spPr bwMode="auto">
          <a:xfrm>
            <a:off x="9421105" y="4163079"/>
            <a:ext cx="2532935" cy="1734880"/>
          </a:xfrm>
          <a:prstGeom prst="rect">
            <a:avLst/>
          </a:prstGeom>
          <a:noFill/>
        </p:spPr>
      </p:pic>
      <p:sp>
        <p:nvSpPr>
          <p:cNvPr id="29" name="Oval 28"/>
          <p:cNvSpPr/>
          <p:nvPr/>
        </p:nvSpPr>
        <p:spPr>
          <a:xfrm>
            <a:off x="7699524" y="5400406"/>
            <a:ext cx="455803" cy="455803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766533" y="3567286"/>
            <a:ext cx="455803" cy="455803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0708229" y="3546814"/>
            <a:ext cx="455803" cy="455803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19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906" y="431947"/>
            <a:ext cx="2230362" cy="991397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1332045" y="1300505"/>
            <a:ext cx="3756477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2.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Chọn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đáp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án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đúng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2954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9257" y="4521988"/>
            <a:ext cx="1914050" cy="1914050"/>
          </a:xfrm>
          <a:prstGeom prst="rect">
            <a:avLst/>
          </a:prstGeom>
        </p:spPr>
      </p:pic>
      <p:grpSp>
        <p:nvGrpSpPr>
          <p:cNvPr id="74" name="Group 13"/>
          <p:cNvGrpSpPr/>
          <p:nvPr/>
        </p:nvGrpSpPr>
        <p:grpSpPr>
          <a:xfrm>
            <a:off x="631101" y="1822984"/>
            <a:ext cx="2630775" cy="2304922"/>
            <a:chOff x="256033" y="1390861"/>
            <a:chExt cx="1973675" cy="1356377"/>
          </a:xfrm>
        </p:grpSpPr>
        <p:sp>
          <p:nvSpPr>
            <p:cNvPr id="75" name="Cloud Callout 74"/>
            <p:cNvSpPr/>
            <p:nvPr/>
          </p:nvSpPr>
          <p:spPr>
            <a:xfrm>
              <a:off x="256033" y="1390861"/>
              <a:ext cx="1973675" cy="1356377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75654" y="1524405"/>
              <a:ext cx="1888766" cy="1068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Đố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các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bạn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,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nào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thích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hợp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để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đặt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vào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dấu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“?”</a:t>
              </a:r>
            </a:p>
          </p:txBody>
        </p:sp>
      </p:grpSp>
      <p:pic>
        <p:nvPicPr>
          <p:cNvPr id="3074" name="Picture 2" descr="F:\AAA-LÀM ẢNH SLIDE\Bai19-LT1-3.png"/>
          <p:cNvPicPr>
            <a:picLocks noChangeAspect="1" noChangeArrowheads="1"/>
          </p:cNvPicPr>
          <p:nvPr/>
        </p:nvPicPr>
        <p:blipFill>
          <a:blip r:embed="rId3"/>
          <a:srcRect l="1200" t="36000" r="1200" b="43200"/>
          <a:stretch>
            <a:fillRect/>
          </a:stretch>
        </p:blipFill>
        <p:spPr bwMode="auto">
          <a:xfrm>
            <a:off x="2861463" y="2170150"/>
            <a:ext cx="9194205" cy="979712"/>
          </a:xfrm>
          <a:prstGeom prst="rect">
            <a:avLst/>
          </a:prstGeom>
          <a:noFill/>
        </p:spPr>
      </p:pic>
      <p:pic>
        <p:nvPicPr>
          <p:cNvPr id="79" name="Picture 2" descr="F:\AAA-LÀM ẢNH SLIDE\Bai19-LT1-3.png"/>
          <p:cNvPicPr>
            <a:picLocks noChangeAspect="1" noChangeArrowheads="1"/>
          </p:cNvPicPr>
          <p:nvPr/>
        </p:nvPicPr>
        <p:blipFill>
          <a:blip r:embed="rId3"/>
          <a:srcRect l="12000" t="72000" r="73200" b="7200"/>
          <a:stretch>
            <a:fillRect/>
          </a:stretch>
        </p:blipFill>
        <p:spPr bwMode="auto">
          <a:xfrm>
            <a:off x="3878854" y="3865801"/>
            <a:ext cx="1394209" cy="979712"/>
          </a:xfrm>
          <a:prstGeom prst="rect">
            <a:avLst/>
          </a:prstGeom>
          <a:noFill/>
        </p:spPr>
      </p:pic>
      <p:pic>
        <p:nvPicPr>
          <p:cNvPr id="80" name="Picture 2" descr="F:\AAA-LÀM ẢNH SLIDE\Bai19-LT1-3.png"/>
          <p:cNvPicPr>
            <a:picLocks noChangeAspect="1" noChangeArrowheads="1"/>
          </p:cNvPicPr>
          <p:nvPr/>
        </p:nvPicPr>
        <p:blipFill>
          <a:blip r:embed="rId3"/>
          <a:srcRect l="42000" t="72000" r="43200" b="7200"/>
          <a:stretch>
            <a:fillRect/>
          </a:stretch>
        </p:blipFill>
        <p:spPr bwMode="auto">
          <a:xfrm>
            <a:off x="6704939" y="3865801"/>
            <a:ext cx="1394209" cy="979712"/>
          </a:xfrm>
          <a:prstGeom prst="rect">
            <a:avLst/>
          </a:prstGeom>
          <a:noFill/>
        </p:spPr>
      </p:pic>
      <p:pic>
        <p:nvPicPr>
          <p:cNvPr id="81" name="Picture 2" descr="F:\AAA-LÀM ẢNH SLIDE\Bai19-LT1-3.png"/>
          <p:cNvPicPr>
            <a:picLocks noChangeAspect="1" noChangeArrowheads="1"/>
          </p:cNvPicPr>
          <p:nvPr/>
        </p:nvPicPr>
        <p:blipFill>
          <a:blip r:embed="rId3"/>
          <a:srcRect l="67200" t="72000" r="18000" b="7200"/>
          <a:stretch>
            <a:fillRect/>
          </a:stretch>
        </p:blipFill>
        <p:spPr bwMode="auto">
          <a:xfrm>
            <a:off x="9078851" y="3865801"/>
            <a:ext cx="1394209" cy="979712"/>
          </a:xfrm>
          <a:prstGeom prst="rect">
            <a:avLst/>
          </a:prstGeom>
          <a:noFill/>
        </p:spPr>
      </p:pic>
      <p:sp>
        <p:nvSpPr>
          <p:cNvPr id="82" name="Oval 81"/>
          <p:cNvSpPr/>
          <p:nvPr/>
        </p:nvSpPr>
        <p:spPr>
          <a:xfrm>
            <a:off x="6564551" y="4290624"/>
            <a:ext cx="549937" cy="549937"/>
          </a:xfrm>
          <a:prstGeom prst="ellipse">
            <a:avLst/>
          </a:prstGeom>
          <a:noFill/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5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101" y="421962"/>
            <a:ext cx="2230362" cy="991397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296613" y="1299763"/>
            <a:ext cx="3756477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3.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Chọn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đáp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án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đúng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84744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226</Words>
  <Application>Microsoft Office PowerPoint</Application>
  <PresentationFormat>Widescreen</PresentationFormat>
  <Paragraphs>41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Arial-Rounded</vt:lpstr>
      <vt:lpstr>Calibri</vt:lpstr>
      <vt:lpstr>Calibri Light</vt:lpstr>
      <vt:lpstr>等线</vt:lpstr>
      <vt:lpstr>Lato</vt:lpstr>
      <vt:lpstr>LNTH-LuoLuoNotangYuanTi 1</vt:lpstr>
      <vt:lpstr>Times New Roman</vt:lpstr>
      <vt:lpstr>自定义设计方案</vt:lpstr>
      <vt:lpstr>1_Office Theme</vt:lpstr>
      <vt:lpstr>2_Office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33</cp:revision>
  <dcterms:created xsi:type="dcterms:W3CDTF">2021-07-24T01:07:49Z</dcterms:created>
  <dcterms:modified xsi:type="dcterms:W3CDTF">2025-01-06T07:37:05Z</dcterms:modified>
</cp:coreProperties>
</file>