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5" r:id="rId3"/>
    <p:sldMasterId id="2147483688" r:id="rId4"/>
  </p:sldMasterIdLst>
  <p:notesMasterIdLst>
    <p:notesMasterId r:id="rId26"/>
  </p:notesMasterIdLst>
  <p:sldIdLst>
    <p:sldId id="256" r:id="rId5"/>
    <p:sldId id="257" r:id="rId6"/>
    <p:sldId id="381" r:id="rId7"/>
    <p:sldId id="260" r:id="rId8"/>
    <p:sldId id="382" r:id="rId9"/>
    <p:sldId id="258" r:id="rId10"/>
    <p:sldId id="384" r:id="rId11"/>
    <p:sldId id="385" r:id="rId12"/>
    <p:sldId id="386" r:id="rId13"/>
    <p:sldId id="387" r:id="rId14"/>
    <p:sldId id="383" r:id="rId15"/>
    <p:sldId id="394" r:id="rId16"/>
    <p:sldId id="375" r:id="rId17"/>
    <p:sldId id="389" r:id="rId18"/>
    <p:sldId id="261" r:id="rId19"/>
    <p:sldId id="388" r:id="rId20"/>
    <p:sldId id="262" r:id="rId21"/>
    <p:sldId id="266" r:id="rId22"/>
    <p:sldId id="264" r:id="rId23"/>
    <p:sldId id="390" r:id="rId24"/>
    <p:sldId id="391" r:id="rId25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HP001 4 hàng" charset="0"/>
      <p:regular r:id="rId34"/>
      <p:bold r:id="rId35"/>
    </p:embeddedFont>
    <p:embeddedFont>
      <p:font typeface="DengXian" charset="-122"/>
      <p:regular r:id="rId36"/>
      <p:bold r:id="rId37"/>
    </p:embeddedFont>
    <p:embeddedFont>
      <p:font typeface="Arial-Rounded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806" autoAdjust="0"/>
  </p:normalViewPr>
  <p:slideViewPr>
    <p:cSldViewPr>
      <p:cViewPr varScale="1">
        <p:scale>
          <a:sx n="45" d="100"/>
          <a:sy n="45" d="100"/>
        </p:scale>
        <p:origin x="-7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7EC73-32EB-4CC5-83C2-A4C8DABC939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53CD3-BB67-4248-8F80-5276558B6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53CD3-BB67-4248-8F80-5276558B63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8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9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4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4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2" y="-446"/>
            <a:ext cx="18289586" cy="102878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9349" y="-6548349"/>
            <a:ext cx="13773150" cy="238218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45" y="147416"/>
            <a:ext cx="1574007" cy="1482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" y="1"/>
            <a:ext cx="1771650" cy="24717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4297"/>
            <a:ext cx="3714750" cy="1993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050" y="8122032"/>
            <a:ext cx="3790950" cy="21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7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6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0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7300" y="1684020"/>
            <a:ext cx="157734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7300" y="5403540"/>
            <a:ext cx="15773400" cy="2483168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4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553660"/>
            <a:ext cx="15773400" cy="671226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4438651"/>
            <a:ext cx="15773400" cy="4171950"/>
          </a:xfrm>
        </p:spPr>
        <p:txBody>
          <a:bodyPr anchor="t" anchorCtr="0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583188"/>
            <a:ext cx="15773400" cy="1654492"/>
          </a:xfrm>
        </p:spPr>
        <p:txBody>
          <a:bodyPr lIns="144145" anchor="b" anchorCtr="0"/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4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158" y="547689"/>
            <a:ext cx="15773400" cy="12001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204" y="2223138"/>
            <a:ext cx="7831456" cy="1235392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7300" y="3552832"/>
            <a:ext cx="7833360" cy="5731192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4989" y="2223138"/>
            <a:ext cx="7645718" cy="1235392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0070C0"/>
                </a:solidFill>
              </a:defRPr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4989" y="3552832"/>
            <a:ext cx="7645718" cy="5731192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708278" y="6658562"/>
            <a:ext cx="1162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6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296228"/>
            <a:ext cx="15773400" cy="1988344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9045" y="-2858"/>
            <a:ext cx="10526078" cy="10292716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25193" y="685800"/>
            <a:ext cx="6588442" cy="1583056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24238" y="2541270"/>
            <a:ext cx="6590348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263" y="-11430"/>
            <a:ext cx="10526078" cy="10292716"/>
          </a:xfrm>
          <a:noFill/>
        </p:spPr>
        <p:txBody>
          <a:bodyPr lIns="252095" tIns="144145"/>
          <a:lstStyle>
            <a:lvl1pPr marL="0" indent="0" algn="ctr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4363" y="685800"/>
            <a:ext cx="6419850" cy="1583056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4369" y="2541270"/>
            <a:ext cx="6420802" cy="6720840"/>
          </a:xfrm>
        </p:spPr>
        <p:txBody>
          <a:bodyPr/>
          <a:lstStyle>
            <a:lvl1pPr marL="0" indent="0"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5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95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490545"/>
            <a:ext cx="15773400" cy="8775382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82F288E0-7875-42C4-84C8-98DBBD3BF4D2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7D9BB5D0-35E4-459D-AEF3-FE4D7C45CC1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32"/>
            <a:ext cx="4114800" cy="547688"/>
          </a:xfrm>
        </p:spPr>
        <p:txBody>
          <a:bodyPr/>
          <a:lstStyle/>
          <a:p>
            <a:pPr defTabSz="1371600"/>
            <a:fld id="{FB475AF3-A322-416E-99D7-29F5A7799ECC}" type="datetimeFigureOut">
              <a:rPr lang="zh-CN" altLang="en-US" sz="2700" smtClean="0">
                <a:solidFill>
                  <a:prstClr val="black"/>
                </a:solidFill>
              </a:rPr>
              <a:pPr defTabSz="1371600"/>
              <a:t>2025/2/25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32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32"/>
            <a:ext cx="4114800" cy="547688"/>
          </a:xfrm>
        </p:spPr>
        <p:txBody>
          <a:bodyPr/>
          <a:lstStyle/>
          <a:p>
            <a:pPr defTabSz="1371600"/>
            <a:fld id="{10B49C96-558A-49EC-AD52-79C3D5970B39}" type="slidenum">
              <a:rPr lang="zh-CN" alt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5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75000"/>
        <a:buFont typeface="Arial" panose="020B0604020202020204" pitchFamily="34" charset="0"/>
        <a:buChar char="•"/>
        <a:defRPr sz="42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8639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33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511618" indent="-342900" algn="l" defTabSz="1371600" rtl="0" eaLnBrk="1" fontAlgn="auto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‒"/>
        <a:defRPr sz="3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2267902" indent="-342900" algn="l" defTabSz="1371600" rtl="0" eaLnBrk="1" fontAlgn="auto" latinLnBrk="0" hangingPunct="1">
        <a:lnSpc>
          <a:spcPct val="10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915602" indent="-342900" algn="l" defTabSz="1371600" rtl="0" eaLnBrk="1" fontAlgn="auto" latinLnBrk="0" hangingPunct="1">
        <a:lnSpc>
          <a:spcPct val="90000"/>
        </a:lnSpc>
        <a:spcBef>
          <a:spcPts val="750"/>
        </a:spcBef>
        <a:buSzPct val="75000"/>
        <a:buFont typeface="Arial" panose="020B0604020202020204" pitchFamily="34" charset="0"/>
        <a:buChar char="˃"/>
        <a:defRPr sz="27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7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0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.wdp"/><Relationship Id="rId3" Type="http://schemas.openxmlformats.org/officeDocument/2006/relationships/image" Target="../media/image9.svg"/><Relationship Id="rId7" Type="http://schemas.openxmlformats.org/officeDocument/2006/relationships/image" Target="../media/image141.svg"/><Relationship Id="rId12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04.svg"/><Relationship Id="rId5" Type="http://schemas.openxmlformats.org/officeDocument/2006/relationships/image" Target="../media/image139.svg"/><Relationship Id="rId10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1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12" Type="http://schemas.openxmlformats.org/officeDocument/2006/relationships/image" Target="../media/image15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148.sv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55.svg"/><Relationship Id="rId7" Type="http://schemas.openxmlformats.org/officeDocument/2006/relationships/image" Target="../media/image130.svg"/><Relationship Id="rId12" Type="http://schemas.openxmlformats.org/officeDocument/2006/relationships/image" Target="../media/image1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0.png"/><Relationship Id="rId5" Type="http://schemas.openxmlformats.org/officeDocument/2006/relationships/image" Target="../media/image122.svg"/><Relationship Id="rId10" Type="http://schemas.openxmlformats.org/officeDocument/2006/relationships/image" Target="../media/image158.svg"/><Relationship Id="rId4" Type="http://schemas.openxmlformats.org/officeDocument/2006/relationships/image" Target="../media/image3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svg"/><Relationship Id="rId7" Type="http://schemas.openxmlformats.org/officeDocument/2006/relationships/image" Target="../media/image83.svg"/><Relationship Id="rId12" Type="http://schemas.openxmlformats.org/officeDocument/2006/relationships/image" Target="../media/image16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162.svg"/><Relationship Id="rId10" Type="http://schemas.openxmlformats.org/officeDocument/2006/relationships/image" Target="../media/image164.sv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8.svg"/><Relationship Id="rId1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92.svg"/><Relationship Id="rId12" Type="http://schemas.openxmlformats.org/officeDocument/2006/relationships/image" Target="../media/image19.png"/><Relationship Id="rId17" Type="http://schemas.openxmlformats.org/officeDocument/2006/relationships/image" Target="../media/image10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18.png"/><Relationship Id="rId19" Type="http://schemas.openxmlformats.org/officeDocument/2006/relationships/image" Target="../media/image104.svg"/><Relationship Id="rId4" Type="http://schemas.openxmlformats.org/officeDocument/2006/relationships/image" Target="../media/image15.png"/><Relationship Id="rId9" Type="http://schemas.openxmlformats.org/officeDocument/2006/relationships/image" Target="../media/image94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sv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19.svg"/><Relationship Id="rId5" Type="http://schemas.openxmlformats.org/officeDocument/2006/relationships/image" Target="../media/image9.svg"/><Relationship Id="rId15" Type="http://schemas.openxmlformats.org/officeDocument/2006/relationships/image" Target="../media/image118.sv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4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8.svg"/><Relationship Id="rId3" Type="http://schemas.openxmlformats.org/officeDocument/2006/relationships/image" Target="../media/image9.svg"/><Relationship Id="rId7" Type="http://schemas.openxmlformats.org/officeDocument/2006/relationships/image" Target="../media/image114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6.svg"/><Relationship Id="rId5" Type="http://schemas.openxmlformats.org/officeDocument/2006/relationships/image" Target="../media/image112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8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8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0.svg"/><Relationship Id="rId3" Type="http://schemas.openxmlformats.org/officeDocument/2006/relationships/image" Target="../media/image9.svg"/><Relationship Id="rId7" Type="http://schemas.openxmlformats.org/officeDocument/2006/relationships/image" Target="../media/image122.svg"/><Relationship Id="rId12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24.sv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76981">
            <a:off x="11589136" y="2469686"/>
            <a:ext cx="6147135" cy="5732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41313" y="3104405"/>
            <a:ext cx="5182049" cy="4316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F5C279-C22B-42F5-B807-08DE0A04A88E}"/>
              </a:ext>
            </a:extLst>
          </p:cNvPr>
          <p:cNvSpPr txBox="1"/>
          <p:nvPr/>
        </p:nvSpPr>
        <p:spPr>
          <a:xfrm>
            <a:off x="3388885" y="1424095"/>
            <a:ext cx="8160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mừng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1290" y="4229100"/>
            <a:ext cx="105737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00B050"/>
                </a:solidFill>
              </a:rPr>
              <a:t>Bài</a:t>
            </a:r>
            <a:r>
              <a:rPr lang="en-US" sz="8000" dirty="0" smtClean="0">
                <a:solidFill>
                  <a:srgbClr val="00B050"/>
                </a:solidFill>
              </a:rPr>
              <a:t> 3: </a:t>
            </a:r>
            <a:r>
              <a:rPr lang="en-US" sz="8000" dirty="0" err="1" smtClean="0">
                <a:solidFill>
                  <a:srgbClr val="00B050"/>
                </a:solidFill>
              </a:rPr>
              <a:t>Hoa</a:t>
            </a:r>
            <a:r>
              <a:rPr lang="en-US" sz="8000" dirty="0" smtClean="0">
                <a:solidFill>
                  <a:srgbClr val="00B050"/>
                </a:solidFill>
              </a:rPr>
              <a:t> </a:t>
            </a:r>
            <a:r>
              <a:rPr lang="en-US" sz="8000" dirty="0" err="1" smtClean="0">
                <a:solidFill>
                  <a:srgbClr val="00B050"/>
                </a:solidFill>
              </a:rPr>
              <a:t>yêu</a:t>
            </a:r>
            <a:r>
              <a:rPr lang="en-US" sz="8000" dirty="0" smtClean="0">
                <a:solidFill>
                  <a:srgbClr val="00B050"/>
                </a:solidFill>
              </a:rPr>
              <a:t> </a:t>
            </a:r>
            <a:r>
              <a:rPr lang="en-US" sz="8000" dirty="0" err="1" smtClean="0">
                <a:solidFill>
                  <a:srgbClr val="00B050"/>
                </a:solidFill>
              </a:rPr>
              <a:t>thương</a:t>
            </a:r>
            <a:endParaRPr lang="en-US" sz="8000" dirty="0" smtClean="0">
              <a:solidFill>
                <a:srgbClr val="00B050"/>
              </a:solidFill>
            </a:endParaRPr>
          </a:p>
          <a:p>
            <a:r>
              <a:rPr lang="en-US" sz="7200" dirty="0" smtClean="0"/>
              <a:t> </a:t>
            </a:r>
            <a:endParaRPr lang="en-US" sz="2000" dirty="0" smtClean="0"/>
          </a:p>
          <a:p>
            <a:pPr algn="ctr"/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Giáo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</a:rPr>
              <a:t>viên</a:t>
            </a:r>
            <a:r>
              <a:rPr lang="en-US" sz="480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vi-VN" sz="4800" smtClean="0">
                <a:solidFill>
                  <a:schemeClr val="accent6">
                    <a:lumMod val="75000"/>
                  </a:schemeClr>
                </a:solidFill>
              </a:rPr>
              <a:t>Nguyễn Thị Hồng</a:t>
            </a:r>
            <a:endParaRPr lang="en-U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797CE-43DD-43DA-89E6-FD5245E8A762}"/>
              </a:ext>
            </a:extLst>
          </p:cNvPr>
          <p:cNvSpPr txBox="1"/>
          <p:nvPr/>
        </p:nvSpPr>
        <p:spPr>
          <a:xfrm>
            <a:off x="5334000" y="4305300"/>
            <a:ext cx="66860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FF0000"/>
                </a:solidFill>
              </a:rPr>
              <a:t>Sáng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tạo</a:t>
            </a:r>
            <a:r>
              <a:rPr lang="en-US" sz="5400" dirty="0">
                <a:solidFill>
                  <a:srgbClr val="FF0000"/>
                </a:solidFill>
              </a:rPr>
              <a:t>: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hoạt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ra </a:t>
            </a:r>
            <a:r>
              <a:rPr lang="en-US" sz="5400" dirty="0" err="1"/>
              <a:t>bất</a:t>
            </a:r>
            <a:r>
              <a:rPr lang="en-US" sz="5400" dirty="0"/>
              <a:t> </a:t>
            </a:r>
            <a:r>
              <a:rPr lang="en-US" sz="5400" dirty="0" err="1"/>
              <a:t>cứ</a:t>
            </a:r>
            <a:r>
              <a:rPr lang="en-US" sz="5400" dirty="0"/>
              <a:t>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gì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đồng</a:t>
            </a:r>
            <a:r>
              <a:rPr lang="en-US" sz="5400" dirty="0"/>
              <a:t> </a:t>
            </a:r>
            <a:r>
              <a:rPr lang="en-US" sz="5400" dirty="0" err="1"/>
              <a:t>thời</a:t>
            </a:r>
            <a:r>
              <a:rPr lang="en-US" sz="5400" dirty="0"/>
              <a:t> </a:t>
            </a:r>
            <a:r>
              <a:rPr lang="en-US" sz="5400" dirty="0" err="1"/>
              <a:t>tính</a:t>
            </a:r>
            <a:r>
              <a:rPr lang="en-US" sz="5400" dirty="0"/>
              <a:t> </a:t>
            </a:r>
            <a:r>
              <a:rPr lang="en-US" sz="5400" dirty="0" err="1"/>
              <a:t>mới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tính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r>
              <a:rPr lang="en-US" sz="5400" dirty="0"/>
              <a:t> </a:t>
            </a:r>
          </a:p>
        </p:txBody>
      </p:sp>
      <p:pic>
        <p:nvPicPr>
          <p:cNvPr id="3074" name="Picture 2" descr="Tư duy sáng tạo là gì? Các phương pháp rèn luyện tư duy sáng tạo">
            <a:extLst>
              <a:ext uri="{FF2B5EF4-FFF2-40B4-BE49-F238E27FC236}">
                <a16:creationId xmlns:a16="http://schemas.microsoft.com/office/drawing/2014/main" xmlns="" id="{75CF4596-9D0A-4F7C-8F53-05A3B3E80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0" r="391"/>
          <a:stretch/>
        </p:blipFill>
        <p:spPr bwMode="auto">
          <a:xfrm>
            <a:off x="13718832" y="5780875"/>
            <a:ext cx="4138832" cy="391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5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7F2955-1E00-4E60-ADD4-22B27DDB0EEC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318CA91-B0C2-488B-BC29-20CA39A9D7E5}"/>
              </a:ext>
            </a:extLst>
          </p:cNvPr>
          <p:cNvCxnSpPr>
            <a:cxnSpLocks/>
          </p:cNvCxnSpPr>
          <p:nvPr/>
        </p:nvCxnSpPr>
        <p:spPr>
          <a:xfrm flipH="1">
            <a:off x="13755077" y="2897212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6D3AB8E-8335-4BC1-BCC4-294847E8C2CE}"/>
              </a:ext>
            </a:extLst>
          </p:cNvPr>
          <p:cNvCxnSpPr>
            <a:cxnSpLocks/>
          </p:cNvCxnSpPr>
          <p:nvPr/>
        </p:nvCxnSpPr>
        <p:spPr>
          <a:xfrm flipH="1">
            <a:off x="11430000" y="347705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DF76CC6-FBB0-4F6E-98FC-C02A4C46C0FD}"/>
              </a:ext>
            </a:extLst>
          </p:cNvPr>
          <p:cNvCxnSpPr>
            <a:cxnSpLocks/>
          </p:cNvCxnSpPr>
          <p:nvPr/>
        </p:nvCxnSpPr>
        <p:spPr>
          <a:xfrm flipH="1">
            <a:off x="9985708" y="407518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BA32F22-6962-4D6B-A585-84C539FFBF64}"/>
              </a:ext>
            </a:extLst>
          </p:cNvPr>
          <p:cNvCxnSpPr>
            <a:cxnSpLocks/>
          </p:cNvCxnSpPr>
          <p:nvPr/>
        </p:nvCxnSpPr>
        <p:spPr>
          <a:xfrm flipH="1">
            <a:off x="10118720" y="407518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46747F4-D6A3-4B72-B099-EDC74BF3BD59}"/>
              </a:ext>
            </a:extLst>
          </p:cNvPr>
          <p:cNvCxnSpPr>
            <a:cxnSpLocks/>
          </p:cNvCxnSpPr>
          <p:nvPr/>
        </p:nvCxnSpPr>
        <p:spPr>
          <a:xfrm flipH="1">
            <a:off x="13037839" y="472127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C6BF9DD-C9C1-4761-9329-E89E3528F375}"/>
              </a:ext>
            </a:extLst>
          </p:cNvPr>
          <p:cNvCxnSpPr>
            <a:cxnSpLocks/>
          </p:cNvCxnSpPr>
          <p:nvPr/>
        </p:nvCxnSpPr>
        <p:spPr>
          <a:xfrm flipH="1">
            <a:off x="13835335" y="525142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FC85BF0-E42E-4511-BCF2-6FC01BC6ED4A}"/>
              </a:ext>
            </a:extLst>
          </p:cNvPr>
          <p:cNvCxnSpPr>
            <a:cxnSpLocks/>
          </p:cNvCxnSpPr>
          <p:nvPr/>
        </p:nvCxnSpPr>
        <p:spPr>
          <a:xfrm flipH="1">
            <a:off x="9905450" y="5961523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5808DFE-7B15-446C-9CCC-9CEB5A09C9C7}"/>
              </a:ext>
            </a:extLst>
          </p:cNvPr>
          <p:cNvCxnSpPr>
            <a:cxnSpLocks/>
          </p:cNvCxnSpPr>
          <p:nvPr/>
        </p:nvCxnSpPr>
        <p:spPr>
          <a:xfrm flipH="1">
            <a:off x="5027155" y="656951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F5F346D-D63B-4C6D-88DB-5F54C964CE11}"/>
              </a:ext>
            </a:extLst>
          </p:cNvPr>
          <p:cNvCxnSpPr>
            <a:cxnSpLocks/>
          </p:cNvCxnSpPr>
          <p:nvPr/>
        </p:nvCxnSpPr>
        <p:spPr>
          <a:xfrm flipH="1">
            <a:off x="16046330" y="6532936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35B065D-0CC6-41BE-A15B-69532161277B}"/>
              </a:ext>
            </a:extLst>
          </p:cNvPr>
          <p:cNvCxnSpPr>
            <a:cxnSpLocks/>
          </p:cNvCxnSpPr>
          <p:nvPr/>
        </p:nvCxnSpPr>
        <p:spPr>
          <a:xfrm flipH="1">
            <a:off x="7208945" y="772718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AF0D4DC-A7C5-4D94-9CE9-CAE609CC9D26}"/>
              </a:ext>
            </a:extLst>
          </p:cNvPr>
          <p:cNvCxnSpPr>
            <a:cxnSpLocks/>
          </p:cNvCxnSpPr>
          <p:nvPr/>
        </p:nvCxnSpPr>
        <p:spPr>
          <a:xfrm flipH="1">
            <a:off x="9825192" y="7081101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825BA56-045E-455E-838D-F1D31F89DE54}"/>
              </a:ext>
            </a:extLst>
          </p:cNvPr>
          <p:cNvCxnSpPr>
            <a:cxnSpLocks/>
          </p:cNvCxnSpPr>
          <p:nvPr/>
        </p:nvCxnSpPr>
        <p:spPr>
          <a:xfrm flipH="1">
            <a:off x="7092770" y="7705329"/>
            <a:ext cx="160516" cy="646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Arial-Rounded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Phạm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Thủy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5A80F6-1481-4F08-A194-708A7738CAD1}"/>
              </a:ext>
            </a:extLst>
          </p:cNvPr>
          <p:cNvSpPr txBox="1"/>
          <p:nvPr/>
        </p:nvSpPr>
        <p:spPr>
          <a:xfrm>
            <a:off x="2679326" y="2812251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B09DC9-B4A0-4244-8343-13747862185E}"/>
              </a:ext>
            </a:extLst>
          </p:cNvPr>
          <p:cNvSpPr txBox="1"/>
          <p:nvPr/>
        </p:nvSpPr>
        <p:spPr>
          <a:xfrm>
            <a:off x="2684714" y="4625820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(2)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DC18F14-35A7-A844-FE37-FF630BFF35DF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9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0E58E6-FCC7-42B9-935F-6A473C49F072}"/>
              </a:ext>
            </a:extLst>
          </p:cNvPr>
          <p:cNvSpPr/>
          <p:nvPr/>
        </p:nvSpPr>
        <p:spPr>
          <a:xfrm>
            <a:off x="1228725" y="400050"/>
            <a:ext cx="16487775" cy="9458325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712" y="-68565"/>
            <a:ext cx="1266408" cy="17907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8076451" y="5703424"/>
            <a:ext cx="2792324" cy="3534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F474A6-E2CD-40DC-8BE3-741F483D40FE}"/>
              </a:ext>
            </a:extLst>
          </p:cNvPr>
          <p:cNvSpPr/>
          <p:nvPr/>
        </p:nvSpPr>
        <p:spPr>
          <a:xfrm>
            <a:off x="1682744" y="3190184"/>
            <a:ext cx="71925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48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48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SzPts val="2800"/>
              <a:defRPr/>
            </a:pPr>
            <a:r>
              <a:rPr lang="en-US" altLang="zh-CN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4800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4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768" y="2986815"/>
            <a:ext cx="6956712" cy="3499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30B4FC-0018-4722-B6A9-31B2078698AA}"/>
              </a:ext>
            </a:extLst>
          </p:cNvPr>
          <p:cNvSpPr/>
          <p:nvPr/>
        </p:nvSpPr>
        <p:spPr>
          <a:xfrm>
            <a:off x="5746567" y="1412834"/>
            <a:ext cx="679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61140" y="1592472"/>
            <a:ext cx="766977" cy="7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5A80F6-1481-4F08-A194-708A7738CAD1}"/>
              </a:ext>
            </a:extLst>
          </p:cNvPr>
          <p:cNvSpPr txBox="1"/>
          <p:nvPr/>
        </p:nvSpPr>
        <p:spPr>
          <a:xfrm>
            <a:off x="2679326" y="2812251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(1)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B09DC9-B4A0-4244-8343-13747862185E}"/>
              </a:ext>
            </a:extLst>
          </p:cNvPr>
          <p:cNvSpPr txBox="1"/>
          <p:nvPr/>
        </p:nvSpPr>
        <p:spPr>
          <a:xfrm>
            <a:off x="2684714" y="4625820"/>
            <a:ext cx="106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2922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16596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4746" y="873087"/>
            <a:ext cx="6224561" cy="58787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71672" y="2399877"/>
            <a:ext cx="434159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6048004" y="7379521"/>
            <a:ext cx="1787151" cy="2375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06690D5-C012-40B9-BF9F-D13CEF7D972F}"/>
              </a:ext>
            </a:extLst>
          </p:cNvPr>
          <p:cNvSpPr txBox="1"/>
          <p:nvPr/>
        </p:nvSpPr>
        <p:spPr>
          <a:xfrm>
            <a:off x="7566843" y="3523336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A4DCE31-B8EA-496D-BDA7-0CAE16AFDD25}"/>
              </a:ext>
            </a:extLst>
          </p:cNvPr>
          <p:cNvGrpSpPr/>
          <p:nvPr/>
        </p:nvGrpSpPr>
        <p:grpSpPr>
          <a:xfrm>
            <a:off x="6537785" y="2199033"/>
            <a:ext cx="9547471" cy="5257333"/>
            <a:chOff x="4157489" y="498269"/>
            <a:chExt cx="6847407" cy="47098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1CB2B9A-7065-414B-9D85-DA060BE3A5A1}"/>
                </a:ext>
              </a:extLst>
            </p:cNvPr>
            <p:cNvGrpSpPr/>
            <p:nvPr/>
          </p:nvGrpSpPr>
          <p:grpSpPr>
            <a:xfrm>
              <a:off x="4157489" y="498269"/>
              <a:ext cx="6847407" cy="4709813"/>
              <a:chOff x="4125650" y="476858"/>
              <a:chExt cx="6847407" cy="470981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331A1A45-E9E3-491C-8A64-79D103F00327}"/>
                  </a:ext>
                </a:extLst>
              </p:cNvPr>
              <p:cNvGrpSpPr/>
              <p:nvPr/>
            </p:nvGrpSpPr>
            <p:grpSpPr>
              <a:xfrm>
                <a:off x="4125650" y="476858"/>
                <a:ext cx="6790480" cy="3670722"/>
                <a:chOff x="7603398" y="2452420"/>
                <a:chExt cx="4231680" cy="261568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73E1EF61-03CD-4668-BE2B-429FBCF174B3}"/>
                    </a:ext>
                  </a:extLst>
                </p:cNvPr>
                <p:cNvGrpSpPr/>
                <p:nvPr/>
              </p:nvGrpSpPr>
              <p:grpSpPr>
                <a:xfrm>
                  <a:off x="7603398" y="2452420"/>
                  <a:ext cx="4231680" cy="1914710"/>
                  <a:chOff x="8047281" y="19819"/>
                  <a:chExt cx="4231680" cy="191471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xmlns="" id="{9C738866-2969-43B5-9B5A-87D59F82227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15259"/>
                    <a:ext cx="4231680" cy="1319270"/>
                    <a:chOff x="8047281" y="615259"/>
                    <a:chExt cx="4231680" cy="1319270"/>
                  </a:xfrm>
                </p:grpSpPr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xmlns="" id="{38DF4132-E752-42EE-B83A-DC9A52502F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447192" cy="560029"/>
                      <a:chOff x="7556741" y="369679"/>
                      <a:chExt cx="1971550" cy="431129"/>
                    </a:xfrm>
                  </p:grpSpPr>
                  <p:sp>
                    <p:nvSpPr>
                      <p:cNvPr id="49" name="Rectangle: Rounded Corners 48">
                        <a:extLst>
                          <a:ext uri="{FF2B5EF4-FFF2-40B4-BE49-F238E27FC236}">
                            <a16:creationId xmlns:a16="http://schemas.microsoft.com/office/drawing/2014/main" xmlns="" id="{DE414F90-5BFE-4951-B742-C3C58EE8C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795201" cy="429731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3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xmlns="" id="{27A54EF4-38E3-422C-8235-A2C18E0983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32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xmlns="" id="{694725B2-0D8D-46C4-A492-2727B18994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15259"/>
                      <a:ext cx="4205441" cy="573469"/>
                      <a:chOff x="8047281" y="615259"/>
                      <a:chExt cx="4205441" cy="573469"/>
                    </a:xfrm>
                  </p:grpSpPr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xmlns="" id="{CE7ED561-89C6-416C-B03B-CEDEDC9E76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15259"/>
                        <a:ext cx="2455261" cy="573469"/>
                        <a:chOff x="7543830" y="291306"/>
                        <a:chExt cx="1978052" cy="441476"/>
                      </a:xfrm>
                    </p:grpSpPr>
                    <p:sp>
                      <p:nvSpPr>
                        <p:cNvPr id="47" name="Rectangle: Rounded Corners 46">
                          <a:extLst>
                            <a:ext uri="{FF2B5EF4-FFF2-40B4-BE49-F238E27FC236}">
                              <a16:creationId xmlns:a16="http://schemas.microsoft.com/office/drawing/2014/main" xmlns="" id="{E49184C1-D8AB-4B3E-AF8F-5BE232592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795203" cy="429731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xmlns="" id="{8447E39F-F77B-45A9-82CB-68FF77B830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44" name="Picture 43">
                        <a:extLst>
                          <a:ext uri="{FF2B5EF4-FFF2-40B4-BE49-F238E27FC236}">
                            <a16:creationId xmlns:a16="http://schemas.microsoft.com/office/drawing/2014/main" xmlns="" id="{A7884F74-B914-4E62-862B-3C11E6D0DE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596650" y="647157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5" name="Picture 44">
                        <a:extLst>
                          <a:ext uri="{FF2B5EF4-FFF2-40B4-BE49-F238E27FC236}">
                            <a16:creationId xmlns:a16="http://schemas.microsoft.com/office/drawing/2014/main" xmlns="" id="{391C61D0-550B-48C7-A246-719BF03DD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173495" y="647156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6" name="Picture 45">
                        <a:extLst>
                          <a:ext uri="{FF2B5EF4-FFF2-40B4-BE49-F238E27FC236}">
                            <a16:creationId xmlns:a16="http://schemas.microsoft.com/office/drawing/2014/main" xmlns="" id="{0B003260-0532-440C-9431-53250B12945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50340" y="654785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xmlns="" id="{B9DB1C9A-7653-45B2-B855-543B977D0B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22889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xmlns="" id="{22BFFC19-90CD-4872-B284-384EF62553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199734" y="1297175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xmlns="" id="{962A5D30-04C3-4449-BC05-C5C2DAA31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776579" y="1304804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xmlns="" id="{714FEBCC-6002-4D45-927F-A3ABCD38C79A}"/>
                      </a:ext>
                    </a:extLst>
                  </p:cNvPr>
                  <p:cNvSpPr txBox="1"/>
                  <p:nvPr/>
                </p:nvSpPr>
                <p:spPr>
                  <a:xfrm>
                    <a:off x="9231143" y="19819"/>
                    <a:ext cx="1934552" cy="4911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4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xmlns="" id="{9534BA0B-6982-4600-B3E4-3B000DEBF75F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2147870" cy="558212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xmlns="" id="{0CC6ADC3-F5CF-46AD-BEAE-52000D42BB7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C75D47FA-7CE3-41E8-8461-11BE5D583F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179006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33786920-31ED-431B-A4F0-1820AD58C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55851" y="4519115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A41C74E8-4B5E-49AF-AB3E-D0AAF173F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32696" y="4526742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A3483A5C-93E6-45FB-9926-6A4E39D8C2B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706258" cy="783367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D784C3A9-751A-401A-8BAC-DE8F64A0A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15597" y="4354476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578BEA28-C56B-4BD6-92B4-16F2D88A3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241246" y="435447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718B55C3-D099-4C76-BBE7-CD337FD6D0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166896" y="4365182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094A29E-AC0A-46E5-B1D0-052284E5CEA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9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dirty="0" err="1">
                <a:solidFill>
                  <a:srgbClr val="000000"/>
                </a:solidFill>
                <a:latin typeface="+mj-lt"/>
              </a:rPr>
              <a:t>Trả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lời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9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+mj-lt"/>
              </a:rPr>
              <a:t>hỏi</a:t>
            </a:r>
            <a:endParaRPr lang="en-US" sz="96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69E0E3-E5EB-4316-936B-3A54777EDAD7}"/>
              </a:ext>
            </a:extLst>
          </p:cNvPr>
          <p:cNvSpPr txBox="1"/>
          <p:nvPr/>
        </p:nvSpPr>
        <p:spPr>
          <a:xfrm>
            <a:off x="4881041" y="4630750"/>
            <a:ext cx="862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a. </a:t>
            </a:r>
            <a:r>
              <a:rPr lang="en-US" sz="6000" dirty="0" err="1">
                <a:solidFill>
                  <a:srgbClr val="FF0000"/>
                </a:solidFill>
              </a:rPr>
              <a:t>Lớp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của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bạn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nhỏ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có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mấy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tổ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666B424-F892-4226-878A-5A3F925C2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15100">
            <a:off x="14125648" y="4220969"/>
            <a:ext cx="2772792" cy="257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5616219" y="6931535"/>
            <a:ext cx="2122534" cy="1966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4758B5-2E08-4CF1-924F-8A27E64C6C5C}"/>
              </a:ext>
            </a:extLst>
          </p:cNvPr>
          <p:cNvSpPr txBox="1"/>
          <p:nvPr/>
        </p:nvSpPr>
        <p:spPr>
          <a:xfrm>
            <a:off x="4677310" y="6907009"/>
            <a:ext cx="8745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Lớp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bạn</a:t>
            </a:r>
            <a:r>
              <a:rPr lang="en-US" sz="6000" dirty="0"/>
              <a:t> nhỏ </a:t>
            </a:r>
            <a:r>
              <a:rPr lang="en-US" sz="6000" dirty="0" err="1"/>
              <a:t>có</a:t>
            </a:r>
            <a:r>
              <a:rPr lang="en-US" sz="6000" dirty="0"/>
              <a:t> 4 </a:t>
            </a:r>
            <a:r>
              <a:rPr lang="en-US" sz="6000" dirty="0" err="1"/>
              <a:t>tổ</a:t>
            </a:r>
            <a:r>
              <a:rPr lang="en-US" sz="6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5910819"/>
            <a:chOff x="0" y="0"/>
            <a:chExt cx="8245799" cy="546476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1532559" y="1284043"/>
            <a:ext cx="9570585" cy="2812475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847461" y="2315613"/>
            <a:ext cx="707184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E1819F-BDC8-4404-87FB-A33C305B423D}"/>
              </a:ext>
            </a:extLst>
          </p:cNvPr>
          <p:cNvSpPr txBox="1"/>
          <p:nvPr/>
        </p:nvSpPr>
        <p:spPr>
          <a:xfrm>
            <a:off x="2589278" y="4516224"/>
            <a:ext cx="8991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b. </a:t>
            </a:r>
            <a:r>
              <a:rPr lang="en-US" sz="6000" dirty="0" err="1">
                <a:solidFill>
                  <a:srgbClr val="FF0000"/>
                </a:solidFill>
              </a:rPr>
              <a:t>Bức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tranh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bông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bốn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cánh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được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đặt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tên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là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gì</a:t>
            </a:r>
            <a:r>
              <a:rPr lang="en-US" sz="6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FD62B6-C117-43F3-82EA-269581B4DFCB}"/>
              </a:ext>
            </a:extLst>
          </p:cNvPr>
          <p:cNvSpPr txBox="1"/>
          <p:nvPr/>
        </p:nvSpPr>
        <p:spPr>
          <a:xfrm>
            <a:off x="3520942" y="6749287"/>
            <a:ext cx="7641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“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dirty="0" err="1"/>
              <a:t>yêu</a:t>
            </a:r>
            <a:r>
              <a:rPr lang="en-US" sz="6000" dirty="0"/>
              <a:t> </a:t>
            </a:r>
            <a:r>
              <a:rPr lang="en-US" sz="6000" dirty="0" err="1"/>
              <a:t>thương</a:t>
            </a:r>
            <a:r>
              <a:rPr lang="en-US" sz="6000" dirty="0"/>
              <a:t>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775B7F7-80ED-4204-97B7-11747C62A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0771" y="3673099"/>
            <a:ext cx="5658954" cy="413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780578" y="7146069"/>
            <a:ext cx="2734793" cy="23739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207245" flipV="1">
            <a:off x="11614633" y="6971339"/>
            <a:ext cx="1093804" cy="1834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63000" y="800100"/>
            <a:ext cx="7668064" cy="4203065"/>
            <a:chOff x="0" y="0"/>
            <a:chExt cx="1744237" cy="16896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680534">
            <a:off x="15214806" y="1806230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282315-11B0-430A-9B33-D4C874B859D2}"/>
              </a:ext>
            </a:extLst>
          </p:cNvPr>
          <p:cNvSpPr txBox="1"/>
          <p:nvPr/>
        </p:nvSpPr>
        <p:spPr>
          <a:xfrm>
            <a:off x="9372600" y="1257300"/>
            <a:ext cx="70471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c. Theo </a:t>
            </a:r>
            <a:r>
              <a:rPr lang="en-US" sz="6600" dirty="0" err="1">
                <a:solidFill>
                  <a:srgbClr val="FF0000"/>
                </a:solidFill>
              </a:rPr>
              <a:t>em</a:t>
            </a:r>
            <a:r>
              <a:rPr lang="en-US" sz="6600" dirty="0">
                <a:solidFill>
                  <a:srgbClr val="FF0000"/>
                </a:solidFill>
              </a:rPr>
              <a:t>, </a:t>
            </a:r>
            <a:r>
              <a:rPr lang="en-US" sz="6600" dirty="0" err="1">
                <a:solidFill>
                  <a:srgbClr val="FF0000"/>
                </a:solidFill>
              </a:rPr>
              <a:t>có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thể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đặt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tên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nào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khác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cho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bức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tranh</a:t>
            </a:r>
            <a:r>
              <a:rPr lang="en-US" sz="6600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33E791-5120-4A49-B8DC-682887D8F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65959">
            <a:off x="2150629" y="2599684"/>
            <a:ext cx="5658954" cy="413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08057">
            <a:off x="3231874" y="2157524"/>
            <a:ext cx="2625654" cy="6725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52723">
            <a:off x="1196320" y="6575291"/>
            <a:ext cx="2071506" cy="2721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987DE6-FA49-7415-1D5E-821708B99D62}"/>
              </a:ext>
            </a:extLst>
          </p:cNvPr>
          <p:cNvSpPr txBox="1"/>
          <p:nvPr/>
        </p:nvSpPr>
        <p:spPr>
          <a:xfrm>
            <a:off x="8153400" y="5295900"/>
            <a:ext cx="9982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</a:rPr>
              <a:t>Gợi ý các tên khác cho bức tranh: Hoa tình thương, Hoa đoàn kết, Bông hoa yêu thương, Bức tranh đặc biệt, Lớp học mến yêu, Lớp học yêu thương…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079045" y="1226154"/>
            <a:ext cx="8504625" cy="80321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4010" y="4040634"/>
            <a:ext cx="596373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9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mẫu</a:t>
            </a:r>
            <a:endParaRPr lang="en-US" sz="9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52723">
            <a:off x="10996929" y="4708508"/>
            <a:ext cx="2071506" cy="27217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00291" y="2262204"/>
            <a:ext cx="2668061" cy="2884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9396">
            <a:off x="13463196" y="5898654"/>
            <a:ext cx="1852457" cy="2707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97473">
            <a:off x="2866822" y="2664708"/>
            <a:ext cx="1232340" cy="1207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840615">
            <a:off x="2536802" y="821726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99498" y="2089208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20983">
            <a:off x="1330478" y="5159115"/>
            <a:ext cx="1794567" cy="3087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FB4982-4F85-40CE-80D9-14EB7903E5B8}"/>
              </a:ext>
            </a:extLst>
          </p:cNvPr>
          <p:cNvSpPr txBox="1"/>
          <p:nvPr/>
        </p:nvSpPr>
        <p:spPr>
          <a:xfrm>
            <a:off x="4343400" y="2491629"/>
            <a:ext cx="96012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Viết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vở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câu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trả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lời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c ở </a:t>
            </a:r>
            <a:r>
              <a:rPr lang="en-US" sz="5400" dirty="0" err="1">
                <a:solidFill>
                  <a:srgbClr val="000000"/>
                </a:solidFill>
                <a:latin typeface="Arial-Rounded"/>
                <a:ea typeface="Arial-Rounded"/>
              </a:rPr>
              <a:t>mục</a:t>
            </a:r>
            <a:r>
              <a:rPr lang="en-US" sz="5400" dirty="0">
                <a:solidFill>
                  <a:srgbClr val="000000"/>
                </a:solidFill>
                <a:latin typeface="Arial-Rounded"/>
                <a:ea typeface="Arial-Rounded"/>
              </a:rPr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xmlns="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4028441" y="5910023"/>
            <a:ext cx="614774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/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xmlns="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8600441" y="5910023"/>
            <a:ext cx="40985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5"/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914445"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DFD05E2-1298-4574-88D5-51C1D5486650}"/>
              </a:ext>
            </a:extLst>
          </p:cNvPr>
          <p:cNvGrpSpPr/>
          <p:nvPr/>
        </p:nvGrpSpPr>
        <p:grpSpPr>
          <a:xfrm>
            <a:off x="2692399" y="4163773"/>
            <a:ext cx="12395201" cy="2477186"/>
            <a:chOff x="10793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5"/>
              <a:endParaRPr lang="en-US" sz="24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B3E0D8CB-A0C8-4E21-97BD-3C58F6416780}"/>
                </a:ext>
              </a:extLst>
            </p:cNvPr>
            <p:cNvSpPr/>
            <p:nvPr/>
          </p:nvSpPr>
          <p:spPr>
            <a:xfrm>
              <a:off x="10793" y="3319692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65"/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thể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(…)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49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7" y="6917004"/>
            <a:ext cx="15075695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49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730" y="6917004"/>
            <a:ext cx="15073313" cy="923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82807" tIns="91404" rIns="182807" bIns="91404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6420"/>
            <a:r>
              <a:rPr lang="en-US" altLang="en-US" sz="480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xmlns="" id="{738E5473-491F-4A65-B525-42BE12BB6E54}"/>
              </a:ext>
            </a:extLst>
          </p:cNvPr>
          <p:cNvSpPr txBox="1"/>
          <p:nvPr/>
        </p:nvSpPr>
        <p:spPr>
          <a:xfrm>
            <a:off x="5181600" y="9886890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" y="-446"/>
            <a:ext cx="18289586" cy="102878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40502" y="-4391025"/>
            <a:ext cx="11007147" cy="19069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2700"/>
            <a:ext cx="7313954" cy="3924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6119609"/>
            <a:ext cx="7200900" cy="41673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2" y="7975601"/>
            <a:ext cx="2971800" cy="2311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84" y="7865192"/>
            <a:ext cx="1684287" cy="24220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" y="-57151"/>
            <a:ext cx="18288000" cy="1591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" y="66453"/>
            <a:ext cx="3667749" cy="62293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394" y="395066"/>
            <a:ext cx="2957513" cy="2786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158" y="942761"/>
            <a:ext cx="1771650" cy="2471738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xmlns="" id="{CD9F7E39-FA38-412B-ABC1-E12F55CD0C67}"/>
              </a:ext>
            </a:extLst>
          </p:cNvPr>
          <p:cNvSpPr txBox="1"/>
          <p:nvPr/>
        </p:nvSpPr>
        <p:spPr>
          <a:xfrm>
            <a:off x="2285901" y="3844780"/>
            <a:ext cx="13585470" cy="1377809"/>
          </a:xfrm>
          <a:prstGeom prst="rect">
            <a:avLst/>
          </a:prstGeom>
          <a:noFill/>
        </p:spPr>
        <p:txBody>
          <a:bodyPr wrap="square" lIns="130046" tIns="65022" rIns="130046" bIns="65022" rtlCol="0">
            <a:spAutoFit/>
          </a:bodyPr>
          <a:lstStyle/>
          <a:p>
            <a:pPr algn="ctr" defTabSz="1371600"/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Chào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tạm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biệt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các</a:t>
            </a:r>
            <a:r>
              <a:rPr lang="en-US" altLang="zh-CN" sz="8100" b="1" cap="all" dirty="0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lang="en-US" altLang="zh-CN" sz="8100" b="1" cap="all" dirty="0" err="1"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" panose="020B0604020202020204" pitchFamily="34" charset="0"/>
              </a:rPr>
              <a:t>em</a:t>
            </a:r>
            <a:endParaRPr lang="zh-CN" altLang="en-US" sz="8100" b="1" cap="all" dirty="0"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A7A16B-85A7-47D0-AC8D-A664BDC61C0D}"/>
              </a:ext>
            </a:extLst>
          </p:cNvPr>
          <p:cNvGrpSpPr/>
          <p:nvPr/>
        </p:nvGrpSpPr>
        <p:grpSpPr>
          <a:xfrm>
            <a:off x="14673263" y="4329113"/>
            <a:ext cx="3614738" cy="5957888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18257"/>
              <a:ext cx="708741" cy="33855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1371600"/>
              <a:r>
                <a:rPr lang="en-US" sz="2700">
                  <a:solidFill>
                    <a:srgbClr val="000000"/>
                  </a:solidFill>
                  <a:latin typeface="Arial-Rounded"/>
                  <a:ea typeface="Arial-Rounded"/>
                </a:rPr>
                <a:t>KTUTS</a:t>
              </a:r>
              <a:endParaRPr lang="en-US" sz="2700" dirty="0">
                <a:solidFill>
                  <a:srgbClr val="000000"/>
                </a:solidFill>
                <a:latin typeface="Arial-Rounded"/>
                <a:ea typeface="Arial-Round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800" y="2904423"/>
            <a:ext cx="3733800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1B76DA-F7AC-4E95-8174-32090E059E12}"/>
              </a:ext>
            </a:extLst>
          </p:cNvPr>
          <p:cNvSpPr/>
          <p:nvPr/>
        </p:nvSpPr>
        <p:spPr>
          <a:xfrm>
            <a:off x="0" y="984739"/>
            <a:ext cx="18288000" cy="85461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-Rounded"/>
              <a:ea typeface="Arial-Rounde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1066799" y="-1485902"/>
            <a:ext cx="5295900" cy="5295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FFDDFB-2A54-4B1D-BFD9-8EE61579373F}"/>
              </a:ext>
            </a:extLst>
          </p:cNvPr>
          <p:cNvSpPr/>
          <p:nvPr/>
        </p:nvSpPr>
        <p:spPr>
          <a:xfrm>
            <a:off x="5628941" y="848150"/>
            <a:ext cx="7342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481ED5-AA3B-4863-9EEF-0088ADC7B6CC}"/>
              </a:ext>
            </a:extLst>
          </p:cNvPr>
          <p:cNvSpPr txBox="1"/>
          <p:nvPr/>
        </p:nvSpPr>
        <p:spPr>
          <a:xfrm>
            <a:off x="2088416" y="6021494"/>
            <a:ext cx="3341876" cy="116853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Tay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dò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D47C36-9B62-4D07-A589-6639FB59934F}"/>
              </a:ext>
            </a:extLst>
          </p:cNvPr>
          <p:cNvSpPr txBox="1"/>
          <p:nvPr/>
        </p:nvSpPr>
        <p:spPr>
          <a:xfrm>
            <a:off x="7591362" y="2459246"/>
            <a:ext cx="3733800" cy="1168539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Mắt</a:t>
            </a: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dõi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566D2-CC20-40BA-8F1F-3E0A4B1A5DB1}"/>
              </a:ext>
            </a:extLst>
          </p:cNvPr>
          <p:cNvSpPr txBox="1"/>
          <p:nvPr/>
        </p:nvSpPr>
        <p:spPr>
          <a:xfrm>
            <a:off x="12754105" y="6203658"/>
            <a:ext cx="3733802" cy="1168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Arial-Rounded"/>
                <a:ea typeface="Arial-Rounded"/>
              </a:rPr>
              <a:t>Tai </a:t>
            </a:r>
            <a:r>
              <a:rPr lang="en-US" sz="4800" dirty="0" err="1">
                <a:solidFill>
                  <a:prstClr val="black"/>
                </a:solidFill>
                <a:latin typeface="Arial-Rounded"/>
                <a:ea typeface="Arial-Rounded"/>
              </a:rPr>
              <a:t>nghe</a:t>
            </a:r>
            <a:endParaRPr lang="en-US" sz="4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8915059" y="3807524"/>
            <a:ext cx="1115108" cy="11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1249698" y="6169642"/>
            <a:ext cx="1301495" cy="13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854672" y="5987474"/>
            <a:ext cx="1301495" cy="130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50" y="4945908"/>
            <a:ext cx="3507401" cy="48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10301" y="2600201"/>
            <a:ext cx="13467397" cy="6155531"/>
            <a:chOff x="-1248218" y="-3552919"/>
            <a:chExt cx="17956527" cy="8207373"/>
          </a:xfrm>
        </p:grpSpPr>
        <p:sp>
          <p:nvSpPr>
            <p:cNvPr id="10" name="TextBox 10"/>
            <p:cNvSpPr txBox="1"/>
            <p:nvPr/>
          </p:nvSpPr>
          <p:spPr>
            <a:xfrm>
              <a:off x="-1248218" y="-3552919"/>
              <a:ext cx="17956527" cy="8207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pic>
        <p:nvPicPr>
          <p:cNvPr id="7" name="[hanhtrangso.nxbgd.vn] Đọc_ Hoa yêu thương_HTS">
            <a:hlinkClick r:id="" action="ppaction://media"/>
            <a:extLst>
              <a:ext uri="{FF2B5EF4-FFF2-40B4-BE49-F238E27FC236}">
                <a16:creationId xmlns:a16="http://schemas.microsoft.com/office/drawing/2014/main" xmlns="" id="{AF55CCE3-ABAC-4386-A6A0-39D181D08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6814" y="9263396"/>
            <a:ext cx="938419" cy="912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95842" y="684629"/>
            <a:ext cx="8923993" cy="14096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48771" y="684629"/>
            <a:ext cx="7589068" cy="952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thương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19199" y="2315605"/>
            <a:ext cx="16002001" cy="714031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455241" y="2897212"/>
            <a:ext cx="13467397" cy="5539978"/>
            <a:chOff x="-1188298" y="-3156904"/>
            <a:chExt cx="17956527" cy="7386636"/>
          </a:xfrm>
        </p:grpSpPr>
        <p:sp>
          <p:nvSpPr>
            <p:cNvPr id="10" name="TextBox 10"/>
            <p:cNvSpPr txBox="1"/>
            <p:nvPr/>
          </p:nvSpPr>
          <p:spPr>
            <a:xfrm>
              <a:off x="-1188298" y="-3156904"/>
              <a:ext cx="17956527" cy="7386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Hôm nay cô giáo cho lớp vẽ những gì yêu thích. Tuệ An hí hoáy vẽ siêu nhân áo đỏ, thắt lưng v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ng. Gia Huy say sưa vẽ mèo máy, tỉ mỉ tô cái ria cong cong.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Arial-Rounded" panose="020B0500000000000000" charset="0"/>
                  <a:cs typeface="Arial-Rounded" panose="020B0500000000000000" charset="0"/>
                </a:rPr>
                <a:t>	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Cuối giờ, chúng tôi mang tranh đính lên bảng. Mọi ánh mắt đều hướng về bức tranh bông hoa bốn cánh của H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. Trên mỗi bông hoa ghi tên một tổ trong lớp. Giữa nhụy hoa l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Times New Roman" panose="02020603050405020304" pitchFamily="18" charset="0"/>
                  <a:cs typeface="Arial-Rounded" panose="020B0500000000000000" charset="0"/>
                </a:rPr>
                <a:t>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charset="0"/>
                  <a:ea typeface="+mn-ea"/>
                  <a:cs typeface="Arial-Rounded" panose="020B0500000000000000" charset="0"/>
                </a:rPr>
                <a:t> cô giáo cười rất tươi. Bên dưới có dòng chữ nắn nót “Hoa yêu thương”. Ai cũng thấy có mình trong tranh. Chúng tôi treo bức tranh ở góc sáng tạo của lớp.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0025"/>
              <a:ext cx="6885182" cy="87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89860" y="16724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49540" y="2738894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54418" y="7829716"/>
            <a:ext cx="2506680" cy="23045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418461" y="6088899"/>
            <a:ext cx="1499829" cy="3158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BFE29B-57B2-4D90-913F-5615F1F5597D}"/>
              </a:ext>
            </a:extLst>
          </p:cNvPr>
          <p:cNvSpPr txBox="1"/>
          <p:nvPr/>
        </p:nvSpPr>
        <p:spPr>
          <a:xfrm>
            <a:off x="12327116" y="857059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Phạm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Thủy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7F2955-1E00-4E60-ADD4-22B27DDB0EEC}"/>
              </a:ext>
            </a:extLst>
          </p:cNvPr>
          <p:cNvSpPr/>
          <p:nvPr/>
        </p:nvSpPr>
        <p:spPr>
          <a:xfrm>
            <a:off x="3937790" y="8841558"/>
            <a:ext cx="7352829" cy="10668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14FF1D-B834-4343-BD9D-2D109C603321}"/>
              </a:ext>
            </a:extLst>
          </p:cNvPr>
          <p:cNvSpPr txBox="1"/>
          <p:nvPr/>
        </p:nvSpPr>
        <p:spPr>
          <a:xfrm>
            <a:off x="2625366" y="3445014"/>
            <a:ext cx="1032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oay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244500" y="5926014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797CE-43DD-43DA-89E6-FD5245E8A762}"/>
              </a:ext>
            </a:extLst>
          </p:cNvPr>
          <p:cNvSpPr txBox="1"/>
          <p:nvPr/>
        </p:nvSpPr>
        <p:spPr>
          <a:xfrm>
            <a:off x="5924254" y="4229100"/>
            <a:ext cx="68773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Hí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hoáy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gợi</a:t>
            </a:r>
            <a:r>
              <a:rPr lang="en-US" sz="6000" dirty="0"/>
              <a:t> </a:t>
            </a:r>
            <a:r>
              <a:rPr lang="en-US" sz="6000" dirty="0" err="1"/>
              <a:t>tả</a:t>
            </a:r>
            <a:r>
              <a:rPr lang="en-US" sz="6000" dirty="0"/>
              <a:t> </a:t>
            </a:r>
            <a:r>
              <a:rPr lang="en-US" sz="6000" dirty="0" err="1"/>
              <a:t>dáng</a:t>
            </a:r>
            <a:r>
              <a:rPr lang="en-US" sz="6000" dirty="0"/>
              <a:t> </a:t>
            </a:r>
            <a:r>
              <a:rPr lang="en-US" sz="6000" dirty="0" err="1"/>
              <a:t>vẻ</a:t>
            </a:r>
            <a:r>
              <a:rPr lang="en-US" sz="6000" dirty="0"/>
              <a:t> </a:t>
            </a:r>
            <a:r>
              <a:rPr lang="en-US" sz="6000" dirty="0" err="1"/>
              <a:t>chăm</a:t>
            </a:r>
            <a:r>
              <a:rPr lang="en-US" sz="6000" dirty="0"/>
              <a:t> </a:t>
            </a:r>
            <a:r>
              <a:rPr lang="en-US" sz="6000" dirty="0" err="1"/>
              <a:t>chú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r>
              <a:rPr lang="en-US" sz="6000" dirty="0"/>
              <a:t> </a:t>
            </a:r>
            <a:r>
              <a:rPr lang="en-US" sz="6000" dirty="0" err="1"/>
              <a:t>việc</a:t>
            </a:r>
            <a:r>
              <a:rPr lang="en-US" sz="6000" dirty="0"/>
              <a:t> </a:t>
            </a:r>
            <a:r>
              <a:rPr lang="en-US" sz="6000" dirty="0" err="1"/>
              <a:t>gì</a:t>
            </a:r>
            <a:r>
              <a:rPr lang="en-US" sz="6000" dirty="0"/>
              <a:t> </a:t>
            </a:r>
            <a:r>
              <a:rPr lang="en-US" sz="6000" dirty="0" err="1"/>
              <a:t>luôn</a:t>
            </a:r>
            <a:r>
              <a:rPr lang="en-US" sz="6000" dirty="0"/>
              <a:t> </a:t>
            </a:r>
            <a:r>
              <a:rPr lang="en-US" sz="6000" dirty="0" err="1"/>
              <a:t>tay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76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244500" y="5926014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797CE-43DD-43DA-89E6-FD5245E8A762}"/>
              </a:ext>
            </a:extLst>
          </p:cNvPr>
          <p:cNvSpPr txBox="1"/>
          <p:nvPr/>
        </p:nvSpPr>
        <p:spPr>
          <a:xfrm>
            <a:off x="5410200" y="42291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Tỉ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mỉ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Hết</a:t>
            </a:r>
            <a:r>
              <a:rPr lang="en-US" sz="6000" dirty="0"/>
              <a:t> </a:t>
            </a:r>
            <a:r>
              <a:rPr lang="en-US" sz="6000" dirty="0" err="1"/>
              <a:t>sức</a:t>
            </a:r>
            <a:r>
              <a:rPr lang="en-US" sz="6000" dirty="0"/>
              <a:t> </a:t>
            </a:r>
            <a:r>
              <a:rPr lang="en-US" sz="6000" dirty="0" err="1"/>
              <a:t>cẩn</a:t>
            </a:r>
            <a:r>
              <a:rPr lang="en-US" sz="6000" dirty="0"/>
              <a:t> </a:t>
            </a:r>
            <a:r>
              <a:rPr lang="en-US" sz="6000" dirty="0" err="1"/>
              <a:t>thận</a:t>
            </a:r>
            <a:r>
              <a:rPr lang="en-US" sz="6000" dirty="0"/>
              <a:t>, </a:t>
            </a:r>
            <a:r>
              <a:rPr lang="en-US" sz="6000" dirty="0" err="1"/>
              <a:t>chú</a:t>
            </a:r>
            <a:r>
              <a:rPr lang="en-US" sz="6000" dirty="0"/>
              <a:t> ý </a:t>
            </a:r>
            <a:r>
              <a:rPr lang="en-US" sz="6000" dirty="0" err="1"/>
              <a:t>đầy</a:t>
            </a:r>
            <a:r>
              <a:rPr lang="en-US" sz="6000" dirty="0"/>
              <a:t> </a:t>
            </a:r>
            <a:r>
              <a:rPr lang="en-US" sz="6000" dirty="0" err="1"/>
              <a:t>đủ</a:t>
            </a:r>
            <a:r>
              <a:rPr lang="en-US" sz="6000" dirty="0"/>
              <a:t> </a:t>
            </a:r>
            <a:r>
              <a:rPr lang="en-US" sz="6000" dirty="0" err="1"/>
              <a:t>đến</a:t>
            </a:r>
            <a:r>
              <a:rPr lang="en-US" sz="6000" dirty="0"/>
              <a:t> </a:t>
            </a:r>
            <a:r>
              <a:rPr lang="en-US" sz="6000" dirty="0" err="1"/>
              <a:t>từng</a:t>
            </a:r>
            <a:r>
              <a:rPr lang="en-US" sz="6000" dirty="0"/>
              <a:t> chi </a:t>
            </a:r>
            <a:r>
              <a:rPr lang="en-US" sz="6000" dirty="0" err="1"/>
              <a:t>tiết</a:t>
            </a:r>
            <a:r>
              <a:rPr lang="en-US" sz="6000" dirty="0"/>
              <a:t> </a:t>
            </a:r>
            <a:r>
              <a:rPr lang="en-US" sz="6000" dirty="0" err="1"/>
              <a:t>nhỏ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9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797CE-43DD-43DA-89E6-FD5245E8A762}"/>
              </a:ext>
            </a:extLst>
          </p:cNvPr>
          <p:cNvSpPr txBox="1"/>
          <p:nvPr/>
        </p:nvSpPr>
        <p:spPr>
          <a:xfrm>
            <a:off x="5239109" y="4049120"/>
            <a:ext cx="6762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</a:rPr>
              <a:t>Nhụy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hoa</a:t>
            </a:r>
            <a:r>
              <a:rPr lang="en-US" sz="6000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bộ</a:t>
            </a:r>
            <a:r>
              <a:rPr lang="en-US" sz="6000" dirty="0"/>
              <a:t> </a:t>
            </a:r>
            <a:r>
              <a:rPr lang="en-US" sz="6000" dirty="0" err="1"/>
              <a:t>phận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một</a:t>
            </a:r>
            <a:r>
              <a:rPr lang="en-US" sz="6000" dirty="0"/>
              <a:t> </a:t>
            </a:r>
            <a:r>
              <a:rPr lang="en-US" sz="6000" dirty="0" err="1"/>
              <a:t>bông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dirty="0" err="1"/>
              <a:t>nằm</a:t>
            </a:r>
            <a:r>
              <a:rPr lang="en-US" sz="6000" dirty="0"/>
              <a:t> ở </a:t>
            </a:r>
            <a:r>
              <a:rPr lang="en-US" sz="6000" dirty="0" err="1"/>
              <a:t>giữa</a:t>
            </a:r>
            <a:r>
              <a:rPr lang="en-US" sz="6000" dirty="0"/>
              <a:t> </a:t>
            </a:r>
            <a:r>
              <a:rPr lang="en-US" sz="6000" dirty="0" err="1"/>
              <a:t>các</a:t>
            </a:r>
            <a:r>
              <a:rPr lang="en-US" sz="6000" dirty="0"/>
              <a:t> </a:t>
            </a:r>
            <a:r>
              <a:rPr lang="en-US" sz="6000" dirty="0" err="1"/>
              <a:t>cánh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.</a:t>
            </a:r>
          </a:p>
        </p:txBody>
      </p:sp>
      <p:pic>
        <p:nvPicPr>
          <p:cNvPr id="1026" name="Picture 2" descr="Nhụy hoa nghệ tây Saffron Badiee - Vàng đỏ của Iran">
            <a:extLst>
              <a:ext uri="{FF2B5EF4-FFF2-40B4-BE49-F238E27FC236}">
                <a16:creationId xmlns:a16="http://schemas.microsoft.com/office/drawing/2014/main" xmlns="" id="{605EA2F2-7323-4964-9DD7-A909C45A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029" y="4808873"/>
            <a:ext cx="4869854" cy="48820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flowChartConnector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71906" y="2193337"/>
            <a:ext cx="9858390" cy="6226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313" y="2921654"/>
            <a:ext cx="516388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Giải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nghĩa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endParaRPr lang="en-US" sz="6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33208" y="2025123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04314">
            <a:off x="1749043" y="6768084"/>
            <a:ext cx="3137285" cy="2748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16706">
            <a:off x="3911248" y="1412873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8903">
            <a:off x="373279" y="484053"/>
            <a:ext cx="2482113" cy="2635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797CE-43DD-43DA-89E6-FD5245E8A762}"/>
              </a:ext>
            </a:extLst>
          </p:cNvPr>
          <p:cNvSpPr txBox="1"/>
          <p:nvPr/>
        </p:nvSpPr>
        <p:spPr>
          <a:xfrm>
            <a:off x="5828483" y="4244889"/>
            <a:ext cx="74227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solidFill>
                  <a:srgbClr val="FF0000"/>
                </a:solidFill>
              </a:rPr>
              <a:t>Nắn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nót</a:t>
            </a:r>
            <a:r>
              <a:rPr lang="en-US" sz="6600" dirty="0">
                <a:solidFill>
                  <a:srgbClr val="FF0000"/>
                </a:solidFill>
              </a:rPr>
              <a:t>: </a:t>
            </a:r>
            <a:r>
              <a:rPr lang="en-US" sz="6600" dirty="0" err="1"/>
              <a:t>Viết</a:t>
            </a:r>
            <a:r>
              <a:rPr lang="en-US" sz="6600" dirty="0"/>
              <a:t> </a:t>
            </a:r>
            <a:r>
              <a:rPr lang="en-US" sz="6600" dirty="0" err="1"/>
              <a:t>hoặc</a:t>
            </a:r>
            <a:r>
              <a:rPr lang="en-US" sz="6600" dirty="0"/>
              <a:t> </a:t>
            </a:r>
            <a:r>
              <a:rPr lang="en-US" sz="6600" dirty="0" err="1"/>
              <a:t>vẽ</a:t>
            </a:r>
            <a:r>
              <a:rPr lang="en-US" sz="6600" dirty="0"/>
              <a:t> </a:t>
            </a:r>
            <a:r>
              <a:rPr lang="en-US" sz="6600" dirty="0" err="1"/>
              <a:t>cẩn</a:t>
            </a:r>
            <a:r>
              <a:rPr lang="en-US" sz="6600" dirty="0"/>
              <a:t> </a:t>
            </a:r>
            <a:r>
              <a:rPr lang="en-US" sz="6600" dirty="0" err="1"/>
              <a:t>thận</a:t>
            </a:r>
            <a:r>
              <a:rPr lang="en-US" sz="6600" dirty="0"/>
              <a:t> </a:t>
            </a:r>
            <a:r>
              <a:rPr lang="en-US" sz="6600" dirty="0" err="1"/>
              <a:t>từng</a:t>
            </a:r>
            <a:r>
              <a:rPr lang="en-US" sz="6600" dirty="0"/>
              <a:t> </a:t>
            </a:r>
            <a:r>
              <a:rPr lang="en-US" sz="6600" dirty="0" err="1"/>
              <a:t>nét</a:t>
            </a:r>
            <a:endParaRPr lang="en-US" sz="6600" dirty="0"/>
          </a:p>
        </p:txBody>
      </p:sp>
      <p:pic>
        <p:nvPicPr>
          <p:cNvPr id="2050" name="Picture 2" descr="Cách dạy con viết chữ đẹp hiệu quả mà không cần ép">
            <a:extLst>
              <a:ext uri="{FF2B5EF4-FFF2-40B4-BE49-F238E27FC236}">
                <a16:creationId xmlns:a16="http://schemas.microsoft.com/office/drawing/2014/main" xmlns="" id="{7B5CE775-9059-4C53-856A-F76CA4D3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213" y="6214106"/>
            <a:ext cx="40957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08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414</Words>
  <Application>Microsoft Office PowerPoint</Application>
  <PresentationFormat>Custom</PresentationFormat>
  <Paragraphs>88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汉仪跳跳体简</vt:lpstr>
      <vt:lpstr>Times New Roman</vt:lpstr>
      <vt:lpstr>Calibri</vt:lpstr>
      <vt:lpstr>宋体</vt:lpstr>
      <vt:lpstr>微软雅黑</vt:lpstr>
      <vt:lpstr>杨任东竹石体-Semibold</vt:lpstr>
      <vt:lpstr>HP001 4 hàng</vt:lpstr>
      <vt:lpstr>等线</vt:lpstr>
      <vt:lpstr>DengXian</vt:lpstr>
      <vt:lpstr>Arial-Rounded</vt:lpstr>
      <vt:lpstr>Office Theme</vt:lpstr>
      <vt:lpstr>1_Office 主题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Dell</cp:lastModifiedBy>
  <cp:revision>34</cp:revision>
  <dcterms:created xsi:type="dcterms:W3CDTF">2006-08-16T00:00:00Z</dcterms:created>
  <dcterms:modified xsi:type="dcterms:W3CDTF">2025-02-25T07:28:38Z</dcterms:modified>
  <dc:identifier>DAEpPIpF5go</dc:identifier>
</cp:coreProperties>
</file>