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60" r:id="rId4"/>
    <p:sldId id="259" r:id="rId5"/>
    <p:sldId id="262" r:id="rId6"/>
    <p:sldId id="263" r:id="rId7"/>
    <p:sldId id="264" r:id="rId8"/>
    <p:sldId id="266" r:id="rId9"/>
    <p:sldId id="267" r:id="rId10"/>
    <p:sldId id="268" r:id="rId11"/>
    <p:sldId id="269" r:id="rId12"/>
    <p:sldId id="265" r:id="rId13"/>
    <p:sldId id="272" r:id="rId14"/>
    <p:sldId id="271" r:id="rId15"/>
    <p:sldId id="274" r:id="rId16"/>
    <p:sldId id="273"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D4C5A-55A9-4858-A1F8-364022D47211}" type="datetimeFigureOut">
              <a:rPr lang="vi-VN" smtClean="0"/>
              <a:t>24/03/2025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EFD3D4-D62A-46BB-AFBF-D101F1431E07}" type="slidenum">
              <a:rPr lang="vi-VN" smtClean="0"/>
              <a:t>‹#›</a:t>
            </a:fld>
            <a:endParaRPr lang="vi-VN"/>
          </a:p>
        </p:txBody>
      </p:sp>
    </p:spTree>
    <p:extLst>
      <p:ext uri="{BB962C8B-B14F-4D97-AF65-F5344CB8AC3E}">
        <p14:creationId xmlns:p14="http://schemas.microsoft.com/office/powerpoint/2010/main" val="66448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6EFD3D4-D62A-46BB-AFBF-D101F1431E07}" type="slidenum">
              <a:rPr lang="vi-VN" smtClean="0"/>
              <a:t>6</a:t>
            </a:fld>
            <a:endParaRPr lang="vi-VN"/>
          </a:p>
        </p:txBody>
      </p:sp>
    </p:spTree>
    <p:extLst>
      <p:ext uri="{BB962C8B-B14F-4D97-AF65-F5344CB8AC3E}">
        <p14:creationId xmlns:p14="http://schemas.microsoft.com/office/powerpoint/2010/main" val="376446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6EFD3D4-D62A-46BB-AFBF-D101F1431E07}" type="slidenum">
              <a:rPr lang="vi-VN" smtClean="0"/>
              <a:t>9</a:t>
            </a:fld>
            <a:endParaRPr lang="vi-VN"/>
          </a:p>
        </p:txBody>
      </p:sp>
    </p:spTree>
    <p:extLst>
      <p:ext uri="{BB962C8B-B14F-4D97-AF65-F5344CB8AC3E}">
        <p14:creationId xmlns:p14="http://schemas.microsoft.com/office/powerpoint/2010/main" val="376446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BECC8D1-9701-4437-BE96-D1D20C475E4E}" type="datetimeFigureOut">
              <a:rPr lang="vi-VN" smtClean="0"/>
              <a:t>24/03/2025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40171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ECC8D1-9701-4437-BE96-D1D20C475E4E}" type="datetimeFigureOut">
              <a:rPr lang="vi-VN" smtClean="0"/>
              <a:t>24/03/2025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307955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ECC8D1-9701-4437-BE96-D1D20C475E4E}" type="datetimeFigureOut">
              <a:rPr lang="vi-VN" smtClean="0"/>
              <a:t>24/03/2025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14056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ECC8D1-9701-4437-BE96-D1D20C475E4E}" type="datetimeFigureOut">
              <a:rPr lang="vi-VN" smtClean="0"/>
              <a:t>24/03/2025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280845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CC8D1-9701-4437-BE96-D1D20C475E4E}" type="datetimeFigureOut">
              <a:rPr lang="vi-VN" smtClean="0"/>
              <a:t>24/03/2025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151897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BECC8D1-9701-4437-BE96-D1D20C475E4E}" type="datetimeFigureOut">
              <a:rPr lang="vi-VN" smtClean="0"/>
              <a:t>24/03/2025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369565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BECC8D1-9701-4437-BE96-D1D20C475E4E}" type="datetimeFigureOut">
              <a:rPr lang="vi-VN" smtClean="0"/>
              <a:t>24/03/2025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2856475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BECC8D1-9701-4437-BE96-D1D20C475E4E}" type="datetimeFigureOut">
              <a:rPr lang="vi-VN" smtClean="0"/>
              <a:t>24/03/2025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412893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CC8D1-9701-4437-BE96-D1D20C475E4E}" type="datetimeFigureOut">
              <a:rPr lang="vi-VN" smtClean="0"/>
              <a:t>24/03/2025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379078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CC8D1-9701-4437-BE96-D1D20C475E4E}" type="datetimeFigureOut">
              <a:rPr lang="vi-VN" smtClean="0"/>
              <a:t>24/03/2025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207289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CC8D1-9701-4437-BE96-D1D20C475E4E}" type="datetimeFigureOut">
              <a:rPr lang="vi-VN" smtClean="0"/>
              <a:t>24/03/2025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D065470-7DC4-4043-95E5-C98A4B88F55C}" type="slidenum">
              <a:rPr lang="vi-VN" smtClean="0"/>
              <a:t>‹#›</a:t>
            </a:fld>
            <a:endParaRPr lang="vi-VN"/>
          </a:p>
        </p:txBody>
      </p:sp>
    </p:spTree>
    <p:extLst>
      <p:ext uri="{BB962C8B-B14F-4D97-AF65-F5344CB8AC3E}">
        <p14:creationId xmlns:p14="http://schemas.microsoft.com/office/powerpoint/2010/main" val="206357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CC8D1-9701-4437-BE96-D1D20C475E4E}" type="datetimeFigureOut">
              <a:rPr lang="vi-VN" smtClean="0"/>
              <a:t>24/03/2025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65470-7DC4-4043-95E5-C98A4B88F55C}" type="slidenum">
              <a:rPr lang="vi-VN" smtClean="0"/>
              <a:t>‹#›</a:t>
            </a:fld>
            <a:endParaRPr lang="vi-VN"/>
          </a:p>
        </p:txBody>
      </p:sp>
    </p:spTree>
    <p:extLst>
      <p:ext uri="{BB962C8B-B14F-4D97-AF65-F5344CB8AC3E}">
        <p14:creationId xmlns:p14="http://schemas.microsoft.com/office/powerpoint/2010/main" val="3178729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362200"/>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595745" y="990600"/>
            <a:ext cx="7905345"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lvl="2" algn="ctr"/>
            <a:r>
              <a:rPr lang="en-US" sz="4800" b="1" dirty="0" err="1" smtClean="0">
                <a:ln w="11430"/>
                <a:solidFill>
                  <a:srgbClr val="FFFF00"/>
                </a:solidFill>
                <a:effectLst>
                  <a:outerShdw blurRad="80000" dist="40000" dir="5040000" algn="tl">
                    <a:srgbClr val="000000">
                      <a:alpha val="30000"/>
                    </a:srgbClr>
                  </a:outerShdw>
                </a:effectLst>
                <a:latin typeface="Times New Roman"/>
              </a:rPr>
              <a:t>Người</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Thân</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Của</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Em</a:t>
            </a:r>
            <a:endParaRPr lang="en-US" sz="3600" b="1" dirty="0">
              <a:ln w="11430"/>
              <a:solidFill>
                <a:srgbClr val="FFFF00"/>
              </a:solidFill>
              <a:effectLst>
                <a:outerShdw blurRad="80000" dist="40000" dir="5040000" algn="tl">
                  <a:srgbClr val="000000">
                    <a:alpha val="30000"/>
                  </a:srgbClr>
                </a:outerShdw>
              </a:effectLst>
            </a:endParaRPr>
          </a:p>
        </p:txBody>
      </p:sp>
      <p:sp>
        <p:nvSpPr>
          <p:cNvPr id="15" name="Rounded Rectangle 14"/>
          <p:cNvSpPr/>
          <p:nvPr/>
        </p:nvSpPr>
        <p:spPr>
          <a:xfrm>
            <a:off x="30391" y="228600"/>
            <a:ext cx="2590800" cy="5931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i="1" dirty="0">
                <a:solidFill>
                  <a:prstClr val="white"/>
                </a:solidFill>
              </a:rPr>
              <a:t>Chủ đề </a:t>
            </a:r>
            <a:r>
              <a:rPr lang="vi-VN" sz="3200" b="1" i="1" dirty="0" smtClean="0">
                <a:solidFill>
                  <a:prstClr val="white"/>
                </a:solidFill>
              </a:rPr>
              <a:t>8</a:t>
            </a:r>
            <a:endParaRPr lang="en-US" sz="3200" b="1" i="1" dirty="0">
              <a:solidFill>
                <a:prstClr val="white"/>
              </a:solidFill>
            </a:endParaRPr>
          </a:p>
        </p:txBody>
      </p:sp>
      <p:pic>
        <p:nvPicPr>
          <p:cNvPr id="18" name="Picture 17" descr="unnamed.jpg"/>
          <p:cNvPicPr>
            <a:picLocks noChangeAspect="1"/>
          </p:cNvPicPr>
          <p:nvPr/>
        </p:nvPicPr>
        <p:blipFill>
          <a:blip r:embed="rId2"/>
          <a:stretch>
            <a:fillRect/>
          </a:stretch>
        </p:blipFill>
        <p:spPr>
          <a:xfrm>
            <a:off x="0" y="2357430"/>
            <a:ext cx="9144000" cy="4500570"/>
          </a:xfrm>
          <a:prstGeom prst="rect">
            <a:avLst/>
          </a:prstGeom>
        </p:spPr>
      </p:pic>
      <p:sp>
        <p:nvSpPr>
          <p:cNvPr id="2" name="TextBox 1"/>
          <p:cNvSpPr txBox="1"/>
          <p:nvPr/>
        </p:nvSpPr>
        <p:spPr>
          <a:xfrm>
            <a:off x="3059832" y="1844824"/>
            <a:ext cx="4680520" cy="584775"/>
          </a:xfrm>
          <a:prstGeom prst="rect">
            <a:avLst/>
          </a:prstGeom>
          <a:noFill/>
        </p:spPr>
        <p:txBody>
          <a:bodyPr wrap="square" rtlCol="0">
            <a:spAutoFit/>
          </a:bodyPr>
          <a:lstStyle/>
          <a:p>
            <a:r>
              <a:rPr lang="en-US" sz="3200" dirty="0" err="1" smtClean="0">
                <a:solidFill>
                  <a:schemeClr val="bg1">
                    <a:lumMod val="95000"/>
                  </a:schemeClr>
                </a:solidFill>
              </a:rPr>
              <a:t>Giáo</a:t>
            </a:r>
            <a:r>
              <a:rPr lang="en-US" sz="3200" dirty="0" smtClean="0">
                <a:solidFill>
                  <a:schemeClr val="bg1">
                    <a:lumMod val="95000"/>
                  </a:schemeClr>
                </a:solidFill>
              </a:rPr>
              <a:t> </a:t>
            </a:r>
            <a:r>
              <a:rPr lang="en-US" sz="3200" dirty="0" err="1" smtClean="0">
                <a:solidFill>
                  <a:schemeClr val="bg1">
                    <a:lumMod val="95000"/>
                  </a:schemeClr>
                </a:solidFill>
              </a:rPr>
              <a:t>viên</a:t>
            </a:r>
            <a:r>
              <a:rPr lang="en-US" sz="3200" dirty="0" smtClean="0">
                <a:solidFill>
                  <a:schemeClr val="bg1">
                    <a:lumMod val="95000"/>
                  </a:schemeClr>
                </a:solidFill>
              </a:rPr>
              <a:t>: </a:t>
            </a:r>
            <a:r>
              <a:rPr lang="en-US" sz="3200" dirty="0" err="1" smtClean="0">
                <a:solidFill>
                  <a:schemeClr val="bg1">
                    <a:lumMod val="95000"/>
                  </a:schemeClr>
                </a:solidFill>
              </a:rPr>
              <a:t>Bùi</a:t>
            </a:r>
            <a:r>
              <a:rPr lang="en-US" sz="3200" dirty="0" smtClean="0">
                <a:solidFill>
                  <a:schemeClr val="bg1">
                    <a:lumMod val="95000"/>
                  </a:schemeClr>
                </a:solidFill>
              </a:rPr>
              <a:t> </a:t>
            </a:r>
            <a:r>
              <a:rPr lang="en-US" sz="3200" dirty="0" err="1" smtClean="0">
                <a:solidFill>
                  <a:schemeClr val="bg1">
                    <a:lumMod val="95000"/>
                  </a:schemeClr>
                </a:solidFill>
              </a:rPr>
              <a:t>Thị</a:t>
            </a:r>
            <a:r>
              <a:rPr lang="en-US" sz="3200" dirty="0" smtClean="0">
                <a:solidFill>
                  <a:schemeClr val="bg1">
                    <a:lumMod val="95000"/>
                  </a:schemeClr>
                </a:solidFill>
              </a:rPr>
              <a:t> </a:t>
            </a:r>
            <a:r>
              <a:rPr lang="en-US" sz="3200" dirty="0" err="1" smtClean="0">
                <a:solidFill>
                  <a:schemeClr val="bg1">
                    <a:lumMod val="95000"/>
                  </a:schemeClr>
                </a:solidFill>
              </a:rPr>
              <a:t>Hoa</a:t>
            </a:r>
            <a:endParaRPr lang="en-US" sz="3200" dirty="0">
              <a:solidFill>
                <a:schemeClr val="bg1">
                  <a:lumMod val="95000"/>
                </a:schemeClr>
              </a:solidFill>
            </a:endParaRPr>
          </a:p>
        </p:txBody>
      </p:sp>
    </p:spTree>
    <p:extLst>
      <p:ext uri="{BB962C8B-B14F-4D97-AF65-F5344CB8AC3E}">
        <p14:creationId xmlns:p14="http://schemas.microsoft.com/office/powerpoint/2010/main" val="97628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17388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915127" y="809490"/>
            <a:ext cx="7905345"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lvl="2" algn="ctr"/>
            <a:r>
              <a:rPr lang="en-US" sz="4800" b="1" dirty="0" err="1" smtClean="0">
                <a:ln w="11430"/>
                <a:solidFill>
                  <a:srgbClr val="FFFF00"/>
                </a:solidFill>
                <a:effectLst>
                  <a:outerShdw blurRad="80000" dist="40000" dir="5040000" algn="tl">
                    <a:srgbClr val="000000">
                      <a:alpha val="30000"/>
                    </a:srgbClr>
                  </a:outerShdw>
                </a:effectLst>
                <a:latin typeface="Times New Roman"/>
              </a:rPr>
              <a:t>Người</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Thân</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Của</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Em</a:t>
            </a:r>
            <a:endParaRPr lang="en-US" sz="3600" b="1" dirty="0">
              <a:ln w="11430"/>
              <a:solidFill>
                <a:srgbClr val="FFFF00"/>
              </a:solidFill>
              <a:effectLst>
                <a:outerShdw blurRad="80000" dist="40000" dir="5040000" algn="tl">
                  <a:srgbClr val="000000">
                    <a:alpha val="30000"/>
                  </a:srgbClr>
                </a:outerShdw>
              </a:effectLst>
            </a:endParaRPr>
          </a:p>
        </p:txBody>
      </p:sp>
      <p:sp>
        <p:nvSpPr>
          <p:cNvPr id="15" name="Rounded Rectangle 14"/>
          <p:cNvSpPr/>
          <p:nvPr/>
        </p:nvSpPr>
        <p:spPr>
          <a:xfrm>
            <a:off x="3565376" y="228600"/>
            <a:ext cx="2590800" cy="5931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i="1" dirty="0">
                <a:solidFill>
                  <a:prstClr val="white"/>
                </a:solidFill>
              </a:rPr>
              <a:t>Chủ đề </a:t>
            </a:r>
            <a:r>
              <a:rPr lang="vi-VN" sz="3200" b="1" i="1" dirty="0" smtClean="0">
                <a:solidFill>
                  <a:prstClr val="white"/>
                </a:solidFill>
              </a:rPr>
              <a:t>8</a:t>
            </a:r>
            <a:endParaRPr lang="en-US" sz="3200" b="1" i="1" dirty="0">
              <a:solidFill>
                <a:prstClr val="white"/>
              </a:solidFill>
            </a:endParaRPr>
          </a:p>
        </p:txBody>
      </p:sp>
      <p:pic>
        <p:nvPicPr>
          <p:cNvPr id="18" name="Picture 17" descr="unnamed.jpg"/>
          <p:cNvPicPr>
            <a:picLocks noChangeAspect="1"/>
          </p:cNvPicPr>
          <p:nvPr/>
        </p:nvPicPr>
        <p:blipFill>
          <a:blip r:embed="rId2"/>
          <a:stretch>
            <a:fillRect/>
          </a:stretch>
        </p:blipFill>
        <p:spPr>
          <a:xfrm>
            <a:off x="816" y="100981"/>
            <a:ext cx="2266927" cy="2072906"/>
          </a:xfrm>
          <a:prstGeom prst="rect">
            <a:avLst/>
          </a:prstGeom>
        </p:spPr>
      </p:pic>
      <p:sp>
        <p:nvSpPr>
          <p:cNvPr id="7" name="Content Placeholder 2"/>
          <p:cNvSpPr>
            <a:spLocks noGrp="1"/>
          </p:cNvSpPr>
          <p:nvPr>
            <p:ph idx="1"/>
          </p:nvPr>
        </p:nvSpPr>
        <p:spPr>
          <a:xfrm>
            <a:off x="457200" y="2564905"/>
            <a:ext cx="7454969" cy="720079"/>
          </a:xfrm>
        </p:spPr>
        <p:txBody>
          <a:bodyPr/>
          <a:lstStyle/>
          <a:p>
            <a:pPr marL="0" indent="0">
              <a:buNone/>
            </a:pPr>
            <a:r>
              <a:rPr lang="vi-VN" dirty="0" smtClean="0">
                <a:latin typeface="+mj-lt"/>
              </a:rPr>
              <a:t>I. Tìm hiểu về chủ đề:</a:t>
            </a:r>
            <a:endParaRPr lang="vi-VN" dirty="0">
              <a:latin typeface="+mj-lt"/>
            </a:endParaRPr>
          </a:p>
        </p:txBody>
      </p:sp>
      <p:sp>
        <p:nvSpPr>
          <p:cNvPr id="8" name="Content Placeholder 2"/>
          <p:cNvSpPr txBox="1">
            <a:spLocks/>
          </p:cNvSpPr>
          <p:nvPr/>
        </p:nvSpPr>
        <p:spPr>
          <a:xfrm>
            <a:off x="491879" y="3281078"/>
            <a:ext cx="7454969" cy="7200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II. Cách thể hiện</a:t>
            </a:r>
            <a:endParaRPr lang="vi-VN" dirty="0">
              <a:latin typeface="+mj-lt"/>
            </a:endParaRPr>
          </a:p>
        </p:txBody>
      </p:sp>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195158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vi-VN" sz="2000" b="1" dirty="0" smtClean="0">
                <a:solidFill>
                  <a:schemeClr val="tx2">
                    <a:lumMod val="50000"/>
                  </a:schemeClr>
                </a:solidFill>
              </a:rPr>
              <a:t>HÌNH ẢNH VỀ NGƯỜI THÂN QUA MỘT SỐ BỨC TRANH</a:t>
            </a:r>
            <a:endParaRPr lang="vi-VN" sz="2000" b="1" dirty="0">
              <a:solidFill>
                <a:schemeClr val="tx2">
                  <a:lumMod val="50000"/>
                </a:schemeClr>
              </a:solidFill>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94443" y="465798"/>
            <a:ext cx="3667143" cy="4697004"/>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917" y="836712"/>
            <a:ext cx="3414452" cy="3888432"/>
          </a:xfrm>
          <a:prstGeom prst="rect">
            <a:avLst/>
          </a:prstGeom>
        </p:spPr>
      </p:pic>
      <p:sp>
        <p:nvSpPr>
          <p:cNvPr id="5" name="Content Placeholder 2"/>
          <p:cNvSpPr txBox="1">
            <a:spLocks/>
          </p:cNvSpPr>
          <p:nvPr/>
        </p:nvSpPr>
        <p:spPr>
          <a:xfrm>
            <a:off x="1763688" y="4581128"/>
            <a:ext cx="1656184" cy="7200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smtClean="0">
                <a:latin typeface="+mj-lt"/>
              </a:rPr>
              <a:t>Vẽ màu</a:t>
            </a:r>
            <a:endParaRPr lang="vi-VN" sz="2000" dirty="0">
              <a:latin typeface="+mj-lt"/>
            </a:endParaRPr>
          </a:p>
        </p:txBody>
      </p:sp>
      <p:sp>
        <p:nvSpPr>
          <p:cNvPr id="6" name="Content Placeholder 2"/>
          <p:cNvSpPr txBox="1">
            <a:spLocks/>
          </p:cNvSpPr>
          <p:nvPr/>
        </p:nvSpPr>
        <p:spPr>
          <a:xfrm>
            <a:off x="6084168" y="4653136"/>
            <a:ext cx="3024336" cy="7200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000" dirty="0" smtClean="0">
                <a:latin typeface="+mj-lt"/>
              </a:rPr>
              <a:t>Vẽ và đắp đất nặn</a:t>
            </a:r>
            <a:endParaRPr lang="vi-VN" sz="2000" dirty="0">
              <a:latin typeface="+mj-lt"/>
            </a:endParaRPr>
          </a:p>
        </p:txBody>
      </p:sp>
      <p:sp>
        <p:nvSpPr>
          <p:cNvPr id="7" name="Title 1"/>
          <p:cNvSpPr txBox="1">
            <a:spLocks/>
          </p:cNvSpPr>
          <p:nvPr/>
        </p:nvSpPr>
        <p:spPr>
          <a:xfrm>
            <a:off x="395536" y="551723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400" dirty="0" smtClean="0">
                <a:solidFill>
                  <a:srgbClr val="FF0000"/>
                </a:solidFill>
              </a:rPr>
              <a:t>? Hãy quan sát một số sản phẩm mĩ thuật của các bạn về chủ đề người thân của em và cho biết các bạn nhỏ đã làm như thế nào để tạo ra sản phẩm của mình? Ngoài ra em còn biết cách thể hiện nào nữa không? Em sẽ chọn cách thể hiện như thế nào?</a:t>
            </a:r>
            <a:br>
              <a:rPr lang="vi-VN" sz="2400" dirty="0" smtClean="0">
                <a:solidFill>
                  <a:srgbClr val="FF0000"/>
                </a:solidFill>
              </a:rPr>
            </a:br>
            <a:endParaRPr lang="vi-VN" sz="2400" dirty="0">
              <a:solidFill>
                <a:srgbClr val="FF0000"/>
              </a:solidFill>
            </a:endParaRPr>
          </a:p>
        </p:txBody>
      </p:sp>
    </p:spTree>
    <p:extLst>
      <p:ext uri="{BB962C8B-B14F-4D97-AF65-F5344CB8AC3E}">
        <p14:creationId xmlns:p14="http://schemas.microsoft.com/office/powerpoint/2010/main" val="69070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normAutofit fontScale="90000"/>
          </a:bodyPr>
          <a:lstStyle/>
          <a:p>
            <a:pPr algn="l"/>
            <a:r>
              <a:rPr lang="vi-VN" dirty="0" smtClean="0"/>
              <a:t>Có rất nhiều cách thể hiện sản phẩm của mình như vẽ, xé dán, vẽ đắp đất màu...</a:t>
            </a:r>
            <a:endParaRPr lang="vi-VN" dirty="0"/>
          </a:p>
        </p:txBody>
      </p:sp>
    </p:spTree>
    <p:extLst>
      <p:ext uri="{BB962C8B-B14F-4D97-AF65-F5344CB8AC3E}">
        <p14:creationId xmlns:p14="http://schemas.microsoft.com/office/powerpoint/2010/main" val="584297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ChangeArrowheads="1"/>
          </p:cNvSpPr>
          <p:nvPr/>
        </p:nvSpPr>
        <p:spPr bwMode="auto">
          <a:xfrm>
            <a:off x="0" y="284204"/>
            <a:ext cx="365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Calibri" pitchFamily="34" charset="0"/>
                <a:ea typeface="+mj-ea"/>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200" b="1" i="1" u="sng" dirty="0" smtClean="0">
                <a:solidFill>
                  <a:srgbClr val="FF0000"/>
                </a:solidFill>
                <a:latin typeface="Times New Roman" pitchFamily="18" charset="0"/>
                <a:cs typeface="Times New Roman" pitchFamily="18" charset="0"/>
              </a:rPr>
              <a:t>Thực hành:</a:t>
            </a:r>
            <a:endParaRPr lang="en-US" sz="3200" b="1" i="1" u="sng" dirty="0">
              <a:solidFill>
                <a:srgbClr val="FF0000"/>
              </a:solidFill>
              <a:latin typeface="Times New Roman" pitchFamily="18" charset="0"/>
              <a:cs typeface="Times New Roman" pitchFamily="18" charset="0"/>
            </a:endParaRPr>
          </a:p>
        </p:txBody>
      </p:sp>
      <p:sp>
        <p:nvSpPr>
          <p:cNvPr id="5" name="Title 3"/>
          <p:cNvSpPr txBox="1">
            <a:spLocks noChangeArrowheads="1"/>
          </p:cNvSpPr>
          <p:nvPr/>
        </p:nvSpPr>
        <p:spPr bwMode="auto">
          <a:xfrm>
            <a:off x="256309" y="1066800"/>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ctr" defTabSz="914400" rtl="0" eaLnBrk="0" latinLnBrk="0" hangingPunct="0">
              <a:spcBef>
                <a:spcPct val="0"/>
              </a:spcBef>
              <a:buNone/>
              <a:defRPr sz="4400" kern="1200">
                <a:solidFill>
                  <a:schemeClr val="tx1"/>
                </a:solidFill>
                <a:latin typeface="Calibri" pitchFamily="34" charset="0"/>
                <a:ea typeface="+mj-ea"/>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lvl="2" indent="0" algn="ctr" eaLnBrk="1" hangingPunct="1">
              <a:spcBef>
                <a:spcPct val="0"/>
              </a:spcBef>
            </a:pPr>
            <a:r>
              <a:rPr lang="vi-VN" sz="2800" b="1" dirty="0" smtClean="0">
                <a:solidFill>
                  <a:srgbClr val="7030A0"/>
                </a:solidFill>
                <a:latin typeface="Times New Roman" pitchFamily="18" charset="0"/>
                <a:cs typeface="Times New Roman" pitchFamily="18" charset="0"/>
              </a:rPr>
              <a:t>Các em hãy vẽ </a:t>
            </a:r>
            <a:r>
              <a:rPr lang="en-US" sz="2800" b="1" dirty="0" err="1" smtClean="0">
                <a:solidFill>
                  <a:srgbClr val="7030A0"/>
                </a:solidFill>
                <a:latin typeface="Times New Roman" pitchFamily="18" charset="0"/>
                <a:cs typeface="Times New Roman" pitchFamily="18" charset="0"/>
              </a:rPr>
              <a:t>tranh</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chủ</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đề</a:t>
            </a:r>
            <a:r>
              <a:rPr lang="en-US" sz="2800" b="1" dirty="0" smtClean="0">
                <a:solidFill>
                  <a:srgbClr val="7030A0"/>
                </a:solidFill>
                <a:latin typeface="Times New Roman" pitchFamily="18" charset="0"/>
                <a:cs typeface="Times New Roman" pitchFamily="18" charset="0"/>
              </a:rPr>
              <a:t> </a:t>
            </a:r>
            <a:r>
              <a:rPr lang="en-US" sz="2800" b="1" dirty="0" err="1" smtClean="0">
                <a:ln w="11430"/>
                <a:solidFill>
                  <a:srgbClr val="002060"/>
                </a:solidFill>
                <a:effectLst>
                  <a:outerShdw blurRad="80000" dist="40000" dir="5040000" algn="tl">
                    <a:srgbClr val="000000">
                      <a:alpha val="30000"/>
                    </a:srgbClr>
                  </a:outerShdw>
                </a:effectLst>
                <a:latin typeface="Times New Roman"/>
              </a:rPr>
              <a:t>Người</a:t>
            </a:r>
            <a:r>
              <a:rPr lang="en-US" sz="2800" b="1" dirty="0" smtClean="0">
                <a:ln w="11430"/>
                <a:solidFill>
                  <a:srgbClr val="002060"/>
                </a:solidFill>
                <a:effectLst>
                  <a:outerShdw blurRad="80000" dist="40000" dir="5040000" algn="tl">
                    <a:srgbClr val="000000">
                      <a:alpha val="30000"/>
                    </a:srgbClr>
                  </a:outerShdw>
                </a:effectLst>
                <a:latin typeface="Times New Roman"/>
              </a:rPr>
              <a:t> </a:t>
            </a:r>
            <a:r>
              <a:rPr lang="en-US" sz="2800" b="1" dirty="0" err="1" smtClean="0">
                <a:ln w="11430"/>
                <a:solidFill>
                  <a:srgbClr val="002060"/>
                </a:solidFill>
                <a:effectLst>
                  <a:outerShdw blurRad="80000" dist="40000" dir="5040000" algn="tl">
                    <a:srgbClr val="000000">
                      <a:alpha val="30000"/>
                    </a:srgbClr>
                  </a:outerShdw>
                </a:effectLst>
                <a:latin typeface="Times New Roman"/>
              </a:rPr>
              <a:t>Thân</a:t>
            </a:r>
            <a:r>
              <a:rPr lang="en-US" sz="2800" b="1" dirty="0" smtClean="0">
                <a:ln w="11430"/>
                <a:solidFill>
                  <a:srgbClr val="002060"/>
                </a:solidFill>
                <a:effectLst>
                  <a:outerShdw blurRad="80000" dist="40000" dir="5040000" algn="tl">
                    <a:srgbClr val="000000">
                      <a:alpha val="30000"/>
                    </a:srgbClr>
                  </a:outerShdw>
                </a:effectLst>
                <a:latin typeface="Times New Roman"/>
              </a:rPr>
              <a:t> </a:t>
            </a:r>
            <a:r>
              <a:rPr lang="en-US" sz="2800" b="1" dirty="0" err="1" smtClean="0">
                <a:ln w="11430"/>
                <a:solidFill>
                  <a:srgbClr val="002060"/>
                </a:solidFill>
                <a:effectLst>
                  <a:outerShdw blurRad="80000" dist="40000" dir="5040000" algn="tl">
                    <a:srgbClr val="000000">
                      <a:alpha val="30000"/>
                    </a:srgbClr>
                  </a:outerShdw>
                </a:effectLst>
                <a:latin typeface="Times New Roman"/>
              </a:rPr>
              <a:t>Của</a:t>
            </a:r>
            <a:r>
              <a:rPr lang="en-US" sz="2800" b="1" dirty="0" smtClean="0">
                <a:ln w="11430"/>
                <a:solidFill>
                  <a:srgbClr val="002060"/>
                </a:solidFill>
                <a:effectLst>
                  <a:outerShdw blurRad="80000" dist="40000" dir="5040000" algn="tl">
                    <a:srgbClr val="000000">
                      <a:alpha val="30000"/>
                    </a:srgbClr>
                  </a:outerShdw>
                </a:effectLst>
                <a:latin typeface="Times New Roman"/>
              </a:rPr>
              <a:t> </a:t>
            </a:r>
            <a:r>
              <a:rPr lang="en-US" sz="2800" b="1" dirty="0" err="1" smtClean="0">
                <a:ln w="11430"/>
                <a:solidFill>
                  <a:srgbClr val="002060"/>
                </a:solidFill>
                <a:effectLst>
                  <a:outerShdw blurRad="80000" dist="40000" dir="5040000" algn="tl">
                    <a:srgbClr val="000000">
                      <a:alpha val="30000"/>
                    </a:srgbClr>
                  </a:outerShdw>
                </a:effectLst>
                <a:latin typeface="Times New Roman"/>
              </a:rPr>
              <a:t>Em</a:t>
            </a:r>
            <a:endParaRPr lang="en-US" sz="2800" b="1" dirty="0" smtClean="0">
              <a:ln w="11430"/>
              <a:solidFill>
                <a:srgbClr val="002060"/>
              </a:solidFill>
              <a:effectLst>
                <a:outerShdw blurRad="80000" dist="40000" dir="5040000" algn="tl">
                  <a:srgbClr val="000000">
                    <a:alpha val="30000"/>
                  </a:srgbClr>
                </a:outerShdw>
              </a:effectLst>
            </a:endParaRPr>
          </a:p>
          <a:p>
            <a:pPr eaLnBrk="1" hangingPunct="1"/>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và</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vẽ</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màu</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theo</a:t>
            </a:r>
            <a:r>
              <a:rPr lang="en-US" sz="2800" b="1" dirty="0" smtClean="0">
                <a:solidFill>
                  <a:srgbClr val="7030A0"/>
                </a:solidFill>
                <a:latin typeface="Times New Roman" pitchFamily="18" charset="0"/>
                <a:cs typeface="Times New Roman" pitchFamily="18" charset="0"/>
              </a:rPr>
              <a:t> ý </a:t>
            </a:r>
            <a:r>
              <a:rPr lang="en-US" sz="2800" b="1" dirty="0" err="1" smtClean="0">
                <a:solidFill>
                  <a:srgbClr val="7030A0"/>
                </a:solidFill>
                <a:latin typeface="Times New Roman" pitchFamily="18" charset="0"/>
                <a:cs typeface="Times New Roman" pitchFamily="18" charset="0"/>
              </a:rPr>
              <a:t>thích</a:t>
            </a:r>
            <a:r>
              <a:rPr lang="en-US" sz="2800" b="1" dirty="0" smtClean="0">
                <a:solidFill>
                  <a:srgbClr val="7030A0"/>
                </a:solidFill>
                <a:latin typeface="Times New Roman" pitchFamily="18" charset="0"/>
                <a:cs typeface="Times New Roman" pitchFamily="18" charset="0"/>
              </a:rPr>
              <a:t>.</a:t>
            </a:r>
            <a:endParaRPr lang="en-US" sz="2800" b="1" u="sng" dirty="0">
              <a:solidFill>
                <a:srgbClr val="7030A0"/>
              </a:solidFill>
              <a:latin typeface="Times New Roman" pitchFamily="18" charset="0"/>
              <a:cs typeface="Times New Roman" pitchFamily="18" charset="0"/>
            </a:endParaRPr>
          </a:p>
        </p:txBody>
      </p:sp>
      <p:sp>
        <p:nvSpPr>
          <p:cNvPr id="11" name="Right Arrow 10"/>
          <p:cNvSpPr/>
          <p:nvPr/>
        </p:nvSpPr>
        <p:spPr>
          <a:xfrm>
            <a:off x="4572000" y="3940513"/>
            <a:ext cx="838200" cy="214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2052923"/>
            <a:ext cx="8429684" cy="4519349"/>
          </a:xfrm>
          <a:prstGeom prst="rect">
            <a:avLst/>
          </a:prstGeom>
        </p:spPr>
      </p:pic>
    </p:spTree>
    <p:extLst>
      <p:ext uri="{BB962C8B-B14F-4D97-AF65-F5344CB8AC3E}">
        <p14:creationId xmlns:p14="http://schemas.microsoft.com/office/powerpoint/2010/main" val="356886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a:bodyPr>
          <a:lstStyle/>
          <a:p>
            <a:r>
              <a:rPr lang="vi-VN" sz="3200" dirty="0" smtClean="0">
                <a:solidFill>
                  <a:srgbClr val="FF0000"/>
                </a:solidFill>
              </a:rPr>
              <a:t>VẬN DỤNG</a:t>
            </a:r>
            <a:endParaRPr lang="vi-VN" sz="3200"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124744"/>
            <a:ext cx="8053510" cy="5328592"/>
          </a:xfrm>
        </p:spPr>
      </p:pic>
    </p:spTree>
    <p:extLst>
      <p:ext uri="{BB962C8B-B14F-4D97-AF65-F5344CB8AC3E}">
        <p14:creationId xmlns:p14="http://schemas.microsoft.com/office/powerpoint/2010/main" val="8709041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normAutofit/>
          </a:bodyPr>
          <a:lstStyle/>
          <a:p>
            <a:r>
              <a:rPr lang="vi-VN" sz="3200" dirty="0" smtClean="0">
                <a:solidFill>
                  <a:srgbClr val="FF0000"/>
                </a:solidFill>
              </a:rPr>
              <a:t>VẬN DỤNG</a:t>
            </a:r>
            <a:endParaRPr lang="vi-VN" sz="3200" dirty="0">
              <a:solidFill>
                <a:srgbClr val="FF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052736"/>
            <a:ext cx="4640636" cy="555395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124744"/>
            <a:ext cx="6624736" cy="49685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1124744"/>
            <a:ext cx="5184576" cy="5184576"/>
          </a:xfrm>
          <a:prstGeom prst="rect">
            <a:avLst/>
          </a:prstGeom>
        </p:spPr>
      </p:pic>
    </p:spTree>
    <p:extLst>
      <p:ext uri="{BB962C8B-B14F-4D97-AF65-F5344CB8AC3E}">
        <p14:creationId xmlns:p14="http://schemas.microsoft.com/office/powerpoint/2010/main" val="166389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a:bodyPr>
          <a:lstStyle/>
          <a:p>
            <a:r>
              <a:rPr lang="vi-VN" sz="2400" b="1" dirty="0" smtClean="0">
                <a:solidFill>
                  <a:srgbClr val="FF0000"/>
                </a:solidFill>
              </a:rPr>
              <a:t>HƯỚNG DẪN LÀM THIỆP</a:t>
            </a:r>
            <a:endParaRPr lang="vi-VN" sz="2400" b="1" dirty="0">
              <a:solidFill>
                <a:srgbClr val="FF0000"/>
              </a:solidFill>
            </a:endParaRPr>
          </a:p>
        </p:txBody>
      </p:sp>
      <p:pic>
        <p:nvPicPr>
          <p:cNvPr id="4" name="làm thiế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1196752"/>
            <a:ext cx="8424936" cy="4929411"/>
          </a:xfrm>
        </p:spPr>
      </p:pic>
    </p:spTree>
    <p:extLst>
      <p:ext uri="{BB962C8B-B14F-4D97-AF65-F5344CB8AC3E}">
        <p14:creationId xmlns:p14="http://schemas.microsoft.com/office/powerpoint/2010/main" val="18565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
            <a:ext cx="9152729" cy="1124744"/>
          </a:xfrm>
          <a:solidFill>
            <a:schemeClr val="tx2">
              <a:lumMod val="40000"/>
              <a:lumOff val="60000"/>
            </a:schemeClr>
          </a:solid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KHỞI ĐỘNG</a:t>
            </a:r>
            <a:endParaRPr lang="vi-V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itle 1"/>
          <p:cNvSpPr txBox="1">
            <a:spLocks/>
          </p:cNvSpPr>
          <p:nvPr/>
        </p:nvSpPr>
        <p:spPr>
          <a:xfrm>
            <a:off x="207295" y="1844824"/>
            <a:ext cx="8757193" cy="1080120"/>
          </a:xfrm>
          <a:prstGeom prst="rect">
            <a:avLst/>
          </a:prstGeom>
          <a:solidFill>
            <a:schemeClr val="bg1"/>
          </a:solidFill>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hãy</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cho</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biết</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trong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bài</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hát</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mà</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chúng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ta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vừa</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khởi</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động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có</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những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ai</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nào</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Đó</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có</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phải</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là</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những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người</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thân</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của</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chúng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ta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không</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vi-VN"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782039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173887"/>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915127" y="809490"/>
            <a:ext cx="7905345" cy="83099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lvl="2" algn="ctr"/>
            <a:r>
              <a:rPr lang="en-US" sz="4800" b="1" dirty="0" err="1" smtClean="0">
                <a:ln w="11430"/>
                <a:solidFill>
                  <a:srgbClr val="FFFF00"/>
                </a:solidFill>
                <a:effectLst>
                  <a:outerShdw blurRad="80000" dist="40000" dir="5040000" algn="tl">
                    <a:srgbClr val="000000">
                      <a:alpha val="30000"/>
                    </a:srgbClr>
                  </a:outerShdw>
                </a:effectLst>
                <a:latin typeface="Times New Roman"/>
              </a:rPr>
              <a:t>Người</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Thân</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Của</a:t>
            </a:r>
            <a:r>
              <a:rPr lang="en-US" sz="4800" b="1" dirty="0" smtClean="0">
                <a:ln w="11430"/>
                <a:solidFill>
                  <a:srgbClr val="FFFF00"/>
                </a:solidFill>
                <a:effectLst>
                  <a:outerShdw blurRad="80000" dist="40000" dir="5040000" algn="tl">
                    <a:srgbClr val="000000">
                      <a:alpha val="30000"/>
                    </a:srgbClr>
                  </a:outerShdw>
                </a:effectLst>
                <a:latin typeface="Times New Roman"/>
              </a:rPr>
              <a:t> </a:t>
            </a:r>
            <a:r>
              <a:rPr lang="en-US" sz="4800" b="1" dirty="0" err="1" smtClean="0">
                <a:ln w="11430"/>
                <a:solidFill>
                  <a:srgbClr val="FFFF00"/>
                </a:solidFill>
                <a:effectLst>
                  <a:outerShdw blurRad="80000" dist="40000" dir="5040000" algn="tl">
                    <a:srgbClr val="000000">
                      <a:alpha val="30000"/>
                    </a:srgbClr>
                  </a:outerShdw>
                </a:effectLst>
                <a:latin typeface="Times New Roman"/>
              </a:rPr>
              <a:t>Em</a:t>
            </a:r>
            <a:endParaRPr lang="en-US" sz="3600" b="1" dirty="0">
              <a:ln w="11430"/>
              <a:solidFill>
                <a:srgbClr val="FFFF00"/>
              </a:solidFill>
              <a:effectLst>
                <a:outerShdw blurRad="80000" dist="40000" dir="5040000" algn="tl">
                  <a:srgbClr val="000000">
                    <a:alpha val="30000"/>
                  </a:srgbClr>
                </a:outerShdw>
              </a:effectLst>
            </a:endParaRPr>
          </a:p>
        </p:txBody>
      </p:sp>
      <p:sp>
        <p:nvSpPr>
          <p:cNvPr id="15" name="Rounded Rectangle 14"/>
          <p:cNvSpPr/>
          <p:nvPr/>
        </p:nvSpPr>
        <p:spPr>
          <a:xfrm>
            <a:off x="3565376" y="228600"/>
            <a:ext cx="2590800" cy="5931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i="1" dirty="0">
                <a:solidFill>
                  <a:prstClr val="white"/>
                </a:solidFill>
              </a:rPr>
              <a:t>Chủ đề </a:t>
            </a:r>
            <a:r>
              <a:rPr lang="vi-VN" sz="3200" b="1" i="1" dirty="0" smtClean="0">
                <a:solidFill>
                  <a:prstClr val="white"/>
                </a:solidFill>
              </a:rPr>
              <a:t>8</a:t>
            </a:r>
            <a:endParaRPr lang="en-US" sz="3200" b="1" i="1" dirty="0">
              <a:solidFill>
                <a:prstClr val="white"/>
              </a:solidFill>
            </a:endParaRPr>
          </a:p>
        </p:txBody>
      </p:sp>
      <p:pic>
        <p:nvPicPr>
          <p:cNvPr id="18" name="Picture 17" descr="unnamed.jpg"/>
          <p:cNvPicPr>
            <a:picLocks noChangeAspect="1"/>
          </p:cNvPicPr>
          <p:nvPr/>
        </p:nvPicPr>
        <p:blipFill>
          <a:blip r:embed="rId2"/>
          <a:stretch>
            <a:fillRect/>
          </a:stretch>
        </p:blipFill>
        <p:spPr>
          <a:xfrm>
            <a:off x="816" y="100981"/>
            <a:ext cx="2266927" cy="2072906"/>
          </a:xfrm>
          <a:prstGeom prst="rect">
            <a:avLst/>
          </a:prstGeom>
        </p:spPr>
      </p:pic>
      <p:sp>
        <p:nvSpPr>
          <p:cNvPr id="7" name="Content Placeholder 2"/>
          <p:cNvSpPr>
            <a:spLocks noGrp="1"/>
          </p:cNvSpPr>
          <p:nvPr>
            <p:ph idx="1"/>
          </p:nvPr>
        </p:nvSpPr>
        <p:spPr>
          <a:xfrm>
            <a:off x="457200" y="2564905"/>
            <a:ext cx="7454969" cy="720079"/>
          </a:xfrm>
        </p:spPr>
        <p:txBody>
          <a:bodyPr/>
          <a:lstStyle/>
          <a:p>
            <a:pPr marL="0" indent="0">
              <a:buNone/>
            </a:pPr>
            <a:r>
              <a:rPr lang="vi-VN" dirty="0" smtClean="0">
                <a:latin typeface="+mj-lt"/>
              </a:rPr>
              <a:t>I. Tìm hiểu về chủ đề:</a:t>
            </a:r>
            <a:endParaRPr lang="vi-VN" dirty="0">
              <a:latin typeface="+mj-lt"/>
            </a:endParaRPr>
          </a:p>
        </p:txBody>
      </p:sp>
      <p:sp>
        <p:nvSpPr>
          <p:cNvPr id="8" name="Content Placeholder 2"/>
          <p:cNvSpPr txBox="1">
            <a:spLocks/>
          </p:cNvSpPr>
          <p:nvPr/>
        </p:nvSpPr>
        <p:spPr>
          <a:xfrm>
            <a:off x="491879" y="3281078"/>
            <a:ext cx="7454969" cy="72007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 Em hãy kể một số kỉ niệm đáng nhớ của mình với những người thân trong gia đình.</a:t>
            </a:r>
            <a:endParaRPr lang="vi-VN" dirty="0">
              <a:latin typeface="+mj-lt"/>
            </a:endParaRPr>
          </a:p>
        </p:txBody>
      </p:sp>
      <p:sp>
        <p:nvSpPr>
          <p:cNvPr id="9" name="Title 1"/>
          <p:cNvSpPr>
            <a:spLocks noGrp="1"/>
          </p:cNvSpPr>
          <p:nvPr>
            <p:ph type="title"/>
          </p:nvPr>
        </p:nvSpPr>
        <p:spPr>
          <a:xfrm>
            <a:off x="251520" y="3281078"/>
            <a:ext cx="8229600" cy="1143000"/>
          </a:xfrm>
        </p:spPr>
        <p:txBody>
          <a:bodyPr>
            <a:normAutofit fontScale="90000"/>
          </a:bodyPr>
          <a:lstStyle/>
          <a:p>
            <a:r>
              <a:rPr lang="vi-VN" sz="3100" dirty="0" smtClean="0"/>
              <a:t>? Hãy quan sát một số bức ảnh sau và hãy cho biết các nhân vật trong bức ảnh là ai và đang làm gì</a:t>
            </a:r>
            <a:r>
              <a:rPr lang="vi-VN" dirty="0" smtClean="0">
                <a:solidFill>
                  <a:srgbClr val="FF0000"/>
                </a:solidFill>
              </a:rPr>
              <a:t/>
            </a:r>
            <a:br>
              <a:rPr lang="vi-VN" dirty="0" smtClean="0">
                <a:solidFill>
                  <a:srgbClr val="FF0000"/>
                </a:solidFill>
              </a:rPr>
            </a:br>
            <a:endParaRPr lang="vi-VN" dirty="0">
              <a:solidFill>
                <a:srgbClr val="FF0000"/>
              </a:solidFill>
            </a:endParaRPr>
          </a:p>
        </p:txBody>
      </p:sp>
    </p:spTree>
    <p:extLst>
      <p:ext uri="{BB962C8B-B14F-4D97-AF65-F5344CB8AC3E}">
        <p14:creationId xmlns:p14="http://schemas.microsoft.com/office/powerpoint/2010/main" val="39075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8"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562074"/>
          </a:xfrm>
        </p:spPr>
        <p:txBody>
          <a:bodyPr>
            <a:noAutofit/>
          </a:bodyPr>
          <a:lstStyle/>
          <a:p>
            <a:r>
              <a:rPr lang="vi-VN" sz="2400" b="1" dirty="0" smtClean="0"/>
              <a:t>QUAN SÁT HÌNH ẢNH NGƯỜI THÂN </a:t>
            </a:r>
            <a:br>
              <a:rPr lang="vi-VN" sz="2400" b="1" dirty="0" smtClean="0"/>
            </a:br>
            <a:r>
              <a:rPr lang="vi-VN" sz="2400" b="1" dirty="0" smtClean="0"/>
              <a:t>QUA MỘT SỐ BỨC ẢNH</a:t>
            </a:r>
            <a:endParaRPr lang="vi-VN" sz="2400" b="1" dirty="0"/>
          </a:p>
        </p:txBody>
      </p:sp>
      <p:pic>
        <p:nvPicPr>
          <p:cNvPr id="4" name="Content Placeholder 3" descr="E:\1\thao giảng\5.jpg"/>
          <p:cNvPicPr>
            <a:picLocks noGrp="1" noChangeAspect="1" noChangeArrowheads="1"/>
          </p:cNvPicPr>
          <p:nvPr>
            <p:ph idx="1"/>
          </p:nvPr>
        </p:nvPicPr>
        <p:blipFill>
          <a:blip r:embed="rId2"/>
          <a:srcRect/>
          <a:stretch>
            <a:fillRect/>
          </a:stretch>
        </p:blipFill>
        <p:spPr bwMode="auto">
          <a:xfrm rot="16200000">
            <a:off x="1059670" y="420728"/>
            <a:ext cx="2592289" cy="385630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120528"/>
            <a:ext cx="3600400" cy="55946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789040"/>
            <a:ext cx="3888432" cy="2926157"/>
          </a:xfrm>
          <a:prstGeom prst="rect">
            <a:avLst/>
          </a:prstGeom>
        </p:spPr>
      </p:pic>
    </p:spTree>
    <p:extLst>
      <p:ext uri="{BB962C8B-B14F-4D97-AF65-F5344CB8AC3E}">
        <p14:creationId xmlns:p14="http://schemas.microsoft.com/office/powerpoint/2010/main" val="29101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562074"/>
          </a:xfrm>
        </p:spPr>
        <p:txBody>
          <a:bodyPr>
            <a:noAutofit/>
          </a:bodyPr>
          <a:lstStyle/>
          <a:p>
            <a:r>
              <a:rPr lang="vi-VN" sz="2400" b="1" dirty="0" smtClean="0"/>
              <a:t>QUAN SÁT HÌNH ẢNH NGƯỜI THÂN </a:t>
            </a:r>
            <a:br>
              <a:rPr lang="vi-VN" sz="2400" b="1" dirty="0" smtClean="0"/>
            </a:br>
            <a:r>
              <a:rPr lang="vi-VN" sz="2400" b="1" dirty="0" smtClean="0"/>
              <a:t>QUA MỘT SỐ BỨC ẢNH</a:t>
            </a:r>
            <a:endParaRPr lang="vi-VN" sz="2400"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961257" y="703041"/>
            <a:ext cx="3250507" cy="4525963"/>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708920"/>
            <a:ext cx="4896544" cy="3672408"/>
          </a:xfrm>
          <a:prstGeom prst="rect">
            <a:avLst/>
          </a:prstGeom>
        </p:spPr>
      </p:pic>
    </p:spTree>
    <p:extLst>
      <p:ext uri="{BB962C8B-B14F-4D97-AF65-F5344CB8AC3E}">
        <p14:creationId xmlns:p14="http://schemas.microsoft.com/office/powerpoint/2010/main" val="11843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normAutofit fontScale="90000"/>
          </a:bodyPr>
          <a:lstStyle/>
          <a:p>
            <a:r>
              <a:rPr lang="vi-VN" dirty="0" smtClean="0">
                <a:solidFill>
                  <a:srgbClr val="FF0000"/>
                </a:solidFill>
              </a:rPr>
              <a:t>? Qua các bức ảnh đã xem em hãy cho biết người thân của chúng ta gồm những người nào.</a:t>
            </a:r>
            <a:br>
              <a:rPr lang="vi-VN" dirty="0" smtClean="0">
                <a:solidFill>
                  <a:srgbClr val="FF0000"/>
                </a:solidFill>
              </a:rPr>
            </a:br>
            <a:endParaRPr lang="vi-VN" dirty="0">
              <a:solidFill>
                <a:srgbClr val="FF0000"/>
              </a:solidFill>
            </a:endParaRPr>
          </a:p>
        </p:txBody>
      </p:sp>
      <p:sp>
        <p:nvSpPr>
          <p:cNvPr id="3" name="Content Placeholder 2"/>
          <p:cNvSpPr>
            <a:spLocks noGrp="1"/>
          </p:cNvSpPr>
          <p:nvPr>
            <p:ph idx="1"/>
          </p:nvPr>
        </p:nvSpPr>
        <p:spPr>
          <a:xfrm>
            <a:off x="457200" y="2359421"/>
            <a:ext cx="8229600" cy="4525963"/>
          </a:xfrm>
        </p:spPr>
        <p:txBody>
          <a:bodyPr/>
          <a:lstStyle/>
          <a:p>
            <a:r>
              <a:rPr lang="vi-VN" dirty="0" smtClean="0"/>
              <a:t>- Người thân của chúng ta gồm có: ông, bà nội (ngoại), bố, mẹ, anh, chị, em... </a:t>
            </a:r>
            <a:endParaRPr lang="vi-VN" dirty="0"/>
          </a:p>
        </p:txBody>
      </p:sp>
    </p:spTree>
    <p:extLst>
      <p:ext uri="{BB962C8B-B14F-4D97-AF65-F5344CB8AC3E}">
        <p14:creationId xmlns:p14="http://schemas.microsoft.com/office/powerpoint/2010/main" val="387832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vi-VN" sz="2000" b="1" dirty="0" smtClean="0">
                <a:solidFill>
                  <a:schemeClr val="tx2">
                    <a:lumMod val="50000"/>
                  </a:schemeClr>
                </a:solidFill>
              </a:rPr>
              <a:t>HÌNH ẢNH VỀ NGƯỜI THÂN QUA MỘT SỐ BỨC TRANH</a:t>
            </a:r>
            <a:endParaRPr lang="vi-VN" sz="2000" b="1" dirty="0">
              <a:solidFill>
                <a:schemeClr val="tx2">
                  <a:lumMod val="50000"/>
                </a:schemeClr>
              </a:solidFill>
            </a:endParaRP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3214" r="1328" b="5870"/>
          <a:stretch/>
        </p:blipFill>
        <p:spPr>
          <a:xfrm>
            <a:off x="539552" y="908720"/>
            <a:ext cx="3917351" cy="2711575"/>
          </a:xfrm>
          <a:ln w="19050">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908720"/>
            <a:ext cx="4032448" cy="2671689"/>
          </a:xfrm>
          <a:prstGeom prst="rect">
            <a:avLst/>
          </a:prstGeom>
          <a:ln w="19050">
            <a:solidFill>
              <a:schemeClr val="tx1"/>
            </a:solidFill>
          </a:ln>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9552" y="3877962"/>
            <a:ext cx="3960440" cy="2863406"/>
          </a:xfrm>
          <a:prstGeom prst="rect">
            <a:avLst/>
          </a:prstGeom>
          <a:ln w="19050">
            <a:solidFill>
              <a:schemeClr val="tx1"/>
            </a:solidFill>
          </a:ln>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80495" y="3861048"/>
            <a:ext cx="3967969" cy="2890117"/>
          </a:xfrm>
          <a:prstGeom prst="rect">
            <a:avLst/>
          </a:prstGeom>
          <a:ln w="19050">
            <a:solidFill>
              <a:schemeClr val="tx1"/>
            </a:solidFill>
          </a:ln>
        </p:spPr>
      </p:pic>
    </p:spTree>
    <p:extLst>
      <p:ext uri="{BB962C8B-B14F-4D97-AF65-F5344CB8AC3E}">
        <p14:creationId xmlns:p14="http://schemas.microsoft.com/office/powerpoint/2010/main" val="397408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vi-VN" sz="2000" b="1" dirty="0" smtClean="0">
                <a:solidFill>
                  <a:schemeClr val="tx2">
                    <a:lumMod val="50000"/>
                  </a:schemeClr>
                </a:solidFill>
              </a:rPr>
              <a:t>HÌNH ẢNH VỀ NGƯỜI THÂN QUA MỘT SỐ BỨC TRANH</a:t>
            </a:r>
            <a:endParaRPr lang="vi-VN" sz="2000" b="1" dirty="0">
              <a:solidFill>
                <a:schemeClr val="tx2">
                  <a:lumMod val="50000"/>
                </a:schemeClr>
              </a:solidFill>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94443" y="1113869"/>
            <a:ext cx="3667143" cy="4697004"/>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940" y="1556792"/>
            <a:ext cx="3414452" cy="3888432"/>
          </a:xfrm>
          <a:prstGeom prst="rect">
            <a:avLst/>
          </a:prstGeom>
        </p:spPr>
      </p:pic>
    </p:spTree>
    <p:extLst>
      <p:ext uri="{BB962C8B-B14F-4D97-AF65-F5344CB8AC3E}">
        <p14:creationId xmlns:p14="http://schemas.microsoft.com/office/powerpoint/2010/main" val="33005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noAutofit/>
          </a:bodyPr>
          <a:lstStyle/>
          <a:p>
            <a:r>
              <a:rPr lang="vi-VN" sz="3600" dirty="0" smtClean="0">
                <a:solidFill>
                  <a:srgbClr val="FF0000"/>
                </a:solidFill>
              </a:rPr>
              <a:t>? Em hãy cho biết các bức tranh vẽ về nội dung gì?  Các nhân vật trong bức tranh đang làm gì? Màu sắc ra sao? Em thích bức tranh nào nhất?</a:t>
            </a:r>
            <a:br>
              <a:rPr lang="vi-VN" sz="3600" dirty="0" smtClean="0">
                <a:solidFill>
                  <a:srgbClr val="FF0000"/>
                </a:solidFill>
              </a:rPr>
            </a:br>
            <a:endParaRPr lang="vi-VN" sz="3600" dirty="0">
              <a:solidFill>
                <a:srgbClr val="FF0000"/>
              </a:solidFill>
            </a:endParaRPr>
          </a:p>
        </p:txBody>
      </p:sp>
      <p:sp>
        <p:nvSpPr>
          <p:cNvPr id="3" name="Content Placeholder 2"/>
          <p:cNvSpPr>
            <a:spLocks noGrp="1"/>
          </p:cNvSpPr>
          <p:nvPr>
            <p:ph idx="1"/>
          </p:nvPr>
        </p:nvSpPr>
        <p:spPr>
          <a:xfrm>
            <a:off x="457200" y="2647453"/>
            <a:ext cx="8229600" cy="4525963"/>
          </a:xfrm>
        </p:spPr>
        <p:txBody>
          <a:bodyPr>
            <a:normAutofit/>
          </a:bodyPr>
          <a:lstStyle/>
          <a:p>
            <a:r>
              <a:rPr lang="vi-VN" sz="2800" dirty="0" smtClean="0"/>
              <a:t>- Các bức tranh đều vẽ về cảnh vui vẻ của các những người thân trong gia đình khi ở bên nhau. Các bức tranh đều có hình ảnh chính với các hoạt động thể hiện sự yêu thương đến những thành viên trong gia đình với màu sắc tươi sáng hài hòa, nhóm phụ là cảnh vật xung quanh làm cho bức tranh thêm sinh động.</a:t>
            </a:r>
          </a:p>
        </p:txBody>
      </p:sp>
    </p:spTree>
    <p:extLst>
      <p:ext uri="{BB962C8B-B14F-4D97-AF65-F5344CB8AC3E}">
        <p14:creationId xmlns:p14="http://schemas.microsoft.com/office/powerpoint/2010/main" val="192455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2136</TotalTime>
  <Words>441</Words>
  <Application>Microsoft Office PowerPoint</Application>
  <PresentationFormat>On-screen Show (4:3)</PresentationFormat>
  <Paragraphs>35</Paragraphs>
  <Slides>16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PowerPoint Presentation</vt:lpstr>
      <vt:lpstr>KHỞI ĐỘNG</vt:lpstr>
      <vt:lpstr>? Hãy quan sát một số bức ảnh sau và hãy cho biết các nhân vật trong bức ảnh là ai và đang làm gì </vt:lpstr>
      <vt:lpstr>QUAN SÁT HÌNH ẢNH NGƯỜI THÂN  QUA MỘT SỐ BỨC ẢNH</vt:lpstr>
      <vt:lpstr>QUAN SÁT HÌNH ẢNH NGƯỜI THÂN  QUA MỘT SỐ BỨC ẢNH</vt:lpstr>
      <vt:lpstr>? Qua các bức ảnh đã xem em hãy cho biết người thân của chúng ta gồm những người nào. </vt:lpstr>
      <vt:lpstr>HÌNH ẢNH VỀ NGƯỜI THÂN QUA MỘT SỐ BỨC TRANH</vt:lpstr>
      <vt:lpstr>HÌNH ẢNH VỀ NGƯỜI THÂN QUA MỘT SỐ BỨC TRANH</vt:lpstr>
      <vt:lpstr>? Em hãy cho biết các bức tranh vẽ về nội dung gì?  Các nhân vật trong bức tranh đang làm gì? Màu sắc ra sao? Em thích bức tranh nào nhất? </vt:lpstr>
      <vt:lpstr>PowerPoint Presentation</vt:lpstr>
      <vt:lpstr>HÌNH ẢNH VỀ NGƯỜI THÂN QUA MỘT SỐ BỨC TRANH</vt:lpstr>
      <vt:lpstr>Có rất nhiều cách thể hiện sản phẩm của mình như vẽ, xé dán, vẽ đắp đất màu...</vt:lpstr>
      <vt:lpstr>PowerPoint Presentation</vt:lpstr>
      <vt:lpstr>VẬN DỤNG</vt:lpstr>
      <vt:lpstr>VẬN DỤNG</vt:lpstr>
      <vt:lpstr>HƯỚNG DẪN LÀM THIỆP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conggiao</dc:creator>
  <cp:lastModifiedBy>Administrator</cp:lastModifiedBy>
  <cp:revision>34</cp:revision>
  <dcterms:created xsi:type="dcterms:W3CDTF">2021-08-21T01:53:54Z</dcterms:created>
  <dcterms:modified xsi:type="dcterms:W3CDTF">2025-03-24T08:13:10Z</dcterms:modified>
</cp:coreProperties>
</file>