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0" r:id="rId3"/>
  </p:sldMasterIdLst>
  <p:notesMasterIdLst>
    <p:notesMasterId r:id="rId16"/>
  </p:notesMasterIdLst>
  <p:sldIdLst>
    <p:sldId id="283" r:id="rId4"/>
    <p:sldId id="439" r:id="rId5"/>
    <p:sldId id="426" r:id="rId6"/>
    <p:sldId id="427" r:id="rId7"/>
    <p:sldId id="428" r:id="rId8"/>
    <p:sldId id="433" r:id="rId9"/>
    <p:sldId id="434" r:id="rId10"/>
    <p:sldId id="435" r:id="rId11"/>
    <p:sldId id="436" r:id="rId12"/>
    <p:sldId id="437" r:id="rId13"/>
    <p:sldId id="438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F21825-FBD2-42D9-8F18-08F31AB3192C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4765B-8EF7-426C-8CBA-1BE57AC68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18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" name="Google Shape;2979;gab98393b64_0_3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0" name="Google Shape;2980;gab98393b64_0_3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7315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96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2" name="Google Shape;932;p14"/>
          <p:cNvSpPr/>
          <p:nvPr/>
        </p:nvSpPr>
        <p:spPr>
          <a:xfrm>
            <a:off x="9756868" y="4830534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2" y="5684916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6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5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7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7" y="5384799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96424203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5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2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8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2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4" y="104918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3" y="5670616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771616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07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8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76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41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75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8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2" y="0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0" y="5414688"/>
            <a:ext cx="2527300" cy="146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10032" y="-410467"/>
            <a:ext cx="5430891" cy="3440565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" name="Google Shape;10;p2"/>
          <p:cNvSpPr/>
          <p:nvPr/>
        </p:nvSpPr>
        <p:spPr>
          <a:xfrm flipH="1">
            <a:off x="-1110037" y="4396102"/>
            <a:ext cx="5282072" cy="3440503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1" name="Google Shape;11;p2"/>
          <p:cNvSpPr/>
          <p:nvPr/>
        </p:nvSpPr>
        <p:spPr>
          <a:xfrm>
            <a:off x="7664036" y="-304798"/>
            <a:ext cx="5430945" cy="325793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" name="Google Shape;12;p2"/>
          <p:cNvSpPr/>
          <p:nvPr/>
        </p:nvSpPr>
        <p:spPr>
          <a:xfrm>
            <a:off x="7738467" y="4576968"/>
            <a:ext cx="5282072" cy="307877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324187" y="5119613"/>
            <a:ext cx="3454352" cy="1479777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3380600" y="1720164"/>
            <a:ext cx="5430800" cy="2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3380600" y="4573436"/>
            <a:ext cx="54308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8986735" y="438863"/>
            <a:ext cx="2009868" cy="1807909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026728" y="5039113"/>
            <a:ext cx="1008533" cy="91773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0213735" y="4612832"/>
            <a:ext cx="561744" cy="1930723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9600005" y="5554659"/>
            <a:ext cx="2902144" cy="121206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1074814" y="1235168"/>
            <a:ext cx="895551" cy="898051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253162" y="156869"/>
            <a:ext cx="1044193" cy="1444968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1195194" y="2702056"/>
            <a:ext cx="1028548" cy="1102803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282098" y="748268"/>
            <a:ext cx="2353649" cy="1689915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97624" y="2358780"/>
            <a:ext cx="527475" cy="799536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90336240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0976393" y="2937554"/>
            <a:ext cx="1056275" cy="1155289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9318203" y="4470836"/>
            <a:ext cx="749864" cy="1179033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37851" y="-59612"/>
            <a:ext cx="1977616" cy="1557912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33690" y="1609726"/>
            <a:ext cx="754428" cy="1211164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5542340" y="217613"/>
            <a:ext cx="666061" cy="1141515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1863378" y="5549579"/>
            <a:ext cx="1169364" cy="1178188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2803972" y="336036"/>
            <a:ext cx="890061" cy="904669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3694049" y="4761227"/>
            <a:ext cx="908472" cy="904484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8311770" y="301964"/>
            <a:ext cx="749799" cy="972808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5985564" y="5649882"/>
            <a:ext cx="1568737" cy="1322801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565871" y="3777971"/>
            <a:ext cx="1213816" cy="1104924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83009" y="1708475"/>
            <a:ext cx="566491" cy="1013655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1655509" y="1967901"/>
            <a:ext cx="1254379" cy="1344937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9258558" y="4859142"/>
            <a:ext cx="3659745" cy="225706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743089" y="5727632"/>
            <a:ext cx="2585428" cy="1167288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0211811" y="135699"/>
            <a:ext cx="2585428" cy="1167288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87288449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2248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22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20628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0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2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40" y="0"/>
            <a:ext cx="9711145" cy="6858000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560214" y="641816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9202F5C-4E9D-401C-8F76-24339C7C2C3C}"/>
              </a:ext>
            </a:extLst>
          </p:cNvPr>
          <p:cNvSpPr txBox="1"/>
          <p:nvPr/>
        </p:nvSpPr>
        <p:spPr>
          <a:xfrm>
            <a:off x="2638441" y="1028921"/>
            <a:ext cx="70744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 1: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Rửa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tay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trước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khi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ăn</a:t>
            </a:r>
            <a:endParaRPr kumimoji="0" lang="en-US" altLang="zh-CN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-Rounded"/>
              <a:ea typeface="包图小白体" panose="02010601030101010101" pitchFamily="2" charset="-122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(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Tiết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 3 + 4)</a:t>
            </a:r>
            <a:endParaRPr kumimoji="0" lang="zh-CN" alt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-Rounded"/>
              <a:ea typeface="包图小白体" panose="02010601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71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1" y="291549"/>
            <a:ext cx="2693504" cy="330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074" y="643336"/>
            <a:ext cx="4241901" cy="295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071" y="643336"/>
            <a:ext cx="3797852" cy="2954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4740" y="3642247"/>
            <a:ext cx="2887563" cy="6667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Đau bụng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71121" y="3600504"/>
            <a:ext cx="2887563" cy="6667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sâu răng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16617" y="3642247"/>
            <a:ext cx="2887563" cy="6667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cảm, sốt</a:t>
            </a:r>
          </a:p>
        </p:txBody>
      </p:sp>
      <p:sp>
        <p:nvSpPr>
          <p:cNvPr id="3" name="Rectangle 2"/>
          <p:cNvSpPr/>
          <p:nvPr/>
        </p:nvSpPr>
        <p:spPr>
          <a:xfrm>
            <a:off x="314740" y="4456268"/>
            <a:ext cx="2746512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do ăn quá no , ăn uống không hợp vệ sinh</a:t>
            </a:r>
            <a:endParaRPr lang="en-US" sz="2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58222" y="4456268"/>
            <a:ext cx="3913361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do ăn nhiều kẹo , không đánh răng hoặc đánh răng không đúng cách </a:t>
            </a:r>
            <a:endParaRPr lang="en-US" sz="2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62121" y="4461951"/>
            <a:ext cx="3405809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do </a:t>
            </a:r>
            <a:r>
              <a:rPr lang="en-US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đ</a:t>
            </a:r>
            <a:r>
              <a:rPr lang="vi-VN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 ra nắng không đội mũ nón hoặc dầm mưa lâu bị lạnh </a:t>
            </a:r>
            <a:endParaRPr lang="en-US" sz="2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272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33" b="40134"/>
          <a:stretch/>
        </p:blipFill>
        <p:spPr bwMode="auto">
          <a:xfrm>
            <a:off x="1" y="1298713"/>
            <a:ext cx="7379252" cy="2713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619"/>
          <a:stretch/>
        </p:blipFill>
        <p:spPr bwMode="auto">
          <a:xfrm>
            <a:off x="2482574" y="0"/>
            <a:ext cx="7379252" cy="117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71" t="59330"/>
          <a:stretch/>
        </p:blipFill>
        <p:spPr bwMode="auto">
          <a:xfrm>
            <a:off x="969204" y="4011898"/>
            <a:ext cx="2599635" cy="274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330" r="34032"/>
          <a:stretch/>
        </p:blipFill>
        <p:spPr bwMode="auto">
          <a:xfrm>
            <a:off x="7206975" y="1175026"/>
            <a:ext cx="4867965" cy="274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839" y="4011897"/>
            <a:ext cx="7085975" cy="284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56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2" name="Google Shape;2982;p56"/>
          <p:cNvGrpSpPr/>
          <p:nvPr/>
        </p:nvGrpSpPr>
        <p:grpSpPr>
          <a:xfrm rot="10800000">
            <a:off x="1521511" y="-451538"/>
            <a:ext cx="9385672" cy="6386433"/>
            <a:chOff x="1425453" y="767528"/>
            <a:chExt cx="5715536" cy="3888792"/>
          </a:xfrm>
        </p:grpSpPr>
        <p:sp>
          <p:nvSpPr>
            <p:cNvPr id="2983" name="Google Shape;2983;p56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4" name="Google Shape;2984;p56"/>
            <p:cNvSpPr/>
            <p:nvPr/>
          </p:nvSpPr>
          <p:spPr>
            <a:xfrm rot="12080169">
              <a:off x="1425453" y="2218705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5" name="Google Shape;2985;p56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" name="Google Shape;304;p20"/>
          <p:cNvSpPr txBox="1">
            <a:spLocks/>
          </p:cNvSpPr>
          <p:nvPr/>
        </p:nvSpPr>
        <p:spPr>
          <a:xfrm>
            <a:off x="2950362" y="1324412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năm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sym typeface="Odibee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389" y="2930082"/>
            <a:ext cx="9809315" cy="217036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aT">
            <a:hlinkClick r:id="" action="ppaction://media"/>
            <a:extLst>
              <a:ext uri="{FF2B5EF4-FFF2-40B4-BE49-F238E27FC236}">
                <a16:creationId xmlns:a16="http://schemas.microsoft.com/office/drawing/2014/main" id="{C49D4065-BD1D-441B-A320-FCBCB79F66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6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5" y="2704383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4"/>
            <a:ext cx="5500268" cy="217335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7200" ker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Tiết 3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00B0F0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400" b="1" ker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1" y="-47207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7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29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91" y="3945824"/>
            <a:ext cx="11658600" cy="28630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4" name="Rounded Rectangle 13"/>
          <p:cNvSpPr/>
          <p:nvPr/>
        </p:nvSpPr>
        <p:spPr>
          <a:xfrm>
            <a:off x="748847" y="1004835"/>
            <a:ext cx="10840941" cy="844063"/>
          </a:xfrm>
          <a:prstGeom prst="roundRect">
            <a:avLst/>
          </a:prstGeom>
          <a:solidFill>
            <a:srgbClr val="FEE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3733" kern="0">
              <a:solidFill>
                <a:srgbClr val="0418AC"/>
              </a:solidFill>
              <a:latin typeface="Arial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2837" y="109568"/>
            <a:ext cx="103243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Chọn từ ngữ để hoàn thiện câu và viết câu vào vở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47191" y="1004835"/>
            <a:ext cx="4209029" cy="8440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>
                <a:solidFill>
                  <a:srgbClr val="0418AC"/>
                </a:solidFill>
                <a:latin typeface="Arial"/>
                <a:sym typeface="Arial"/>
              </a:rPr>
              <a:t>vi trùng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540355" y="1004835"/>
            <a:ext cx="3257924" cy="8440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>
                <a:solidFill>
                  <a:srgbClr val="0418AC"/>
                </a:solidFill>
                <a:latin typeface="Arial"/>
                <a:sym typeface="Arial"/>
              </a:rPr>
              <a:t>rửa tay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092273" y="1004834"/>
            <a:ext cx="2920723" cy="844063"/>
          </a:xfrm>
          <a:prstGeom prst="roundRect">
            <a:avLst>
              <a:gd name="adj" fmla="val 873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>
                <a:solidFill>
                  <a:srgbClr val="0418AC"/>
                </a:solidFill>
                <a:latin typeface="Arial"/>
                <a:sym typeface="Arial"/>
              </a:rPr>
              <a:t>phòng bệnh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151471" y="2017288"/>
            <a:ext cx="10035695" cy="12325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sym typeface="Arial"/>
              </a:rPr>
              <a:t>Ăn chín , uống sôi để…….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22644" y="4584273"/>
            <a:ext cx="11307109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Ăn chín, uống sôi để phòng bệnh.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1241" y="3330269"/>
            <a:ext cx="1437583" cy="584775"/>
          </a:xfrm>
          <a:prstGeom prst="rect">
            <a:avLst/>
          </a:prstGeom>
          <a:solidFill>
            <a:srgbClr val="009242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  Viết</a:t>
            </a:r>
          </a:p>
        </p:txBody>
      </p:sp>
      <p:sp>
        <p:nvSpPr>
          <p:cNvPr id="25" name="Oval 24"/>
          <p:cNvSpPr/>
          <p:nvPr/>
        </p:nvSpPr>
        <p:spPr>
          <a:xfrm>
            <a:off x="323396" y="39919"/>
            <a:ext cx="641035" cy="694660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>
                <a:solidFill>
                  <a:srgbClr val="FFFFFF"/>
                </a:solidFill>
                <a:latin typeface="Arial"/>
                <a:sym typeface="Arial"/>
              </a:rPr>
              <a:t>5</a:t>
            </a:r>
          </a:p>
        </p:txBody>
      </p:sp>
      <p:sp>
        <p:nvSpPr>
          <p:cNvPr id="3" name="Arc 2"/>
          <p:cNvSpPr/>
          <p:nvPr/>
        </p:nvSpPr>
        <p:spPr>
          <a:xfrm rot="8579991">
            <a:off x="1281189" y="4260743"/>
            <a:ext cx="240775" cy="172807"/>
          </a:xfrm>
          <a:prstGeom prst="arc">
            <a:avLst/>
          </a:prstGeom>
          <a:ln w="19050">
            <a:solidFill>
              <a:srgbClr val="0418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987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5.06017E-7 L -0.09809 -5.06017E-7 C -0.14219 -5.06017E-7 -0.19618 0.04628 -0.19618 0.08393 L -0.19618 0.16785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9" y="83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62837" y="109568"/>
            <a:ext cx="1125296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Quan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sát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tranh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dùng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từ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ngữ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khung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để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nói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theo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tranh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25" name="Oval 24"/>
          <p:cNvSpPr/>
          <p:nvPr/>
        </p:nvSpPr>
        <p:spPr>
          <a:xfrm>
            <a:off x="323396" y="39919"/>
            <a:ext cx="641035" cy="694660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>
                <a:solidFill>
                  <a:srgbClr val="FFFFFF"/>
                </a:solidFill>
                <a:latin typeface="Arial"/>
                <a:sym typeface="Arial"/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8125" y="1227867"/>
            <a:ext cx="9540120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xà phòng            chà sát             rửa             lau khô  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3" y="1986685"/>
            <a:ext cx="3026055" cy="260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531" y="2038503"/>
            <a:ext cx="2665469" cy="2260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567" y="2038503"/>
            <a:ext cx="2777356" cy="2221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521" y="1918785"/>
            <a:ext cx="2825960" cy="2461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3493" y="4592720"/>
            <a:ext cx="3100281" cy="13236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1. Nhúng nước, chà sát xà phòng lên hai bàn tay.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59531" y="4592720"/>
            <a:ext cx="2659127" cy="9131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2. Chà sát các kẽ ngón tay.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3607" y="4560431"/>
            <a:ext cx="2825960" cy="9131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 Rửa sạch tay dưới vòi nước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19274" y="4592720"/>
            <a:ext cx="2417941" cy="9131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4.Lau khô tay bằng khăn.</a:t>
            </a:r>
          </a:p>
        </p:txBody>
      </p:sp>
    </p:spTree>
    <p:extLst>
      <p:ext uri="{BB962C8B-B14F-4D97-AF65-F5344CB8AC3E}">
        <p14:creationId xmlns:p14="http://schemas.microsoft.com/office/powerpoint/2010/main" val="197998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5" y="2704383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4"/>
            <a:ext cx="5500268" cy="217335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7200" ker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Tiết 4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00B0F0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400" b="1" ker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7</a:t>
            </a: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1" y="-47207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7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74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2837" y="109568"/>
            <a:ext cx="29802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Nghe viết </a:t>
            </a:r>
          </a:p>
        </p:txBody>
      </p:sp>
      <p:sp>
        <p:nvSpPr>
          <p:cNvPr id="4" name="Rectangle 3"/>
          <p:cNvSpPr/>
          <p:nvPr/>
        </p:nvSpPr>
        <p:spPr>
          <a:xfrm>
            <a:off x="862836" y="736841"/>
            <a:ext cx="8925280" cy="1569660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Để phòng bệnh, chúng ta phải rửa tay trước khi ăn. Cần rửa tay bằng xà phòng với nước sạch.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700" y="3648716"/>
            <a:ext cx="11658600" cy="286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962551" y="3961545"/>
            <a:ext cx="11084623" cy="1077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267" b="1" ker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Để phòng bệnh, chúng ta phải rửa tay trước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1242" y="3033161"/>
            <a:ext cx="1437583" cy="584775"/>
          </a:xfrm>
          <a:prstGeom prst="rect">
            <a:avLst/>
          </a:prstGeom>
          <a:solidFill>
            <a:srgbClr val="009242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  Viết</a:t>
            </a:r>
          </a:p>
        </p:txBody>
      </p:sp>
      <p:sp>
        <p:nvSpPr>
          <p:cNvPr id="8" name="Rectangle 7"/>
          <p:cNvSpPr/>
          <p:nvPr/>
        </p:nvSpPr>
        <p:spPr>
          <a:xfrm>
            <a:off x="119592" y="5118879"/>
            <a:ext cx="11319124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khi </a:t>
            </a:r>
            <a:r>
              <a:rPr lang="en-US" sz="4267" b="1" ker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ăn. </a:t>
            </a:r>
            <a:r>
              <a:rPr lang="en-US" sz="4267" b="1" kern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Cần </a:t>
            </a:r>
            <a:r>
              <a:rPr lang="en-US" sz="4267" b="1" ker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rửa tay bằng xà phòng với nước </a:t>
            </a:r>
            <a:endParaRPr lang="en-US" sz="42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323396" y="39919"/>
            <a:ext cx="641035" cy="694660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>
                <a:solidFill>
                  <a:srgbClr val="FFFFFF"/>
                </a:solidFill>
                <a:latin typeface="Arial"/>
                <a:sym typeface="Arial"/>
              </a:rPr>
              <a:t>7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105" y="5996052"/>
            <a:ext cx="1226618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sạch</a:t>
            </a:r>
            <a:endParaRPr lang="en-US" sz="42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011">
                        <a14:foregroundMark x1="70652" y1="74643" x2="70652" y2="74643"/>
                        <a14:foregroundMark x1="85326" y1="61071" x2="85326" y2="61071"/>
                        <a14:foregroundMark x1="27174" y1="39643" x2="27174" y2="39643"/>
                        <a14:foregroundMark x1="45380" y1="43571" x2="45380" y2="43571"/>
                        <a14:foregroundMark x1="35054" y1="52500" x2="35054" y2="52500"/>
                        <a14:foregroundMark x1="34239" y1="53214" x2="34239" y2="53214"/>
                        <a14:foregroundMark x1="42663" y1="39643" x2="42663" y2="39643"/>
                        <a14:foregroundMark x1="57880" y1="31071" x2="57880" y2="31071"/>
                        <a14:foregroundMark x1="75815" y1="33929" x2="75815" y2="33929"/>
                        <a14:foregroundMark x1="87500" y1="46786" x2="87500" y2="4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625" y="725122"/>
            <a:ext cx="3851648" cy="293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766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2837" y="109568"/>
            <a:ext cx="103243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Chọn từ ngữ phù hợp thay cho bông hoa</a:t>
            </a:r>
            <a:endParaRPr lang="en-US" sz="3200" i="1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8328" y="736842"/>
            <a:ext cx="311402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a. tr hay ch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1241" y="2951022"/>
            <a:ext cx="353058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b. g hay gh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3913" y="1861501"/>
            <a:ext cx="288756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vi        ùng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44280" y="1845152"/>
            <a:ext cx="237213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à  sát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75751" y="1845153"/>
            <a:ext cx="355950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nhanh        óng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65556" y="4145748"/>
            <a:ext cx="196592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 nhớ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44280" y="4057799"/>
            <a:ext cx="275645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cố         ắng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92585" y="4090557"/>
            <a:ext cx="318113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gọn        ẽ</a:t>
            </a:r>
          </a:p>
        </p:txBody>
      </p:sp>
      <p:sp>
        <p:nvSpPr>
          <p:cNvPr id="12" name="Oval 11"/>
          <p:cNvSpPr/>
          <p:nvPr/>
        </p:nvSpPr>
        <p:spPr>
          <a:xfrm>
            <a:off x="323396" y="39919"/>
            <a:ext cx="641035" cy="694660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>
                <a:solidFill>
                  <a:srgbClr val="FFFFFF"/>
                </a:solidFill>
                <a:latin typeface="Arial"/>
                <a:sym typeface="Arial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1240" y="4900685"/>
            <a:ext cx="379669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c. r / d hay gi ?</a:t>
            </a:r>
          </a:p>
        </p:txBody>
      </p:sp>
      <p:pic>
        <p:nvPicPr>
          <p:cNvPr id="14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896" y="1627521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70724" y="1763079"/>
            <a:ext cx="73197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tr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66432" y="5775765"/>
            <a:ext cx="196592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dẻ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42040" y="5775766"/>
            <a:ext cx="196592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ửa tay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41847" y="5731644"/>
            <a:ext cx="196592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ữ gìn</a:t>
            </a:r>
          </a:p>
        </p:txBody>
      </p:sp>
      <p:pic>
        <p:nvPicPr>
          <p:cNvPr id="19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104" y="1643869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958266" y="1779427"/>
            <a:ext cx="100080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ch</a:t>
            </a:r>
          </a:p>
        </p:txBody>
      </p:sp>
      <p:pic>
        <p:nvPicPr>
          <p:cNvPr id="21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404" y="1643869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9575990" y="1779427"/>
            <a:ext cx="100080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ch</a:t>
            </a:r>
          </a:p>
        </p:txBody>
      </p:sp>
      <p:pic>
        <p:nvPicPr>
          <p:cNvPr id="23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14" y="3930678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56127" y="4055471"/>
            <a:ext cx="100080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gh</a:t>
            </a:r>
          </a:p>
        </p:txBody>
      </p:sp>
      <p:pic>
        <p:nvPicPr>
          <p:cNvPr id="25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523" y="3891968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818036" y="3975725"/>
            <a:ext cx="98032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g</a:t>
            </a:r>
          </a:p>
        </p:txBody>
      </p:sp>
      <p:pic>
        <p:nvPicPr>
          <p:cNvPr id="27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991" y="3985426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9328263" y="3996513"/>
            <a:ext cx="108707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gh</a:t>
            </a:r>
          </a:p>
        </p:txBody>
      </p:sp>
      <p:pic>
        <p:nvPicPr>
          <p:cNvPr id="29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20" y="5582440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936804" y="5717997"/>
            <a:ext cx="73197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d</a:t>
            </a:r>
          </a:p>
        </p:txBody>
      </p:sp>
      <p:pic>
        <p:nvPicPr>
          <p:cNvPr id="31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840" y="5571674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530790" y="5731569"/>
            <a:ext cx="73197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r</a:t>
            </a:r>
          </a:p>
        </p:txBody>
      </p:sp>
      <p:pic>
        <p:nvPicPr>
          <p:cNvPr id="33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750" y="5514013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8392585" y="5649571"/>
            <a:ext cx="73197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gi</a:t>
            </a:r>
          </a:p>
        </p:txBody>
      </p:sp>
    </p:spTree>
    <p:extLst>
      <p:ext uri="{BB962C8B-B14F-4D97-AF65-F5344CB8AC3E}">
        <p14:creationId xmlns:p14="http://schemas.microsoft.com/office/powerpoint/2010/main" val="108506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2" grpId="0"/>
      <p:bldP spid="24" grpId="0"/>
      <p:bldP spid="26" grpId="0"/>
      <p:bldP spid="28" grpId="0"/>
      <p:bldP spid="30" grpId="0"/>
      <p:bldP spid="32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1035" y="69039"/>
            <a:ext cx="1115857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T</a:t>
            </a:r>
            <a:r>
              <a:rPr lang="en-US" sz="3200" b="1" kern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R</a:t>
            </a:r>
            <a:r>
              <a:rPr lang="en-US" sz="3200" b="1" kern="0">
                <a:solidFill>
                  <a:srgbClr val="FFAB40">
                    <a:lumMod val="75000"/>
                  </a:srgbClr>
                </a:solidFill>
                <a:latin typeface="Arial"/>
                <a:cs typeface="Arial"/>
                <a:sym typeface="Arial"/>
              </a:rPr>
              <a:t>Ò</a:t>
            </a:r>
            <a:r>
              <a:rPr lang="en-US" sz="32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>
                <a:solidFill>
                  <a:srgbClr val="0418AC"/>
                </a:solidFill>
                <a:latin typeface="Arial"/>
                <a:cs typeface="Arial"/>
                <a:sym typeface="Arial"/>
              </a:rPr>
              <a:t>C</a:t>
            </a:r>
            <a:r>
              <a:rPr lang="en-US" sz="32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H</a:t>
            </a:r>
            <a:r>
              <a:rPr lang="en-US" sz="3200" b="1" kern="0">
                <a:solidFill>
                  <a:srgbClr val="3FAF5A"/>
                </a:solidFill>
                <a:latin typeface="Arial"/>
                <a:cs typeface="Arial"/>
                <a:sym typeface="Arial"/>
              </a:rPr>
              <a:t>Ơ</a:t>
            </a:r>
            <a:r>
              <a:rPr lang="en-US" sz="3200" b="1" kern="0">
                <a:solidFill>
                  <a:srgbClr val="FFAB40">
                    <a:lumMod val="75000"/>
                  </a:srgbClr>
                </a:solidFill>
                <a:latin typeface="Arial"/>
                <a:cs typeface="Arial"/>
                <a:sym typeface="Arial"/>
              </a:rPr>
              <a:t>I  </a:t>
            </a:r>
            <a:r>
              <a:rPr lang="en-US" sz="2933" b="1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Em làm bác sĩ</a:t>
            </a:r>
            <a:endParaRPr lang="en-US" sz="2933" b="1" i="1" kern="0">
              <a:solidFill>
                <a:srgbClr val="FFAB40">
                  <a:lumMod val="75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58356" y="39919"/>
            <a:ext cx="641035" cy="694660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>
                <a:solidFill>
                  <a:srgbClr val="FFFFFF"/>
                </a:solidFill>
                <a:latin typeface="Arial"/>
                <a:sym typeface="Arial"/>
              </a:rPr>
              <a:t>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533" y="904735"/>
            <a:ext cx="9647583" cy="48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78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288</Words>
  <Application>Microsoft Office PowerPoint</Application>
  <PresentationFormat>Widescreen</PresentationFormat>
  <Paragraphs>61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Arial-Rounded</vt:lpstr>
      <vt:lpstr>Barlow Semi Condensed</vt:lpstr>
      <vt:lpstr>Calibri</vt:lpstr>
      <vt:lpstr>HP001 4 hàng</vt:lpstr>
      <vt:lpstr>Knewave</vt:lpstr>
      <vt:lpstr>Lato</vt:lpstr>
      <vt:lpstr>Odibee Sans</vt:lpstr>
      <vt:lpstr>包图小白体</vt:lpstr>
      <vt:lpstr>Simple Light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STD</cp:lastModifiedBy>
  <cp:revision>6</cp:revision>
  <dcterms:created xsi:type="dcterms:W3CDTF">2022-01-23T10:12:03Z</dcterms:created>
  <dcterms:modified xsi:type="dcterms:W3CDTF">2025-03-08T09:28:40Z</dcterms:modified>
</cp:coreProperties>
</file>