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0" r:id="rId3"/>
    <p:sldMasterId id="2147483722" r:id="rId4"/>
  </p:sldMasterIdLst>
  <p:notesMasterIdLst>
    <p:notesMasterId r:id="rId20"/>
  </p:notesMasterIdLst>
  <p:sldIdLst>
    <p:sldId id="11088401" r:id="rId5"/>
    <p:sldId id="11088402" r:id="rId6"/>
    <p:sldId id="11088400" r:id="rId7"/>
    <p:sldId id="11088403" r:id="rId8"/>
    <p:sldId id="11088404" r:id="rId9"/>
    <p:sldId id="11088405" r:id="rId10"/>
    <p:sldId id="11088398" r:id="rId11"/>
    <p:sldId id="11088407" r:id="rId12"/>
    <p:sldId id="11088409" r:id="rId13"/>
    <p:sldId id="11088419" r:id="rId14"/>
    <p:sldId id="11088420" r:id="rId15"/>
    <p:sldId id="11088421" r:id="rId16"/>
    <p:sldId id="11088422" r:id="rId17"/>
    <p:sldId id="11088423" r:id="rId18"/>
    <p:sldId id="1108841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65" d="100"/>
          <a:sy n="65" d="100"/>
        </p:scale>
        <p:origin x="8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5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67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26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56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7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44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25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72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47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97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57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65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7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6919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3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2986" y="967515"/>
            <a:ext cx="91085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5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54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 Lớp 2E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32397"/>
            <a:ext cx="704708" cy="727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380" y="1486459"/>
            <a:ext cx="106974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trả lời câu hỏi về tên và nơi sống của các con vật trong mỗi hình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1591" y="2838140"/>
            <a:ext cx="3859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con vật gì?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1591" y="3497324"/>
            <a:ext cx="4711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này sống ở đâu?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91591" y="4418118"/>
            <a:ext cx="471122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2: Con cá heo sống ở dưới </a:t>
            </a: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, đại dương</a:t>
            </a: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6" y="2587168"/>
            <a:ext cx="4515744" cy="39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32397"/>
            <a:ext cx="704708" cy="727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380" y="1486459"/>
            <a:ext cx="106974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trả lời câu hỏi về tên và nơi sống của các con vật trong mỗi hình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1591" y="2838140"/>
            <a:ext cx="3859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con vật gì?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1591" y="3497324"/>
            <a:ext cx="4711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này sống ở đâu?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91591" y="4418118"/>
            <a:ext cx="599560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3: Con voi sống ở trong rừng.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2" y="2440566"/>
            <a:ext cx="4665129" cy="42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9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32397"/>
            <a:ext cx="704708" cy="727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380" y="1486459"/>
            <a:ext cx="106974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trả lời câu hỏi về tên và nơi sống của các con vật trong mỗi hình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1591" y="2838140"/>
            <a:ext cx="3859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con vật gì?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1591" y="3497324"/>
            <a:ext cx="4711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này sống ở đâu?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91591" y="4418118"/>
            <a:ext cx="5142411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4: Con mèo sống ở sân, </a:t>
            </a: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, trong chuồng, nhà</a:t>
            </a: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6" y="2571928"/>
            <a:ext cx="4765980" cy="428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1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32397"/>
            <a:ext cx="704708" cy="727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380" y="1486459"/>
            <a:ext cx="106974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trả lời câu hỏi về tên và nơi sống của các con vật trong mỗi hình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1591" y="2838140"/>
            <a:ext cx="3859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con vật gì?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1591" y="3497324"/>
            <a:ext cx="4711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này sống ở đâu?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91591" y="4418118"/>
            <a:ext cx="5142411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5: Con bò sữa sống ở đồng cỏ, trang trại.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80" y="2529256"/>
            <a:ext cx="4487306" cy="432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6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32397"/>
            <a:ext cx="704708" cy="727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380" y="1486459"/>
            <a:ext cx="106974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trả lời câu hỏi về tên và nơi sống của các con vật trong mỗi hình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1591" y="2838140"/>
            <a:ext cx="3859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con vật gì?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1591" y="3497324"/>
            <a:ext cx="4711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này sống ở đâu?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91591" y="4418118"/>
            <a:ext cx="5142411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6: Con rùa sống ở dưới </a:t>
            </a: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, đại dương</a:t>
            </a: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21" y="2609430"/>
            <a:ext cx="4611831" cy="424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3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6423" y="1512594"/>
            <a:ext cx="10862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hoặc dán tranh, ảnh các con vật theo sơ đồ gợi ý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"/>
          <a:stretch/>
        </p:blipFill>
        <p:spPr>
          <a:xfrm>
            <a:off x="816423" y="2035814"/>
            <a:ext cx="8823156" cy="48221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03282" y="2249463"/>
            <a:ext cx="4759848" cy="523220"/>
          </a:xfrm>
          <a:prstGeom prst="rect">
            <a:avLst/>
          </a:prstGeom>
          <a:solidFill>
            <a:srgbClr val="70B71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Hổ, voi, ngựa, mèo, bò sữa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96048" y="4123486"/>
            <a:ext cx="1829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heo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6048" y="5973305"/>
            <a:ext cx="1659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ùa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89653" y="710166"/>
            <a:ext cx="6591765" cy="48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6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 :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động vật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5151"/>
            <a:ext cx="7282749" cy="4096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23" y="1815152"/>
            <a:ext cx="4920777" cy="409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4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2137" y="0"/>
            <a:ext cx="6618620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23" y="884857"/>
            <a:ext cx="706777" cy="6383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70886" y="933944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00808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 động mở đầu</a:t>
            </a:r>
            <a:endParaRPr lang="zh-CN" altLang="en-US" sz="2800" dirty="0">
              <a:solidFill>
                <a:srgbClr val="00808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TNXH Video Bài 18 the-gioi-dong-v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1827" y="1474151"/>
            <a:ext cx="9498451" cy="53387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4234018" y="926136"/>
            <a:ext cx="7957982" cy="52634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</a:t>
            </a:r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của các con vật mà em </a:t>
            </a:r>
            <a:r>
              <a:rPr lang="vi-VN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44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69" y="378684"/>
            <a:ext cx="69250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79" y="460682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8" y="2535381"/>
            <a:ext cx="4597758" cy="42904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782842" y="1062812"/>
            <a:ext cx="10723764" cy="98302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Chỉ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 nói tên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quan sát được </a:t>
            </a:r>
            <a:r>
              <a:rPr lang="en-US" sz="2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dưới đây. Chúng sống ở đâu?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28"/>
          <a:stretch/>
        </p:blipFill>
        <p:spPr>
          <a:xfrm>
            <a:off x="5703474" y="2240254"/>
            <a:ext cx="6020028" cy="45855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625187" y="3709051"/>
            <a:ext cx="1848583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bò ở</a:t>
            </a:r>
          </a:p>
          <a:p>
            <a:pPr algn="just"/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90479" y="2425184"/>
            <a:ext cx="396728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chim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bầu trời.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701" y="5558145"/>
            <a:ext cx="32425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ao, hồ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05012" y="5825842"/>
            <a:ext cx="2058577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ong trên</a:t>
            </a:r>
          </a:p>
          <a:p>
            <a:pPr algn="just"/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hoa.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6463" y="4178519"/>
            <a:ext cx="302198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trên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sen.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6790" y="2961926"/>
            <a:ext cx="25859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vịt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ao, hồ.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39231" y="3548513"/>
            <a:ext cx="312848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chuồn chuồn</a:t>
            </a:r>
          </a:p>
          <a:p>
            <a:pPr algn="just"/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cây, bầu trời.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52961" y="4899972"/>
            <a:ext cx="25250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cá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ao, hồ.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63381" y="6217106"/>
            <a:ext cx="270458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cua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ao, hồ.</a:t>
            </a:r>
          </a:p>
        </p:txBody>
      </p:sp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4" grpId="0" animBg="1"/>
      <p:bldP spid="15" grpId="0" animBg="1"/>
      <p:bldP spid="16" grpId="0" animBg="1"/>
      <p:bldP spid="2" grpId="0" animBg="1"/>
      <p:bldP spid="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10711" y="54003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09" y="514862"/>
            <a:ext cx="692502" cy="7950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843460" y="1168607"/>
            <a:ext cx="10723764" cy="6024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Các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sống ở môi trường trên cạn hay dưới nước?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47" y="2037151"/>
            <a:ext cx="5131678" cy="47886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28"/>
          <a:stretch/>
        </p:blipFill>
        <p:spPr>
          <a:xfrm>
            <a:off x="5703473" y="2125513"/>
            <a:ext cx="6170663" cy="4700295"/>
          </a:xfrm>
          <a:prstGeom prst="rect">
            <a:avLst/>
          </a:prstGeom>
        </p:spPr>
      </p:pic>
      <p:sp>
        <p:nvSpPr>
          <p:cNvPr id="18" name="Scroll: Vertical 1">
            <a:extLst>
              <a:ext uri="{FF2B5EF4-FFF2-40B4-BE49-F238E27FC236}">
                <a16:creationId xmlns:a16="http://schemas.microsoft.com/office/drawing/2014/main" id="{17A20168-0D4D-4273-93B4-BAAACEA8664E}"/>
              </a:ext>
            </a:extLst>
          </p:cNvPr>
          <p:cNvSpPr/>
          <p:nvPr/>
        </p:nvSpPr>
        <p:spPr>
          <a:xfrm>
            <a:off x="2990922" y="3472798"/>
            <a:ext cx="2853151" cy="3267140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con vật sống dưới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nướ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croll: Vertical 4">
            <a:extLst>
              <a:ext uri="{FF2B5EF4-FFF2-40B4-BE49-F238E27FC236}">
                <a16:creationId xmlns:a16="http://schemas.microsoft.com/office/drawing/2014/main" id="{AACB73BD-9299-446A-9C6C-36DD1A2C60DF}"/>
              </a:ext>
            </a:extLst>
          </p:cNvPr>
          <p:cNvSpPr/>
          <p:nvPr/>
        </p:nvSpPr>
        <p:spPr>
          <a:xfrm>
            <a:off x="5933249" y="3558668"/>
            <a:ext cx="2925855" cy="3095400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con vật sống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1056" y="4068853"/>
            <a:ext cx="1899720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-con 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</a:p>
          <a:p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-con ếch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-con cá</a:t>
            </a:r>
          </a:p>
          <a:p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</a:p>
          <a:p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cua</a:t>
            </a:r>
          </a:p>
        </p:txBody>
      </p:sp>
      <p:sp>
        <p:nvSpPr>
          <p:cNvPr id="3" name="Rectangle 2"/>
          <p:cNvSpPr/>
          <p:nvPr/>
        </p:nvSpPr>
        <p:spPr>
          <a:xfrm>
            <a:off x="6035413" y="4198427"/>
            <a:ext cx="3218553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-con chim</a:t>
            </a:r>
          </a:p>
          <a:p>
            <a:r>
              <a:rPr lang="it-IT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-con </a:t>
            </a:r>
            <a:r>
              <a:rPr lang="it-IT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 </a:t>
            </a:r>
            <a:r>
              <a:rPr lang="it-IT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</a:p>
          <a:p>
            <a:r>
              <a:rPr lang="it-IT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-con ong</a:t>
            </a:r>
          </a:p>
          <a:p>
            <a:r>
              <a:rPr lang="it-IT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-con </a:t>
            </a:r>
            <a:r>
              <a:rPr lang="it-IT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it-IT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63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0F6CD5-526A-4CBC-9931-F1581F20C4CB}"/>
              </a:ext>
            </a:extLst>
          </p:cNvPr>
          <p:cNvSpPr/>
          <p:nvPr/>
        </p:nvSpPr>
        <p:spPr>
          <a:xfrm>
            <a:off x="928380" y="1522437"/>
            <a:ext cx="10799793" cy="88393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loại các con vật dựa vào nơi sống và môi trường sống.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thành bảng theo mẫu.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B04B66F-770F-4549-A69A-A1BAFA72F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904576"/>
              </p:ext>
            </p:extLst>
          </p:nvPr>
        </p:nvGraphicFramePr>
        <p:xfrm>
          <a:off x="394855" y="2586197"/>
          <a:ext cx="11389315" cy="41498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98548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2929328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1706839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  <a:gridCol w="2122161">
                  <a:extLst>
                    <a:ext uri="{9D8B030D-6E8A-4147-A177-3AD203B41FA5}">
                      <a16:colId xmlns:a16="http://schemas.microsoft.com/office/drawing/2014/main" val="1164717397"/>
                    </a:ext>
                  </a:extLst>
                </a:gridCol>
                <a:gridCol w="2732439">
                  <a:extLst>
                    <a:ext uri="{9D8B030D-6E8A-4147-A177-3AD203B41FA5}">
                      <a16:colId xmlns:a16="http://schemas.microsoft.com/office/drawing/2014/main" val="797750451"/>
                    </a:ext>
                  </a:extLst>
                </a:gridCol>
              </a:tblGrid>
              <a:tr h="490227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13158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Dưới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dưới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557501"/>
                  </a:ext>
                </a:extLst>
              </a:tr>
              <a:tr h="6080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đầm</a:t>
                      </a:r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hồ,…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58374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605862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490227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6" y="945583"/>
            <a:ext cx="692502" cy="7950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639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B04B66F-770F-4549-A69A-A1BAFA72F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957802"/>
              </p:ext>
            </p:extLst>
          </p:nvPr>
        </p:nvGraphicFramePr>
        <p:xfrm>
          <a:off x="91440" y="0"/>
          <a:ext cx="11926389" cy="67492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54710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3872216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1658983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  <a:gridCol w="1635248">
                  <a:extLst>
                    <a:ext uri="{9D8B030D-6E8A-4147-A177-3AD203B41FA5}">
                      <a16:colId xmlns:a16="http://schemas.microsoft.com/office/drawing/2014/main" val="1164717397"/>
                    </a:ext>
                  </a:extLst>
                </a:gridCol>
                <a:gridCol w="2205232">
                  <a:extLst>
                    <a:ext uri="{9D8B030D-6E8A-4147-A177-3AD203B41FA5}">
                      <a16:colId xmlns:a16="http://schemas.microsoft.com/office/drawing/2014/main" val="797750451"/>
                    </a:ext>
                  </a:extLst>
                </a:gridCol>
              </a:tblGrid>
              <a:tr h="5377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98063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Dưới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dưới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57501"/>
                  </a:ext>
                </a:extLst>
              </a:tr>
              <a:tr h="53776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đầm</a:t>
                      </a:r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hồ,…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537766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Ao, đầm, hồ,…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537766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Ao, đầm, hồ,…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537766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Ếch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Ao, đầm, hồ,…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  <a:tr h="537766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Ao, đầm, hồ, vườn…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7766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Bầu</a:t>
                      </a:r>
                      <a:r>
                        <a:rPr lang="en-US" sz="28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trời, cây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7766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Chuồn chuồn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Gần</a:t>
                      </a:r>
                      <a:r>
                        <a:rPr lang="en-US" sz="28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o, đầm, hồ,…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7766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Bụi</a:t>
                      </a:r>
                      <a:r>
                        <a:rPr lang="en-US" sz="28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7766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Cánh</a:t>
                      </a:r>
                      <a:r>
                        <a:rPr lang="en-US" sz="28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đồng, ven ao hồ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05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3"/>
    </mc:Choice>
    <mc:Fallback xmlns="">
      <p:transition advClick="0" advTm="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0979" y="1531573"/>
            <a:ext cx="115910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 em</a:t>
            </a: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đang</a:t>
            </a:r>
            <a:r>
              <a:rPr lang="vi-VN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 có những con vật gì? Chúng sống ở môi trường nào?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16" y="2108876"/>
            <a:ext cx="6856222" cy="47491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03229" y="3184324"/>
            <a:ext cx="34497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mèo, con chó, con chim,…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đều sống ở trên cạn.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32397"/>
            <a:ext cx="704708" cy="727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380" y="1486459"/>
            <a:ext cx="106974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trả lời câu hỏi về tên và nơi sống của các con vật trong mỗi hình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1591" y="2838140"/>
            <a:ext cx="3859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con vật gì?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1591" y="3497324"/>
            <a:ext cx="4711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này sống ở đâu?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2" y="2462275"/>
            <a:ext cx="4665129" cy="41629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99909" y="4282155"/>
            <a:ext cx="58259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1: Con hổ sống ở trong rừng.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75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11" grpId="0"/>
      <p:bldP spid="12" grpId="0"/>
      <p:bldP spid="1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729</Words>
  <Application>Microsoft Office PowerPoint</Application>
  <PresentationFormat>Widescreen</PresentationFormat>
  <Paragraphs>122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字魂59号-创粗黑</vt:lpstr>
      <vt:lpstr>2_Office Theme</vt:lpstr>
      <vt:lpstr>3_Office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STD_NHUNG</cp:lastModifiedBy>
  <cp:revision>70</cp:revision>
  <dcterms:created xsi:type="dcterms:W3CDTF">2021-06-23T08:03:30Z</dcterms:created>
  <dcterms:modified xsi:type="dcterms:W3CDTF">2025-01-20T09:13:15Z</dcterms:modified>
</cp:coreProperties>
</file>