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13"/>
  </p:notesMasterIdLst>
  <p:sldIdLst>
    <p:sldId id="258" r:id="rId5"/>
    <p:sldId id="343" r:id="rId6"/>
    <p:sldId id="257" r:id="rId7"/>
    <p:sldId id="2007577136" r:id="rId8"/>
    <p:sldId id="332" r:id="rId9"/>
    <p:sldId id="336" r:id="rId10"/>
    <p:sldId id="2007577137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0A4B-AD33-47BF-9FCC-50AC00BCC146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95417-2416-481C-9571-FA70CED82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5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78302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1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5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1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6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66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2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47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0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2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4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BCB43-9AF4-4888-84C0-DA62525E59BF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685448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F49C0-ED96-4690-9E4B-03C4A1E78F77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297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6E4A-2104-46CE-BD21-FBF3D6BD60A6}"/>
              </a:ext>
            </a:extLst>
          </p:cNvPr>
          <p:cNvSpPr txBox="1"/>
          <p:nvPr userDrawn="1"/>
        </p:nvSpPr>
        <p:spPr>
          <a:xfrm>
            <a:off x="10225454" y="6444762"/>
            <a:ext cx="301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054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9" name="Text Box 9"/>
          <p:cNvSpPr txBox="1"/>
          <p:nvPr/>
        </p:nvSpPr>
        <p:spPr>
          <a:xfrm>
            <a:off x="3505200" y="2438401"/>
            <a:ext cx="67818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C00FF"/>
                </a:solidFill>
                <a:latin typeface="Times New Roman" panose="02020603050405020304" pitchFamily="18" charset="0"/>
              </a:rPr>
              <a:t>Tuần trước các em được học viết chữ cái viết hoa nào?</a:t>
            </a:r>
          </a:p>
        </p:txBody>
      </p:sp>
      <p:sp>
        <p:nvSpPr>
          <p:cNvPr id="317450" name="Text Box 10"/>
          <p:cNvSpPr txBox="1"/>
          <p:nvPr/>
        </p:nvSpPr>
        <p:spPr>
          <a:xfrm>
            <a:off x="3276600" y="2514601"/>
            <a:ext cx="655320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6600CC"/>
                </a:solidFill>
                <a:latin typeface="Times New Roman" panose="02020603050405020304" pitchFamily="18" charset="0"/>
              </a:rPr>
              <a:t>Bạn nào nhắc lại được cụm từ  ứng dụng ở bài đó?</a:t>
            </a:r>
          </a:p>
        </p:txBody>
      </p:sp>
      <p:sp>
        <p:nvSpPr>
          <p:cNvPr id="317454" name="AutoShape 14"/>
          <p:cNvSpPr/>
          <p:nvPr/>
        </p:nvSpPr>
        <p:spPr>
          <a:xfrm>
            <a:off x="3276600" y="1493838"/>
            <a:ext cx="6324600" cy="3200400"/>
          </a:xfrm>
          <a:prstGeom prst="cloudCallout">
            <a:avLst>
              <a:gd name="adj1" fmla="val -57556"/>
              <a:gd name="adj2" fmla="val 47074"/>
            </a:avLst>
          </a:prstGeom>
          <a:solidFill>
            <a:srgbClr val="00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Trong cụm từ ứng dụng đó có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 chữ hoa 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4000" dirty="0">
                <a:solidFill>
                  <a:srgbClr val="0000FF"/>
                </a:solidFill>
                <a:latin typeface="HP001 4 hàng" panose="020B06030503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18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3217548" flipV="1">
            <a:off x="1385888" y="5338763"/>
            <a:ext cx="12954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9" descr="DECOR033"/>
          <p:cNvPicPr>
            <a:picLocks noChangeAspect="1"/>
          </p:cNvPicPr>
          <p:nvPr/>
        </p:nvPicPr>
        <p:blipFill>
          <a:blip r:embed="rId2">
            <a:lum bright="67999" contrast="34000"/>
          </a:blip>
          <a:stretch>
            <a:fillRect/>
          </a:stretch>
        </p:blipFill>
        <p:spPr>
          <a:xfrm rot="-7130662">
            <a:off x="9383714" y="5229225"/>
            <a:ext cx="1493837" cy="15367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17461" name="Group 21"/>
          <p:cNvGraphicFramePr>
            <a:graphicFrameLocks noGrp="1"/>
          </p:cNvGraphicFramePr>
          <p:nvPr/>
        </p:nvGraphicFramePr>
        <p:xfrm>
          <a:off x="4495800" y="22860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551" name="Rectangle 111"/>
          <p:cNvSpPr/>
          <p:nvPr/>
        </p:nvSpPr>
        <p:spPr>
          <a:xfrm>
            <a:off x="4419601" y="2628901"/>
            <a:ext cx="7080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</a:t>
            </a:r>
            <a:r>
              <a:rPr lang="en-US" altLang="en-US" sz="350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</a:p>
        </p:txBody>
      </p:sp>
      <p:graphicFrame>
        <p:nvGraphicFramePr>
          <p:cNvPr id="317642" name="Group 202"/>
          <p:cNvGraphicFramePr>
            <a:graphicFrameLocks noGrp="1"/>
          </p:cNvGraphicFramePr>
          <p:nvPr/>
        </p:nvGraphicFramePr>
        <p:xfrm>
          <a:off x="4495800" y="4025901"/>
          <a:ext cx="4648200" cy="1463040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7732" name="Rectangle 292"/>
          <p:cNvSpPr/>
          <p:nvPr/>
        </p:nvSpPr>
        <p:spPr>
          <a:xfrm>
            <a:off x="4419601" y="4368801"/>
            <a:ext cx="1609725" cy="6254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FFFF"/>
                </a:solidFill>
                <a:latin typeface="HP001 4 hàng" panose="020B0603050302020204" pitchFamily="34" charset="0"/>
              </a:rPr>
              <a:t>Phong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17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9" dur="500"/>
                                        <p:tgtEl>
                                          <p:spTgt spid="317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1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31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1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49" grpId="0"/>
      <p:bldP spid="317449" grpId="1"/>
      <p:bldP spid="317450" grpId="0" build="allAtOnce"/>
      <p:bldP spid="317454" grpId="0" animBg="1"/>
      <p:bldP spid="317454" grpId="1" animBg="1"/>
      <p:bldP spid="317551" grpId="0"/>
      <p:bldP spid="317551" grpId="1"/>
      <p:bldP spid="317732" grpId="0"/>
      <p:bldP spid="31773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850390" y="-985520"/>
            <a:ext cx="8369300" cy="73266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8423" y="201801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6CC820A1-8AFC-4A0D-9469-CCA8E63C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429" t="22563" r="12521" b="22935"/>
          <a:stretch/>
        </p:blipFill>
        <p:spPr bwMode="auto">
          <a:xfrm>
            <a:off x="6420560" y="3054147"/>
            <a:ext cx="3056178" cy="309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3D52E-ED03-4771-B830-8E0FDC431BD7}"/>
              </a:ext>
            </a:extLst>
          </p:cNvPr>
          <p:cNvSpPr txBox="1"/>
          <p:nvPr/>
        </p:nvSpPr>
        <p:spPr>
          <a:xfrm>
            <a:off x="2701871" y="428055"/>
            <a:ext cx="7154436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4A6CC-8E4A-49E1-9F6E-D3A69EC9BE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2159208" y="2201356"/>
            <a:ext cx="3799356" cy="3897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392934" y="178974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82838.0091" end="259207.2798"/>
                </p14:media>
              </p:ext>
            </p:extLst>
          </p:nvPr>
        </p:nvPicPr>
        <p:blipFill rotWithShape="1">
          <a:blip r:embed="rId5"/>
          <a:srcRect l="1941" r="1586"/>
          <a:stretch/>
        </p:blipFill>
        <p:spPr>
          <a:xfrm>
            <a:off x="1900928" y="1143724"/>
            <a:ext cx="8574722" cy="4999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03373" y="2171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Q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Q.mp4" descr="Q.mp4">
            <a:hlinkClick r:id="" action="ppaction://media"/>
            <a:extLst>
              <a:ext uri="{FF2B5EF4-FFF2-40B4-BE49-F238E27FC236}">
                <a16:creationId xmlns:a16="http://schemas.microsoft.com/office/drawing/2014/main" id="{E3E093C0-1369-D04C-A928-D624874C766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9200" b="14701"/>
          <a:stretch/>
        </p:blipFill>
        <p:spPr>
          <a:xfrm>
            <a:off x="3377888" y="949910"/>
            <a:ext cx="6179921" cy="5470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06C88-B70B-44BA-9B34-30165D80A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749300"/>
            <a:ext cx="9949468" cy="55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0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63</Words>
  <Application>Microsoft Office PowerPoint</Application>
  <PresentationFormat>Widescreen</PresentationFormat>
  <Paragraphs>11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微软雅黑</vt:lpstr>
      <vt:lpstr>Microsoft YaHei UI</vt:lpstr>
      <vt:lpstr>宋体</vt:lpstr>
      <vt:lpstr>Arial</vt:lpstr>
      <vt:lpstr>Arial-Rounded</vt:lpstr>
      <vt:lpstr>Calibri</vt:lpstr>
      <vt:lpstr>等线</vt:lpstr>
      <vt:lpstr>等线 Light</vt:lpstr>
      <vt:lpstr>HP001 4 hàng</vt:lpstr>
      <vt:lpstr>Kalam</vt:lpstr>
      <vt:lpstr>Montserrat</vt:lpstr>
      <vt:lpstr>Times New Roman</vt:lpstr>
      <vt:lpstr>UTM Avo</vt:lpstr>
      <vt:lpstr>1_Doodle Sketchbook by Slidesgo</vt:lpstr>
      <vt:lpstr>千图网拥有20W+精美PPT模板 更多PPT模板下载至：www.58pic.com/office/ppt​​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DELL-NM</cp:lastModifiedBy>
  <cp:revision>3</cp:revision>
  <dcterms:created xsi:type="dcterms:W3CDTF">2021-07-31T09:21:23Z</dcterms:created>
  <dcterms:modified xsi:type="dcterms:W3CDTF">2025-01-03T14:52:02Z</dcterms:modified>
</cp:coreProperties>
</file>