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10" r:id="rId3"/>
    <p:sldMasterId id="2147483714" r:id="rId4"/>
    <p:sldMasterId id="2147483718" r:id="rId5"/>
    <p:sldMasterId id="2147483732" r:id="rId6"/>
  </p:sldMasterIdLst>
  <p:notesMasterIdLst>
    <p:notesMasterId r:id="rId29"/>
  </p:notesMasterIdLst>
  <p:sldIdLst>
    <p:sldId id="314" r:id="rId7"/>
    <p:sldId id="318" r:id="rId8"/>
    <p:sldId id="339" r:id="rId9"/>
    <p:sldId id="315" r:id="rId10"/>
    <p:sldId id="340" r:id="rId11"/>
    <p:sldId id="316" r:id="rId12"/>
    <p:sldId id="338" r:id="rId13"/>
    <p:sldId id="382" r:id="rId14"/>
    <p:sldId id="328" r:id="rId15"/>
    <p:sldId id="309" r:id="rId16"/>
    <p:sldId id="303" r:id="rId17"/>
    <p:sldId id="371" r:id="rId18"/>
    <p:sldId id="279" r:id="rId19"/>
    <p:sldId id="312" r:id="rId20"/>
    <p:sldId id="329" r:id="rId21"/>
    <p:sldId id="377" r:id="rId22"/>
    <p:sldId id="327" r:id="rId23"/>
    <p:sldId id="274" r:id="rId24"/>
    <p:sldId id="275" r:id="rId25"/>
    <p:sldId id="276" r:id="rId26"/>
    <p:sldId id="320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9BEEF-AA43-4B88-80DB-17373E8456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598E-D399-4FAF-888D-5703A81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đám mây sai thì mây biến mất kèm theo tiếng sấm</a:t>
            </a:r>
          </a:p>
          <a:p>
            <a:r>
              <a:rPr lang="en-US" baseline="0"/>
              <a:t>Click vào đám mây đúng thì mang mưa tới, cứu sống cây.</a:t>
            </a:r>
            <a:endParaRPr lang="en-US"/>
          </a:p>
          <a:p>
            <a:pPr marL="15875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đám mây sai thì mây biến mất kèm theo tiếng sấm</a:t>
            </a:r>
          </a:p>
          <a:p>
            <a:r>
              <a:rPr lang="en-US" baseline="0"/>
              <a:t>Click vào đám mây đúng thì mang mưa tới, cứu sống cây.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đám mây sai thì mây biến mất kèm theo tiếng sấm</a:t>
            </a:r>
          </a:p>
          <a:p>
            <a:r>
              <a:rPr lang="en-US" baseline="0"/>
              <a:t>Click vào đám mây đúng thì mang mưa tới, cứu sống cây.</a:t>
            </a:r>
            <a:endParaRPr lang="en-US"/>
          </a:p>
          <a:p>
            <a:pPr marL="158750" indent="0"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257C9-D0B9-44A8-9913-9BA315F90F2F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C4C3F1-0510-487A-9B70-42ABED53F415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D7BD9D-EF2D-4803-B5DF-DD84AA5785D5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8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8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2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18F7A-DAFD-4AFB-A73A-8317E6C0E168}" type="datetime1">
              <a:rPr lang="en-US" smtClean="0"/>
              <a:t>5/30/2024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6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9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9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2267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6879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422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627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8503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21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E178C6-E338-4E1A-B4A9-EF88A8E7E8C3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7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25" y="2023700"/>
            <a:ext cx="5755750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59" y="4232300"/>
            <a:ext cx="5764950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328" y="7200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17144" y="56222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76437" y="10141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74796" y="1233975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76345" y="53694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311566" y="60116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9047664" y="5936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3882243" y="5247920"/>
            <a:ext cx="124237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143" y="433650"/>
            <a:ext cx="208109" cy="9256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664828" y="4317060"/>
            <a:ext cx="127118" cy="9855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965216" y="6468229"/>
            <a:ext cx="210694" cy="15014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96" y="1872307"/>
            <a:ext cx="139079" cy="10468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4251141" y="1245955"/>
            <a:ext cx="114016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89" y="1266381"/>
            <a:ext cx="130233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359" y="680422"/>
            <a:ext cx="114016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212728" y="5851742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526" y="5250093"/>
            <a:ext cx="127118" cy="9855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7363467" y="2370487"/>
            <a:ext cx="124237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763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591046" y="-1777611"/>
            <a:ext cx="1328302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25" y="1536633"/>
            <a:ext cx="10272269" cy="4601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330" lvl="0" indent="-42291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7295" lvl="1" indent="-42291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5625" lvl="2" indent="-42291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4590" lvl="3" indent="-42291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2920" lvl="4" indent="-42291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1885" lvl="5" indent="-42291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0215" lvl="6" indent="-42291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69180" lvl="7" indent="-42291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77510" lvl="8" indent="-42291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09" y="6328552"/>
            <a:ext cx="208115" cy="9256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235" y="5630129"/>
            <a:ext cx="130555" cy="18748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11108608" y="3232623"/>
            <a:ext cx="247375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9791990" y="797451"/>
            <a:ext cx="186887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367062" y="354824"/>
            <a:ext cx="1671044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25" y="720000"/>
            <a:ext cx="10272269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623" y="2311320"/>
            <a:ext cx="186275" cy="135801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211" y="6072643"/>
            <a:ext cx="133526" cy="13073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432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25" y="720000"/>
            <a:ext cx="10272269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83" y="5108733"/>
            <a:ext cx="3736097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271" y="5108733"/>
            <a:ext cx="3736097" cy="95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83" y="4648200"/>
            <a:ext cx="3736097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271" y="4648200"/>
            <a:ext cx="3736097" cy="59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026" y="6363750"/>
            <a:ext cx="208109" cy="9256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658662" y="4186860"/>
            <a:ext cx="127118" cy="9855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929948" y="5540996"/>
            <a:ext cx="210694" cy="15014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416" y="598291"/>
            <a:ext cx="139079" cy="10468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7199991">
            <a:off x="-1115137" y="170705"/>
            <a:ext cx="3674715" cy="1726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2700008">
            <a:off x="9915985" y="4925540"/>
            <a:ext cx="3674715" cy="172656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534" y="1291921"/>
            <a:ext cx="142776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10936564" y="2046775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372" y="3697614"/>
            <a:ext cx="130233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1158742" y="2953675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36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7204250">
            <a:off x="-71963" y="-751436"/>
            <a:ext cx="871646" cy="2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7722" y="387784"/>
            <a:ext cx="1645210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25" y="720000"/>
            <a:ext cx="10272269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73926" y="-2309889"/>
            <a:ext cx="6394583" cy="11235905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725" y="448601"/>
            <a:ext cx="553781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614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617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43" y="3875600"/>
            <a:ext cx="8986235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50" y="2488767"/>
            <a:ext cx="8370219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8293" y="-1027623"/>
            <a:ext cx="1350912" cy="4545267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731" y="47797"/>
            <a:ext cx="124547" cy="174169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164" y="1975176"/>
            <a:ext cx="127126" cy="9855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670" y="2665703"/>
            <a:ext cx="210706" cy="15015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620" y="587487"/>
            <a:ext cx="139087" cy="10468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03" y="308516"/>
            <a:ext cx="114306" cy="22825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891" y="5838867"/>
            <a:ext cx="163480" cy="128093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320" y="5006351"/>
            <a:ext cx="114198" cy="107613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174" y="5168585"/>
            <a:ext cx="186275" cy="135801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63" y="5608427"/>
            <a:ext cx="134413" cy="17088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20" y="5696645"/>
            <a:ext cx="133527" cy="13073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582" y="2689483"/>
            <a:ext cx="436669" cy="937631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685" y="3382711"/>
            <a:ext cx="208128" cy="9257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26321" y="4872802"/>
            <a:ext cx="1645210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471647" y="802834"/>
            <a:ext cx="3069614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09398" y="5166267"/>
            <a:ext cx="4446716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912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25" y="720000"/>
            <a:ext cx="10272269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25" y="4284868"/>
            <a:ext cx="3115281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25" y="5066901"/>
            <a:ext cx="3115281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519" y="3412404"/>
            <a:ext cx="3115281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519" y="4194437"/>
            <a:ext cx="3115281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7013" y="4284868"/>
            <a:ext cx="3115281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7013" y="5066901"/>
            <a:ext cx="3115281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2663" y="-2623948"/>
            <a:ext cx="5601492" cy="11328330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5400000">
            <a:off x="5680587" y="-40965"/>
            <a:ext cx="831145" cy="13146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444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68248" y="-1853435"/>
            <a:ext cx="5681601" cy="11086865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58196" y="1629452"/>
            <a:ext cx="5090933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28933" y="3032396"/>
            <a:ext cx="4748924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60025" y="5410200"/>
            <a:ext cx="4272511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CREDITS: This presentation template was created by </a:t>
            </a:r>
            <a:r>
              <a:rPr lang="en-GB" sz="1300" b="1">
                <a:solidFill>
                  <a:schemeClr val="dk1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Slidesgo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including icons by </a:t>
            </a:r>
            <a:r>
              <a:rPr lang="en-GB" sz="1300" b="1">
                <a:solidFill>
                  <a:schemeClr val="dk1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Flaticon</a:t>
            </a:r>
            <a:r>
              <a:rPr lang="en-GB" sz="1300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and infographics &amp; images by </a:t>
            </a:r>
            <a:r>
              <a:rPr lang="en-GB" sz="1300" b="1">
                <a:solidFill>
                  <a:schemeClr val="dk1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Freepik</a:t>
            </a:r>
            <a:endParaRPr b="1">
              <a:solidFill>
                <a:schemeClr val="dk1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413667" y="5763600"/>
            <a:ext cx="4779725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105356" y="3818557"/>
            <a:ext cx="247375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5909288" y="1893734"/>
            <a:ext cx="186887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9970263" y="1271421"/>
            <a:ext cx="142776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9"/>
          <p:cNvSpPr/>
          <p:nvPr/>
        </p:nvSpPr>
        <p:spPr>
          <a:xfrm>
            <a:off x="7432923" y="450900"/>
            <a:ext cx="248061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9"/>
          <p:cNvSpPr/>
          <p:nvPr/>
        </p:nvSpPr>
        <p:spPr>
          <a:xfrm>
            <a:off x="5414586" y="7200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9"/>
          <p:cNvSpPr/>
          <p:nvPr/>
        </p:nvSpPr>
        <p:spPr>
          <a:xfrm>
            <a:off x="8374998" y="1277251"/>
            <a:ext cx="143461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9"/>
          <p:cNvSpPr/>
          <p:nvPr/>
        </p:nvSpPr>
        <p:spPr>
          <a:xfrm>
            <a:off x="1857427" y="3302608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354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68248" y="-1853435"/>
            <a:ext cx="5681601" cy="11086865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10164" y="3818557"/>
            <a:ext cx="247375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9970263" y="1576221"/>
            <a:ext cx="142776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5414586" y="7200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637888" y="30324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805049" y="304983"/>
            <a:ext cx="2150523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858335" y="5974836"/>
            <a:ext cx="2617702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-2161045" y="607593"/>
            <a:ext cx="3987206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1269215">
            <a:off x="7888690" y="5218073"/>
            <a:ext cx="611920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204517" y="-208499"/>
            <a:ext cx="1199698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583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5400000">
            <a:off x="-7623" y="3633832"/>
            <a:ext cx="3239864" cy="3216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59414" y="-1853435"/>
            <a:ext cx="5681601" cy="11086865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22" y="3818557"/>
            <a:ext cx="247375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9970263" y="1576221"/>
            <a:ext cx="142776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5414586" y="7200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1034971" y="793042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620747" y="-1416311"/>
            <a:ext cx="1328302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396763" y="716124"/>
            <a:ext cx="1671044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79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F261-2C13-472D-818E-F218FE7721F7}" type="datetime1">
              <a:rPr lang="en-US" smtClean="0"/>
              <a:t>5/30/2024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7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3418" y="-959679"/>
            <a:ext cx="5299782" cy="8918488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98" y="1834090"/>
            <a:ext cx="247375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9970263" y="1576221"/>
            <a:ext cx="142776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5414586" y="720009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10959198" y="4190342"/>
            <a:ext cx="188257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7204250">
            <a:off x="-71963" y="-751436"/>
            <a:ext cx="871646" cy="2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7722" y="387784"/>
            <a:ext cx="1645210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10473041" y="4939902"/>
            <a:ext cx="2617702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815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42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76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80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17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73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386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6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44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1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71C71-7B8F-48D7-A562-E9756B03CF0B}" type="datetime1">
              <a:rPr lang="en-US" smtClean="0"/>
              <a:t>5/30/2024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90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87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6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8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0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073357-5128-4917-9024-184E9B167076}" type="datetime1">
              <a:rPr lang="en-US" smtClean="0"/>
              <a:t>5/30/2024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DD711-41C3-416F-A3EC-BBEA14F10CE3}" type="datetime1">
              <a:rPr lang="en-US" smtClean="0"/>
              <a:t>5/30/2024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4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F0F585-9D02-4FE1-8A3F-3EDBF2A8ED40}" type="datetime1">
              <a:rPr lang="en-US" smtClean="0"/>
              <a:t>5/30/2024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7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AD68B-CC29-49B2-8433-C430B7251E3E}" type="datetime1">
              <a:rPr lang="en-US" smtClean="0"/>
              <a:t>5/30/2024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47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9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780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0333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/>
          <a:stretch>
            <a:fillRect/>
          </a:stretch>
        </p:blipFill>
        <p:spPr>
          <a:xfrm rot="5400000">
            <a:off x="2855290" y="-2424301"/>
            <a:ext cx="6481739" cy="117066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25" y="720000"/>
            <a:ext cx="1027226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 panose="00000500000000000000"/>
              <a:buNone/>
              <a:defRPr sz="2800" b="1">
                <a:solidFill>
                  <a:schemeClr val="dk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25" y="1536633"/>
            <a:ext cx="1027226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106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6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12.GIF"/><Relationship Id="rId12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6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6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12.GIF"/><Relationship Id="rId12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28570" y="1371600"/>
            <a:ext cx="7651750" cy="1435100"/>
          </a:xfrm>
        </p:spPr>
        <p:txBody>
          <a:bodyPr/>
          <a:lstStyle/>
          <a:p>
            <a:pPr algn="ctr"/>
            <a:r>
              <a:rPr lang="en-US" sz="7200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2267585" y="2961005"/>
            <a:ext cx="8071485" cy="19678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A578D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A578DA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GỌI MƯA TỚI</a:t>
            </a:r>
          </a:p>
        </p:txBody>
      </p:sp>
      <p:pic>
        <p:nvPicPr>
          <p:cNvPr id="6" name="Google Shape;831;p4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860259" y="-128949"/>
            <a:ext cx="1088268" cy="5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32;p4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049125" y="-21848"/>
            <a:ext cx="1732868" cy="9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33;p4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728567" y="-1994"/>
            <a:ext cx="2126425" cy="21175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40;p44"/>
          <p:cNvSpPr/>
          <p:nvPr/>
        </p:nvSpPr>
        <p:spPr>
          <a:xfrm>
            <a:off x="7717160" y="378070"/>
            <a:ext cx="143102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578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oogle Shape;841;p4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828959" y="223950"/>
            <a:ext cx="1894635" cy="129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842;p44"/>
          <p:cNvGrpSpPr/>
          <p:nvPr/>
        </p:nvGrpSpPr>
        <p:grpSpPr>
          <a:xfrm>
            <a:off x="2010454" y="1576256"/>
            <a:ext cx="1531648" cy="927599"/>
            <a:chOff x="2235072" y="2528648"/>
            <a:chExt cx="1151585" cy="695699"/>
          </a:xfrm>
        </p:grpSpPr>
        <p:grpSp>
          <p:nvGrpSpPr>
            <p:cNvPr id="12" name="Google Shape;843;p44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14" name="Google Shape;844;p44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845;p44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846;p44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847;p44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848;p44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849;p44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850;p44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851;p44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852;p44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853;p44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854;p44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855;p44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A578D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" name="Google Shape;856;p44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Google Shape;857;p44"/>
          <p:cNvSpPr/>
          <p:nvPr/>
        </p:nvSpPr>
        <p:spPr>
          <a:xfrm>
            <a:off x="8860050" y="1571648"/>
            <a:ext cx="175126" cy="14351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578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858;p44"/>
          <p:cNvSpPr/>
          <p:nvPr/>
        </p:nvSpPr>
        <p:spPr>
          <a:xfrm>
            <a:off x="8501332" y="1248716"/>
            <a:ext cx="358701" cy="29387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578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859;p44"/>
          <p:cNvSpPr/>
          <p:nvPr/>
        </p:nvSpPr>
        <p:spPr>
          <a:xfrm rot="198691">
            <a:off x="7588307" y="3020939"/>
            <a:ext cx="123926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578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861;p44"/>
          <p:cNvSpPr/>
          <p:nvPr/>
        </p:nvSpPr>
        <p:spPr>
          <a:xfrm rot="1746969">
            <a:off x="6238243" y="-109134"/>
            <a:ext cx="129907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A578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sndAc>
      <p:stSnd>
        <p:snd r:embed="rId3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r="1757"/>
          <a:stretch/>
        </p:blipFill>
        <p:spPr>
          <a:xfrm>
            <a:off x="4775725" y="1801167"/>
            <a:ext cx="4029851" cy="4131484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1098312" y="133440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1787463" y="61903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Cùng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tìm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hiểu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Chieàu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rPr>
              <a:t>cao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8910111" y="2639613"/>
            <a:ext cx="0" cy="319684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68705" y="6128840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4885626" y="6008231"/>
            <a:ext cx="2608250" cy="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910111" y="3082548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29420" y="5127951"/>
            <a:ext cx="176041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Nét</a:t>
            </a:r>
            <a:r>
              <a:rPr kumimoji="0" lang="en-US" sz="26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thẳng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90648" y="989416"/>
            <a:ext cx="879715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cs typeface="Arial"/>
                <a:sym typeface="Arial"/>
              </a:rPr>
              <a:t>K</a:t>
            </a:r>
            <a:r>
              <a:rPr lang="vi-VN" sz="2667" b="1" kern="0" dirty="0">
                <a:solidFill>
                  <a:srgbClr val="000000"/>
                </a:solidFill>
                <a:cs typeface="Arial"/>
                <a:sym typeface="Arial"/>
              </a:rPr>
              <a:t>ết hợp của 2 nét cơ bản lượn hai đầu dọc và cong phải nối liền nhau, tạo vòng xoắn nhỏ ở chân chữ</a:t>
            </a:r>
            <a:endParaRPr kumimoji="0" lang="vi-VN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V="1">
            <a:off x="3712187" y="4618797"/>
            <a:ext cx="2156518" cy="800677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/>
          </p:cNvCxnSpPr>
          <p:nvPr/>
        </p:nvCxnSpPr>
        <p:spPr>
          <a:xfrm>
            <a:off x="6372996" y="1731967"/>
            <a:ext cx="0" cy="822047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37" y="189991"/>
            <a:ext cx="703185" cy="88418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FBC257F-3C09-4DD6-8A76-40A27F7FB37E}"/>
              </a:ext>
            </a:extLst>
          </p:cNvPr>
          <p:cNvSpPr/>
          <p:nvPr/>
        </p:nvSpPr>
        <p:spPr>
          <a:xfrm>
            <a:off x="9030408" y="4070788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nét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cong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phải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6A70AC1-F232-4026-BD41-840739296EEA}"/>
              </a:ext>
            </a:extLst>
          </p:cNvPr>
          <p:cNvCxnSpPr>
            <a:cxnSpLocks/>
          </p:cNvCxnSpPr>
          <p:nvPr/>
        </p:nvCxnSpPr>
        <p:spPr>
          <a:xfrm flipH="1">
            <a:off x="5798149" y="4537358"/>
            <a:ext cx="3232259" cy="8143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Đ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TẬP VIẾT CHỮ Đ HOA - TẬP VIẾT CHỮ VIỆT">
            <a:hlinkClick r:id="" action="ppaction://media"/>
            <a:extLst>
              <a:ext uri="{FF2B5EF4-FFF2-40B4-BE49-F238E27FC236}">
                <a16:creationId xmlns:a16="http://schemas.microsoft.com/office/drawing/2014/main" id="{726C8A37-A7D8-405F-9F77-B2AF421A92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4" end="17210"/>
                </p14:media>
              </p:ext>
            </p:extLst>
          </p:nvPr>
        </p:nvPicPr>
        <p:blipFill rotWithShape="1">
          <a:blip r:embed="rId7"/>
          <a:srcRect l="9032" t="14856" r="46667" b="22635"/>
          <a:stretch/>
        </p:blipFill>
        <p:spPr>
          <a:xfrm>
            <a:off x="2722441" y="1077346"/>
            <a:ext cx="7107359" cy="50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579BA28E">
            <a:hlinkClick r:id="" action="ppaction://media"/>
            <a:extLst>
              <a:ext uri="{FF2B5EF4-FFF2-40B4-BE49-F238E27FC236}">
                <a16:creationId xmlns:a16="http://schemas.microsoft.com/office/drawing/2014/main" id="{FED15F88-0D49-4E99-B625-BE10D055B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695" b="15484"/>
          <a:stretch/>
        </p:blipFill>
        <p:spPr>
          <a:xfrm>
            <a:off x="3292926" y="1480571"/>
            <a:ext cx="5832786" cy="450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1127760" y="1659327"/>
            <a:ext cx="10850880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Câu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ứng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Odibee Sans"/>
              </a:rPr>
              <a:t>dụng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8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096AE3-1CD8-4789-9B5C-8935E1482AE1}"/>
              </a:ext>
            </a:extLst>
          </p:cNvPr>
          <p:cNvSpPr txBox="1"/>
          <p:nvPr/>
        </p:nvSpPr>
        <p:spPr>
          <a:xfrm>
            <a:off x="1443228" y="2277678"/>
            <a:ext cx="2712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D43E3A-8459-4EBD-A531-ED89FA542845}"/>
              </a:ext>
            </a:extLst>
          </p:cNvPr>
          <p:cNvSpPr txBox="1"/>
          <p:nvPr/>
        </p:nvSpPr>
        <p:spPr>
          <a:xfrm>
            <a:off x="1443228" y="3387920"/>
            <a:ext cx="10748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Đi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đàng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học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sàng</a:t>
            </a:r>
            <a:r>
              <a:rPr lang="en-US" sz="4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khôn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183023B-1F49-47DB-9E71-6424BF2F351D}"/>
              </a:ext>
            </a:extLst>
          </p:cNvPr>
          <p:cNvSpPr txBox="1"/>
          <p:nvPr/>
        </p:nvSpPr>
        <p:spPr>
          <a:xfrm>
            <a:off x="3388193" y="266284"/>
            <a:ext cx="5365827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37F595-F887-4D06-9ABC-A87B9FDECED6}"/>
              </a:ext>
            </a:extLst>
          </p:cNvPr>
          <p:cNvSpPr txBox="1"/>
          <p:nvPr/>
        </p:nvSpPr>
        <p:spPr>
          <a:xfrm>
            <a:off x="2705726" y="2619125"/>
            <a:ext cx="9071745" cy="388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Đ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Khoảng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giữa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1 con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o.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Đ, g, y, h, k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FF8D96-F048-4398-8AF8-D55B03DE33F7}"/>
              </a:ext>
            </a:extLst>
          </p:cNvPr>
          <p:cNvGrpSpPr/>
          <p:nvPr/>
        </p:nvGrpSpPr>
        <p:grpSpPr>
          <a:xfrm>
            <a:off x="2344290" y="1536711"/>
            <a:ext cx="7741541" cy="1000649"/>
            <a:chOff x="288267" y="1017767"/>
            <a:chExt cx="6481262" cy="10006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A2072A-21A9-4367-96E1-96710184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1" t="-612" r="26410" b="42287"/>
            <a:stretch/>
          </p:blipFill>
          <p:spPr>
            <a:xfrm>
              <a:off x="376738" y="1017767"/>
              <a:ext cx="6112552" cy="10006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41D296-A3E3-453D-BF96-4E4EF942185F}"/>
                </a:ext>
              </a:extLst>
            </p:cNvPr>
            <p:cNvSpPr txBox="1"/>
            <p:nvPr/>
          </p:nvSpPr>
          <p:spPr>
            <a:xfrm>
              <a:off x="288267" y="1293558"/>
              <a:ext cx="648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Đi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jŎ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wgày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đàng</a:t>
              </a:r>
              <a:r>
                <a:rPr lang="en-US" sz="2800" b="1" dirty="0">
                  <a:latin typeface="HP001 4 hàng" panose="020B0603050302020204" pitchFamily="34" charset="0"/>
                </a:rPr>
                <a:t>, </a:t>
              </a:r>
              <a:r>
                <a:rPr lang="en-US" sz="2800" b="1" dirty="0" err="1">
                  <a:latin typeface="HP001 4 hàng" panose="020B0603050302020204" pitchFamily="34" charset="0"/>
                </a:rPr>
                <a:t>hǌ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jŎ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latin typeface="HP001 4 hàng" panose="020B0603050302020204" pitchFamily="34" charset="0"/>
                </a:rPr>
                <a:t>sàng</a:t>
              </a:r>
              <a:r>
                <a:rPr lang="en-US" sz="2800" b="1" dirty="0">
                  <a:latin typeface="HP001 4 hàng" panose="020B0603050302020204" pitchFamily="34" charset="0"/>
                </a:rPr>
                <a:t> </a:t>
              </a:r>
              <a:r>
                <a:rPr lang="el-GR" sz="2800" b="1" dirty="0">
                  <a:latin typeface="HP001 4 hàng" panose="020B0603050302020204" pitchFamily="34" charset="0"/>
                </a:rPr>
                <a:t>δ</a:t>
              </a:r>
              <a:r>
                <a:rPr lang="en-US" sz="2800" b="1" dirty="0">
                  <a:latin typeface="HP001 4 hàng" panose="020B0603050302020204" pitchFamily="34" charset="0"/>
                </a:rPr>
                <a:t>Ū. 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84F7C-997E-47B7-908D-46D0A34B1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36"/>
            <a:ext cx="12236241" cy="6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3D73FE0-69A9-1B97-C22C-E3A2333E5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347" y="3473484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5867255" y="4034336"/>
            <a:ext cx="5308600" cy="646703"/>
          </a:xfrm>
          <a:prstGeom prst="roundRect">
            <a:avLst/>
          </a:prstGeom>
          <a:solidFill>
            <a:srgbClr val="CFF5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c) 5 ô li, 6 đường kẻ ngang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866900" y="85090"/>
            <a:ext cx="8176895" cy="163660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* Con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Đ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3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 và viết trên mấy đường kẻ ngang?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867255" y="2185670"/>
            <a:ext cx="5308600" cy="646703"/>
          </a:xfrm>
          <a:prstGeom prst="roundRect">
            <a:avLst/>
          </a:prstGeom>
          <a:solidFill>
            <a:srgbClr val="CFF5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4 ô li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5 đường kẻ ngang 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867240" y="3119789"/>
            <a:ext cx="5308630" cy="646703"/>
          </a:xfrm>
          <a:prstGeom prst="roundRect">
            <a:avLst/>
          </a:prstGeom>
          <a:solidFill>
            <a:srgbClr val="CFF5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b) 5 ô li, 5 đường kẻ ngang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14400" y="2524125"/>
            <a:ext cx="435610" cy="3651250"/>
            <a:chOff x="10848" y="3081"/>
            <a:chExt cx="686" cy="5750"/>
          </a:xfrm>
        </p:grpSpPr>
        <p:sp>
          <p:nvSpPr>
            <p:cNvPr id="10" name="Text Box 9"/>
            <p:cNvSpPr txBox="1"/>
            <p:nvPr/>
          </p:nvSpPr>
          <p:spPr>
            <a:xfrm>
              <a:off x="10848" y="8106"/>
              <a:ext cx="6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10848" y="7128"/>
              <a:ext cx="6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0848" y="6157"/>
              <a:ext cx="6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10848" y="5114"/>
              <a:ext cx="6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10848" y="4067"/>
              <a:ext cx="6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10848" y="3081"/>
              <a:ext cx="6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</a:p>
          </p:txBody>
        </p:sp>
      </p:grpSp>
      <p:pic>
        <p:nvPicPr>
          <p:cNvPr id="101" name="Content Placeholder 100"/>
          <p:cNvPicPr/>
          <p:nvPr/>
        </p:nvPicPr>
        <p:blipFill>
          <a:blip r:embed="rId5"/>
          <a:srcRect l="52219"/>
          <a:stretch>
            <a:fillRect/>
          </a:stretch>
        </p:blipFill>
        <p:spPr>
          <a:xfrm>
            <a:off x="1367790" y="2176780"/>
            <a:ext cx="3609975" cy="3823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9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7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F70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allAtOnce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7315200" y="4343400"/>
            <a:ext cx="3315970" cy="7067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c) 5 ô li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219408" y="762013"/>
            <a:ext cx="10200475" cy="8079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* Con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hoa Đ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cao </a:t>
            </a:r>
            <a:r>
              <a:rPr kumimoji="0" lang="en-US" sz="35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5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 ?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315200" y="2209800"/>
            <a:ext cx="3315335" cy="7067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a) 2 ô li rưỡi 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316006" y="3276838"/>
            <a:ext cx="3315281" cy="7067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b) 3 ô li</a:t>
            </a: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/>
          <a:srcRect l="11907" t="23569" r="11887" b="22559"/>
          <a:stretch>
            <a:fillRect/>
          </a:stretch>
        </p:blipFill>
        <p:spPr>
          <a:xfrm>
            <a:off x="1828800" y="1981200"/>
            <a:ext cx="4329430" cy="41452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9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3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F70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allAtOnce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>
            <a:fillRect/>
          </a:stretch>
        </p:blipFill>
        <p:spPr>
          <a:xfrm>
            <a:off x="15239" y="0"/>
            <a:ext cx="12329319" cy="7010989"/>
          </a:xfrm>
          <a:prstGeom prst="rect">
            <a:avLst/>
          </a:prstGeom>
        </p:spPr>
      </p:pic>
      <p:pic>
        <p:nvPicPr>
          <p:cNvPr id="2052" name="Picture 4" descr="Cartoon Character Of God Quotes. Quotes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" y="4660344"/>
            <a:ext cx="1924717" cy="21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242378" y="2907744"/>
            <a:ext cx="4164762" cy="1752600"/>
            <a:chOff x="1058362" y="2939912"/>
            <a:chExt cx="4164762" cy="1752600"/>
          </a:xfrm>
        </p:grpSpPr>
        <p:sp>
          <p:nvSpPr>
            <p:cNvPr id="25" name="Oval Callout 24"/>
            <p:cNvSpPr/>
            <p:nvPr/>
          </p:nvSpPr>
          <p:spPr>
            <a:xfrm>
              <a:off x="1375719" y="2939912"/>
              <a:ext cx="3519749" cy="1752600"/>
            </a:xfrm>
            <a:prstGeom prst="wedgeEllipseCallout">
              <a:avLst>
                <a:gd name="adj1" fmla="val -42833"/>
                <a:gd name="adj2" fmla="val 61245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Google Shape;715;p35"/>
            <p:cNvSpPr txBox="1"/>
            <p:nvPr/>
          </p:nvSpPr>
          <p:spPr>
            <a:xfrm>
              <a:off x="1058362" y="3505200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Chữ hoa D cỡ vừa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cao mấy ô li?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83291" y="119596"/>
            <a:ext cx="4164762" cy="1582229"/>
            <a:chOff x="4703388" y="262352"/>
            <a:chExt cx="4164762" cy="1582229"/>
          </a:xfrm>
        </p:grpSpPr>
        <p:pic>
          <p:nvPicPr>
            <p:cNvPr id="33" name="Google Shape;1218;p57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4998381" y="262352"/>
              <a:ext cx="3459672" cy="158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715;p35"/>
            <p:cNvSpPr txBox="1"/>
            <p:nvPr/>
          </p:nvSpPr>
          <p:spPr>
            <a:xfrm>
              <a:off x="4703388" y="82845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3 ô li</a:t>
              </a:r>
            </a:p>
          </p:txBody>
        </p:sp>
      </p:grpSp>
      <p:pic>
        <p:nvPicPr>
          <p:cNvPr id="29" name="Tieng-Sam-Set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447.3320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66727" y="-248492"/>
            <a:ext cx="609600" cy="609600"/>
          </a:xfrm>
          <a:prstGeom prst="rect">
            <a:avLst/>
          </a:prstGeom>
        </p:spPr>
      </p:pic>
      <p:pic>
        <p:nvPicPr>
          <p:cNvPr id="31" name="Tieng-mua-roi-ti-tach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6965.7890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61927" y="901403"/>
            <a:ext cx="609600" cy="6096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76102" y="490446"/>
            <a:ext cx="4164762" cy="1582229"/>
            <a:chOff x="4703388" y="262352"/>
            <a:chExt cx="4164762" cy="1582229"/>
          </a:xfrm>
        </p:grpSpPr>
        <p:pic>
          <p:nvPicPr>
            <p:cNvPr id="23" name="Google Shape;1218;p57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4998381" y="262352"/>
              <a:ext cx="3459672" cy="158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715;p35"/>
            <p:cNvSpPr txBox="1"/>
            <p:nvPr/>
          </p:nvSpPr>
          <p:spPr>
            <a:xfrm>
              <a:off x="4703388" y="82845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2,5 ô li</a:t>
              </a: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6" t="37155" r="12440" b="11913"/>
          <a:stretch>
            <a:fillRect/>
          </a:stretch>
        </p:blipFill>
        <p:spPr bwMode="auto">
          <a:xfrm>
            <a:off x="6677922" y="4698444"/>
            <a:ext cx="1516032" cy="231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6" b="14641"/>
          <a:stretch>
            <a:fillRect/>
          </a:stretch>
        </p:blipFill>
        <p:spPr bwMode="auto">
          <a:xfrm>
            <a:off x="6183867" y="3128079"/>
            <a:ext cx="2166651" cy="372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/>
          <p:nvPr/>
        </p:nvSpPr>
        <p:spPr>
          <a:xfrm>
            <a:off x="266859" y="6881104"/>
            <a:ext cx="11848444" cy="107632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Click vào đám mây sai thì mây biến mất kèm theo tiếng sấm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Click vào đám mây đúng thì mang mưa tới, cứu sống cây.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019958" y="980561"/>
            <a:ext cx="3171303" cy="5267839"/>
            <a:chOff x="-269158" y="479460"/>
            <a:chExt cx="3171303" cy="526783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69158" y="479461"/>
              <a:ext cx="3171303" cy="5267838"/>
            </a:xfrm>
            <a:prstGeom prst="rect">
              <a:avLst/>
            </a:prstGeom>
          </p:spPr>
        </p:pic>
        <p:pic>
          <p:nvPicPr>
            <p:cNvPr id="8" name="Google Shape;1217;p57"/>
            <p:cNvPicPr preferRelativeResize="0"/>
            <p:nvPr/>
          </p:nvPicPr>
          <p:blipFill>
            <a:blip r:embed="rId13"/>
            <a:stretch>
              <a:fillRect/>
            </a:stretch>
          </p:blipFill>
          <p:spPr>
            <a:xfrm>
              <a:off x="112490" y="479460"/>
              <a:ext cx="2438400" cy="1886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8414512" y="76200"/>
            <a:ext cx="4164762" cy="1582229"/>
            <a:chOff x="4703388" y="262352"/>
            <a:chExt cx="4164762" cy="1582229"/>
          </a:xfrm>
        </p:grpSpPr>
        <p:pic>
          <p:nvPicPr>
            <p:cNvPr id="9" name="Google Shape;1218;p57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4998381" y="262352"/>
              <a:ext cx="3459672" cy="158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715;p35"/>
            <p:cNvSpPr txBox="1"/>
            <p:nvPr/>
          </p:nvSpPr>
          <p:spPr>
            <a:xfrm>
              <a:off x="4703388" y="88560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5 ô li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537E-7 2.22222E-6 C 0.00157 0.0743 -0.10123 0.1118 -0.06923 0.10416 C -0.06661 0.10347 -0.10319 0.13565 -0.10057 0.13472 C -0.11024 0.14444 -0.1476 0.12384 -0.12252 0.12083 C -0.12931 0.1125 -0.13506 0.09259 -0.14133 0.08472 C -0.13976 0.08565 -0.16601 0.11319 -0.16484 0.11528 C -0.16458 0.11574 -0.2197 0.15116 -0.2197 0.15139 " pathEditMode="relative" rAng="0" ptsTypes="fffffff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6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7400290" y="4343400"/>
            <a:ext cx="2555240" cy="70675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37476" y="1252976"/>
            <a:ext cx="8753761" cy="48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* Con </a:t>
            </a:r>
            <a:r>
              <a:rPr kumimoji="0" lang="en-US" sz="43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3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Đ </a:t>
            </a:r>
            <a:r>
              <a:rPr kumimoji="0" lang="en-US" sz="43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3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3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3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39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39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391106" y="2285722"/>
            <a:ext cx="2574188" cy="70675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391400" y="3314700"/>
            <a:ext cx="2563495" cy="70675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5"/>
          <a:srcRect l="11907" t="23569" r="11887" b="22559"/>
          <a:stretch>
            <a:fillRect/>
          </a:stretch>
        </p:blipFill>
        <p:spPr>
          <a:xfrm>
            <a:off x="1828800" y="1981200"/>
            <a:ext cx="4329430" cy="41452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9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 override="childStyle"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FDD4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allAtOnce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05510" y="228600"/>
            <a:ext cx="10380345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Con chữ hoa Đ gần giống con chữ nào đã học?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4294967295"/>
          </p:nvPr>
        </p:nvPicPr>
        <p:blipFill>
          <a:blip r:embed="rId5"/>
          <a:srcRect r="52156"/>
          <a:stretch>
            <a:fillRect/>
          </a:stretch>
        </p:blipFill>
        <p:spPr>
          <a:xfrm>
            <a:off x="1288415" y="1596390"/>
            <a:ext cx="4497705" cy="4878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/>
          <p:nvPr/>
        </p:nvPicPr>
        <p:blipFill>
          <a:blip r:embed="rId5"/>
          <a:srcRect l="51038"/>
          <a:stretch>
            <a:fillRect/>
          </a:stretch>
        </p:blipFill>
        <p:spPr>
          <a:xfrm>
            <a:off x="6477635" y="1539240"/>
            <a:ext cx="4642485" cy="49930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AE24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AE24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sym typeface="Odibee Sans"/>
            </a:endParaRPr>
          </a:p>
        </p:txBody>
      </p: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HP001 4 hàng" panose="020B0603050302020204" pitchFamily="34" charset="0"/>
              <a:sym typeface="Odibee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19976" y="156508"/>
            <a:ext cx="535241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Chữ hoa D cỡ vừa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3"/>
          <a:srcRect r="52156"/>
          <a:stretch>
            <a:fillRect/>
          </a:stretch>
        </p:blipFill>
        <p:spPr>
          <a:xfrm>
            <a:off x="3886200" y="1295400"/>
            <a:ext cx="4394835" cy="4878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>
            <a:fillRect/>
          </a:stretch>
        </p:blipFill>
        <p:spPr>
          <a:xfrm>
            <a:off x="15239" y="0"/>
            <a:ext cx="12329319" cy="701098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30606" r="6804" b="6184"/>
          <a:stretch>
            <a:fillRect/>
          </a:stretch>
        </p:blipFill>
        <p:spPr bwMode="auto">
          <a:xfrm>
            <a:off x="6858159" y="5013960"/>
            <a:ext cx="2071654" cy="18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019958" y="980561"/>
            <a:ext cx="3171303" cy="5267839"/>
            <a:chOff x="-269158" y="479460"/>
            <a:chExt cx="3171303" cy="526783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69158" y="479461"/>
              <a:ext cx="3171303" cy="5267838"/>
            </a:xfrm>
            <a:prstGeom prst="rect">
              <a:avLst/>
            </a:prstGeom>
          </p:spPr>
        </p:pic>
        <p:pic>
          <p:nvPicPr>
            <p:cNvPr id="8" name="Google Shape;1217;p57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112490" y="479460"/>
              <a:ext cx="2438400" cy="1886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132845" y="4254362"/>
            <a:ext cx="2411048" cy="278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artoon Character Of God Quotes. QuotesGra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" y="4660344"/>
            <a:ext cx="1924717" cy="21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236663" y="2907744"/>
            <a:ext cx="4164762" cy="1752600"/>
            <a:chOff x="1052647" y="2939912"/>
            <a:chExt cx="4164762" cy="1752600"/>
          </a:xfrm>
        </p:grpSpPr>
        <p:sp>
          <p:nvSpPr>
            <p:cNvPr id="25" name="Oval Callout 24"/>
            <p:cNvSpPr/>
            <p:nvPr/>
          </p:nvSpPr>
          <p:spPr>
            <a:xfrm>
              <a:off x="1375719" y="2939912"/>
              <a:ext cx="3519749" cy="1752600"/>
            </a:xfrm>
            <a:prstGeom prst="wedgeEllipseCallout">
              <a:avLst>
                <a:gd name="adj1" fmla="val -42833"/>
                <a:gd name="adj2" fmla="val 61245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Google Shape;715;p35"/>
            <p:cNvSpPr txBox="1"/>
            <p:nvPr/>
          </p:nvSpPr>
          <p:spPr>
            <a:xfrm>
              <a:off x="1052647" y="361378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Chữ hoa D cỡ nhỏ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cao mấy ô li?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08531" y="56308"/>
            <a:ext cx="4164762" cy="1582229"/>
            <a:chOff x="4703388" y="262352"/>
            <a:chExt cx="4164762" cy="1582229"/>
          </a:xfrm>
        </p:grpSpPr>
        <p:pic>
          <p:nvPicPr>
            <p:cNvPr id="9" name="Google Shape;1218;p57"/>
            <p:cNvPicPr preferRelativeResize="0"/>
            <p:nvPr/>
          </p:nvPicPr>
          <p:blipFill>
            <a:blip r:embed="rId13"/>
            <a:stretch>
              <a:fillRect/>
            </a:stretch>
          </p:blipFill>
          <p:spPr>
            <a:xfrm>
              <a:off x="4998381" y="262352"/>
              <a:ext cx="3459672" cy="158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715;p35"/>
            <p:cNvSpPr txBox="1"/>
            <p:nvPr/>
          </p:nvSpPr>
          <p:spPr>
            <a:xfrm>
              <a:off x="4703388" y="88560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2,5 ô li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86215" y="38100"/>
            <a:ext cx="4164762" cy="1582229"/>
            <a:chOff x="4703388" y="262352"/>
            <a:chExt cx="4164762" cy="1582229"/>
          </a:xfrm>
        </p:grpSpPr>
        <p:pic>
          <p:nvPicPr>
            <p:cNvPr id="33" name="Google Shape;1218;p57"/>
            <p:cNvPicPr preferRelativeResize="0"/>
            <p:nvPr/>
          </p:nvPicPr>
          <p:blipFill>
            <a:blip r:embed="rId13"/>
            <a:stretch>
              <a:fillRect/>
            </a:stretch>
          </p:blipFill>
          <p:spPr>
            <a:xfrm>
              <a:off x="4998381" y="262352"/>
              <a:ext cx="3459672" cy="158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715;p35"/>
            <p:cNvSpPr txBox="1"/>
            <p:nvPr/>
          </p:nvSpPr>
          <p:spPr>
            <a:xfrm>
              <a:off x="4703388" y="82845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5 ô li</a:t>
              </a:r>
            </a:p>
          </p:txBody>
        </p:sp>
      </p:grpSp>
      <p:pic>
        <p:nvPicPr>
          <p:cNvPr id="29" name="Tieng-Sam-Set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447.33203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66727" y="-248492"/>
            <a:ext cx="609600" cy="609600"/>
          </a:xfrm>
          <a:prstGeom prst="rect">
            <a:avLst/>
          </a:prstGeom>
        </p:spPr>
      </p:pic>
      <p:pic>
        <p:nvPicPr>
          <p:cNvPr id="31" name="Tieng-mua-roi-ti-tach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6965.7890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1927" y="901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9613E-6 3.7037E-7 C 0.00156 0.07431 -0.01006 0.08264 0.02194 0.075 C 0.02455 0.07431 0.02716 0.07315 0.02978 0.07222 C 0.0303 0.08518 0.02912 0.09861 0.03134 0.11111 C 0.03187 0.11389 0.03461 0.10972 0.03605 0.10833 C 0.04819 0.09745 0.03369 0.10694 0.04545 0.1 C 0.04584 0.10231 0.04806 0.1162 0.05015 0.11667 C 0.0525 0.11713 0.06805 0.10787 0.0721 0.10556 C 0.07366 0.10648 0.07562 0.10625 0.0768 0.10833 C 0.07706 0.1088 0.10397 0.20417 0.10397 0.2044 " pathEditMode="relative" rAng="0" ptsTypes="ffffffffff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9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19976" y="308908"/>
            <a:ext cx="535241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Chữ hoa D cỡ nhỏ</a:t>
            </a: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3409" t="13985" r="11532" b="11118"/>
          <a:stretch>
            <a:fillRect/>
          </a:stretch>
        </p:blipFill>
        <p:spPr>
          <a:xfrm>
            <a:off x="4024630" y="1752600"/>
            <a:ext cx="4144010" cy="4315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>
            <a:fillRect/>
          </a:stretch>
        </p:blipFill>
        <p:spPr>
          <a:xfrm>
            <a:off x="15239" y="0"/>
            <a:ext cx="12329319" cy="7010989"/>
          </a:xfrm>
          <a:prstGeom prst="rect">
            <a:avLst/>
          </a:prstGeom>
        </p:spPr>
      </p:pic>
      <p:pic>
        <p:nvPicPr>
          <p:cNvPr id="2052" name="Picture 4" descr="Cartoon Character Of God Quotes. Quotes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" y="4660344"/>
            <a:ext cx="1924717" cy="21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242378" y="2907744"/>
            <a:ext cx="4164762" cy="1752600"/>
            <a:chOff x="1058362" y="2939912"/>
            <a:chExt cx="4164762" cy="1752600"/>
          </a:xfrm>
        </p:grpSpPr>
        <p:sp>
          <p:nvSpPr>
            <p:cNvPr id="25" name="Oval Callout 24"/>
            <p:cNvSpPr/>
            <p:nvPr/>
          </p:nvSpPr>
          <p:spPr>
            <a:xfrm>
              <a:off x="1375719" y="2939912"/>
              <a:ext cx="3519749" cy="1752600"/>
            </a:xfrm>
            <a:prstGeom prst="wedgeEllipseCallout">
              <a:avLst>
                <a:gd name="adj1" fmla="val -42833"/>
                <a:gd name="adj2" fmla="val 61245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Google Shape;715;p35"/>
            <p:cNvSpPr txBox="1"/>
            <p:nvPr/>
          </p:nvSpPr>
          <p:spPr>
            <a:xfrm>
              <a:off x="1058362" y="3505200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Con chữ hoa 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gồm mấy nét?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62616" y="76416"/>
            <a:ext cx="4164762" cy="1582229"/>
            <a:chOff x="4703388" y="262352"/>
            <a:chExt cx="4164762" cy="1582229"/>
          </a:xfrm>
        </p:grpSpPr>
        <p:pic>
          <p:nvPicPr>
            <p:cNvPr id="33" name="Google Shape;1218;p57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4998381" y="262352"/>
              <a:ext cx="3459672" cy="158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715;p35"/>
            <p:cNvSpPr txBox="1"/>
            <p:nvPr/>
          </p:nvSpPr>
          <p:spPr>
            <a:xfrm>
              <a:off x="4703388" y="82845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2 nét</a:t>
              </a:r>
            </a:p>
          </p:txBody>
        </p:sp>
      </p:grpSp>
      <p:pic>
        <p:nvPicPr>
          <p:cNvPr id="29" name="Tieng-Sam-Set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447.3320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66727" y="-248492"/>
            <a:ext cx="609600" cy="609600"/>
          </a:xfrm>
          <a:prstGeom prst="rect">
            <a:avLst/>
          </a:prstGeom>
        </p:spPr>
      </p:pic>
      <p:pic>
        <p:nvPicPr>
          <p:cNvPr id="31" name="Tieng-mua-roi-ti-tach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6965.7890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61927" y="901403"/>
            <a:ext cx="609600" cy="6096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76102" y="490446"/>
            <a:ext cx="4164762" cy="1582229"/>
            <a:chOff x="4703388" y="262352"/>
            <a:chExt cx="4164762" cy="1582229"/>
          </a:xfrm>
        </p:grpSpPr>
        <p:pic>
          <p:nvPicPr>
            <p:cNvPr id="23" name="Google Shape;1218;p57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4998381" y="262352"/>
              <a:ext cx="3459672" cy="158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715;p35"/>
            <p:cNvSpPr txBox="1"/>
            <p:nvPr/>
          </p:nvSpPr>
          <p:spPr>
            <a:xfrm>
              <a:off x="4703388" y="82845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3 nét</a:t>
              </a: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6" t="37155" r="12440" b="11913"/>
          <a:stretch>
            <a:fillRect/>
          </a:stretch>
        </p:blipFill>
        <p:spPr bwMode="auto">
          <a:xfrm>
            <a:off x="6677922" y="4698444"/>
            <a:ext cx="1516032" cy="231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6" b="14641"/>
          <a:stretch>
            <a:fillRect/>
          </a:stretch>
        </p:blipFill>
        <p:spPr bwMode="auto">
          <a:xfrm>
            <a:off x="6183867" y="3128079"/>
            <a:ext cx="2166651" cy="372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019958" y="980561"/>
            <a:ext cx="3171303" cy="5267839"/>
            <a:chOff x="-269158" y="479460"/>
            <a:chExt cx="3171303" cy="526783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69158" y="479461"/>
              <a:ext cx="3171303" cy="5267838"/>
            </a:xfrm>
            <a:prstGeom prst="rect">
              <a:avLst/>
            </a:prstGeom>
          </p:spPr>
        </p:pic>
        <p:pic>
          <p:nvPicPr>
            <p:cNvPr id="8" name="Google Shape;1217;p57"/>
            <p:cNvPicPr preferRelativeResize="0"/>
            <p:nvPr/>
          </p:nvPicPr>
          <p:blipFill>
            <a:blip r:embed="rId13"/>
            <a:stretch>
              <a:fillRect/>
            </a:stretch>
          </p:blipFill>
          <p:spPr>
            <a:xfrm>
              <a:off x="112490" y="479460"/>
              <a:ext cx="2438400" cy="1886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8382127" y="171450"/>
            <a:ext cx="4164762" cy="1582229"/>
            <a:chOff x="4703388" y="262352"/>
            <a:chExt cx="4164762" cy="1582229"/>
          </a:xfrm>
        </p:grpSpPr>
        <p:pic>
          <p:nvPicPr>
            <p:cNvPr id="9" name="Google Shape;1218;p57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4998381" y="262352"/>
              <a:ext cx="3459672" cy="158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715;p35"/>
            <p:cNvSpPr txBox="1"/>
            <p:nvPr/>
          </p:nvSpPr>
          <p:spPr>
            <a:xfrm>
              <a:off x="4703388" y="885605"/>
              <a:ext cx="4164762" cy="6020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9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1 nét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537E-7 2.22222E-6 C 0.00157 0.0743 -0.10123 0.1118 -0.06923 0.10416 C -0.06661 0.10347 -0.10319 0.13565 -0.10057 0.13472 C -0.11024 0.14444 -0.1476 0.12384 -0.12252 0.12083 C -0.12931 0.1125 -0.13506 0.09259 -0.14133 0.08472 C -0.13976 0.08565 -0.16601 0.11319 -0.16484 0.11528 C -0.16458 0.11574 -0.2197 0.15116 -0.2197 0.15139 " pathEditMode="relative" rAng="0" ptsTypes="fffffff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6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6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19976" y="156508"/>
            <a:ext cx="535241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Chữ hoa D</a:t>
            </a: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3409" t="13985" r="11532" b="11118"/>
          <a:stretch>
            <a:fillRect/>
          </a:stretch>
        </p:blipFill>
        <p:spPr>
          <a:xfrm>
            <a:off x="7162800" y="3772535"/>
            <a:ext cx="2519045" cy="2529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4"/>
          <a:srcRect r="52156"/>
          <a:stretch>
            <a:fillRect/>
          </a:stretch>
        </p:blipFill>
        <p:spPr>
          <a:xfrm>
            <a:off x="2286000" y="1358900"/>
            <a:ext cx="4394835" cy="4878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sym typeface="Odibee Sans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0E9D4-6332-4C0C-959A-7E17002B5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509" y="3062352"/>
            <a:ext cx="8260796" cy="148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30772" y="599749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012E43-E814-4CDF-A2F0-D15A2931BD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-4000" r="-548" b="-1158"/>
          <a:stretch/>
        </p:blipFill>
        <p:spPr>
          <a:xfrm>
            <a:off x="3730772" y="1936503"/>
            <a:ext cx="3126580" cy="3203172"/>
          </a:xfrm>
          <a:prstGeom prst="rect">
            <a:avLst/>
          </a:prstGeom>
        </p:spPr>
      </p:pic>
      <p:pic>
        <p:nvPicPr>
          <p:cNvPr id="13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E5483206-ED16-4591-AAA5-BE6C7ACFE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3653" r="13603" b="23954"/>
          <a:stretch/>
        </p:blipFill>
        <p:spPr bwMode="auto">
          <a:xfrm>
            <a:off x="7097669" y="2789742"/>
            <a:ext cx="2349933" cy="234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A578DA"/>
    </a:dk1>
    <a:lt1>
      <a:srgbClr val="FFDEDE"/>
    </a:lt1>
    <a:dk2>
      <a:srgbClr val="FE6761"/>
    </a:dk2>
    <a:lt2>
      <a:srgbClr val="FEA667"/>
    </a:lt2>
    <a:accent1>
      <a:srgbClr val="FCC552"/>
    </a:accent1>
    <a:accent2>
      <a:srgbClr val="52CFDD"/>
    </a:accent2>
    <a:accent3>
      <a:srgbClr val="82B3E8"/>
    </a:accent3>
    <a:accent4>
      <a:srgbClr val="98D1A1"/>
    </a:accent4>
    <a:accent5>
      <a:srgbClr val="FFFFFF"/>
    </a:accent5>
    <a:accent6>
      <a:srgbClr val="FFFFFF"/>
    </a:accent6>
    <a:hlink>
      <a:srgbClr val="A578DA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530</Words>
  <Application>Microsoft Office PowerPoint</Application>
  <PresentationFormat>Widescreen</PresentationFormat>
  <Paragraphs>85</Paragraphs>
  <Slides>22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Bellota Text</vt:lpstr>
      <vt:lpstr>等线</vt:lpstr>
      <vt:lpstr>等线 Light</vt:lpstr>
      <vt:lpstr>Odibee Sans</vt:lpstr>
      <vt:lpstr>VNI-Avo</vt:lpstr>
      <vt:lpstr>Arial</vt:lpstr>
      <vt:lpstr>Arial-Rounded</vt:lpstr>
      <vt:lpstr>Barlow</vt:lpstr>
      <vt:lpstr>Calibri</vt:lpstr>
      <vt:lpstr>Calibri Light</vt:lpstr>
      <vt:lpstr>Coiny</vt:lpstr>
      <vt:lpstr>Didact Gothic</vt:lpstr>
      <vt:lpstr>Hind</vt:lpstr>
      <vt:lpstr>HP001 4 hàng</vt:lpstr>
      <vt:lpstr>Montserrat</vt:lpstr>
      <vt:lpstr>1_Office Theme</vt:lpstr>
      <vt:lpstr>1_Office 主题​​</vt:lpstr>
      <vt:lpstr>End of the School Year by Slidesgo</vt:lpstr>
      <vt:lpstr>1_End of the School Year by Slidesgo</vt:lpstr>
      <vt:lpstr>Over The Rainbow by Slidesgo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22</cp:revision>
  <dcterms:created xsi:type="dcterms:W3CDTF">2021-07-26T04:51:24Z</dcterms:created>
  <dcterms:modified xsi:type="dcterms:W3CDTF">2024-05-30T09:11:14Z</dcterms:modified>
</cp:coreProperties>
</file>