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64" r:id="rId2"/>
    <p:sldId id="276" r:id="rId3"/>
    <p:sldId id="287" r:id="rId4"/>
    <p:sldId id="277" r:id="rId5"/>
    <p:sldId id="288" r:id="rId6"/>
    <p:sldId id="356" r:id="rId7"/>
    <p:sldId id="326" r:id="rId8"/>
    <p:sldId id="357" r:id="rId9"/>
    <p:sldId id="316" r:id="rId10"/>
    <p:sldId id="358" r:id="rId11"/>
    <p:sldId id="348" r:id="rId12"/>
    <p:sldId id="349" r:id="rId13"/>
    <p:sldId id="309" r:id="rId14"/>
    <p:sldId id="332" r:id="rId15"/>
    <p:sldId id="359" r:id="rId16"/>
    <p:sldId id="334" r:id="rId17"/>
    <p:sldId id="351" r:id="rId18"/>
    <p:sldId id="312" r:id="rId19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C00"/>
    <a:srgbClr val="E085E7"/>
    <a:srgbClr val="D24CDC"/>
    <a:srgbClr val="BD8E79"/>
    <a:srgbClr val="B37D65"/>
    <a:srgbClr val="8F5D47"/>
    <a:srgbClr val="BF27CB"/>
    <a:srgbClr val="F3CEF6"/>
    <a:srgbClr val="A521AF"/>
    <a:srgbClr val="AD2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3" autoAdjust="0"/>
  </p:normalViewPr>
  <p:slideViewPr>
    <p:cSldViewPr>
      <p:cViewPr varScale="1">
        <p:scale>
          <a:sx n="59" d="100"/>
          <a:sy n="59" d="100"/>
        </p:scale>
        <p:origin x="1074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452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80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88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02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64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24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87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58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6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88826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88840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4225354189"/>
      </p:ext>
    </p:extLst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1045-9910-4E8B-A75E-76212F6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381000"/>
            <a:ext cx="9972193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91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207397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2112" y="1219376"/>
            <a:ext cx="10744200" cy="11430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1. </a:t>
            </a:r>
            <a:r>
              <a:rPr lang="en-US" sz="3600" i="1" dirty="0" err="1"/>
              <a:t>Kể</a:t>
            </a:r>
            <a:r>
              <a:rPr lang="en-US" sz="3600" i="1" dirty="0"/>
              <a:t> </a:t>
            </a:r>
            <a:r>
              <a:rPr lang="en-US" sz="3600" i="1" dirty="0" err="1"/>
              <a:t>tên</a:t>
            </a:r>
            <a:r>
              <a:rPr lang="en-US" sz="3600" i="1" dirty="0"/>
              <a:t> </a:t>
            </a:r>
            <a:r>
              <a:rPr lang="en-US" sz="3600" i="1" dirty="0" err="1"/>
              <a:t>các</a:t>
            </a:r>
            <a:r>
              <a:rPr lang="en-US" sz="3600" i="1" dirty="0"/>
              <a:t> </a:t>
            </a:r>
            <a:r>
              <a:rPr lang="en-US" sz="3600" i="1" dirty="0" err="1"/>
              <a:t>loài</a:t>
            </a:r>
            <a:r>
              <a:rPr lang="en-US" sz="3600" i="1" dirty="0"/>
              <a:t> </a:t>
            </a:r>
            <a:r>
              <a:rPr lang="en-US" sz="3600" i="1" dirty="0" err="1"/>
              <a:t>chim</a:t>
            </a:r>
            <a:r>
              <a:rPr lang="en-US" sz="3600" i="1" dirty="0"/>
              <a:t> </a:t>
            </a:r>
            <a:r>
              <a:rPr lang="en-US" sz="3600" i="1" dirty="0" err="1"/>
              <a:t>được</a:t>
            </a:r>
            <a:r>
              <a:rPr lang="en-US" sz="3600" i="1" dirty="0"/>
              <a:t> </a:t>
            </a:r>
            <a:r>
              <a:rPr lang="en-US" sz="3600" i="1" dirty="0" err="1"/>
              <a:t>nhắc</a:t>
            </a:r>
            <a:r>
              <a:rPr lang="en-US" sz="3600" i="1" dirty="0"/>
              <a:t> </a:t>
            </a:r>
            <a:r>
              <a:rPr lang="en-US" sz="3600" i="1" dirty="0" err="1"/>
              <a:t>đến</a:t>
            </a:r>
            <a:r>
              <a:rPr lang="en-US" sz="3600" i="1" dirty="0"/>
              <a:t> </a:t>
            </a:r>
            <a:r>
              <a:rPr lang="en-US" sz="3600" i="1" dirty="0" err="1"/>
              <a:t>trong</a:t>
            </a:r>
            <a:r>
              <a:rPr lang="en-US" sz="3600" i="1" dirty="0"/>
              <a:t> </a:t>
            </a:r>
            <a:r>
              <a:rPr lang="en-US" sz="3600" i="1" dirty="0" err="1"/>
              <a:t>bài</a:t>
            </a:r>
            <a:r>
              <a:rPr lang="en-US" sz="3600" i="1" dirty="0"/>
              <a:t>?</a:t>
            </a:r>
            <a:endParaRPr lang="en-US" sz="3600" dirty="0"/>
          </a:p>
        </p:txBody>
      </p:sp>
      <p:sp>
        <p:nvSpPr>
          <p:cNvPr id="13" name="Down Arrow 12"/>
          <p:cNvSpPr/>
          <p:nvPr/>
        </p:nvSpPr>
        <p:spPr>
          <a:xfrm>
            <a:off x="5792149" y="2373262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7472" y="2928315"/>
            <a:ext cx="11048998" cy="1796085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liếu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điếu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bẻo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9977" y="998833"/>
            <a:ext cx="10150513" cy="13481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2. </a:t>
            </a:r>
            <a:r>
              <a:rPr lang="en-US" sz="3200" i="1" dirty="0" err="1">
                <a:solidFill>
                  <a:schemeClr val="tx1"/>
                </a:solidFill>
              </a:rPr>
              <a:t>Chơi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đố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vui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về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các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loài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 rot="16200000">
            <a:off x="360231" y="2642008"/>
            <a:ext cx="192066" cy="68580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79813" y="3632196"/>
            <a:ext cx="7674666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sáo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Down Arrow 4">
            <a:extLst>
              <a:ext uri="{FF2B5EF4-FFF2-40B4-BE49-F238E27FC236}">
                <a16:creationId xmlns:a16="http://schemas.microsoft.com/office/drawing/2014/main" id="{5FBBF0B8-1FB3-4D4B-930C-9CDD99EBB6F5}"/>
              </a:ext>
            </a:extLst>
          </p:cNvPr>
          <p:cNvSpPr/>
          <p:nvPr/>
        </p:nvSpPr>
        <p:spPr>
          <a:xfrm rot="16200000">
            <a:off x="2683680" y="4013195"/>
            <a:ext cx="192066" cy="68580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5BF9D712-9A45-4C00-A9D1-405BE0C7C9B5}"/>
              </a:ext>
            </a:extLst>
          </p:cNvPr>
          <p:cNvSpPr/>
          <p:nvPr/>
        </p:nvSpPr>
        <p:spPr>
          <a:xfrm>
            <a:off x="1103965" y="2509442"/>
            <a:ext cx="10150513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gì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vừa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vừa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nhảy</a:t>
            </a:r>
            <a:r>
              <a:rPr lang="en-US" sz="3200" i="1" dirty="0">
                <a:solidFill>
                  <a:schemeClr val="tx1"/>
                </a:solidFill>
              </a:rPr>
              <a:t>?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2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8725" y="355060"/>
            <a:ext cx="8001000" cy="2819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>
                <a:solidFill>
                  <a:schemeClr val="tx1"/>
                </a:solidFill>
              </a:rPr>
              <a:t>3. </a:t>
            </a:r>
            <a:r>
              <a:rPr lang="vi-VN" sz="3200" i="1" dirty="0">
                <a:solidFill>
                  <a:schemeClr val="tx1"/>
                </a:solidFill>
              </a:rPr>
              <a:t>Tìm những từ ngữ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chỉ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hoạt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động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của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các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loài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trong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bài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vè</a:t>
            </a:r>
            <a:r>
              <a:rPr lang="en-US" sz="3200" i="1" dirty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8F10D3-63EE-451A-B78E-736D71912E88}"/>
              </a:ext>
            </a:extLst>
          </p:cNvPr>
          <p:cNvSpPr txBox="1"/>
          <p:nvPr/>
        </p:nvSpPr>
        <p:spPr>
          <a:xfrm>
            <a:off x="1370012" y="2362200"/>
            <a:ext cx="548640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nhảy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nghịch</a:t>
            </a:r>
            <a:r>
              <a:rPr lang="en-US" sz="2800" dirty="0"/>
              <a:t> hay </a:t>
            </a:r>
            <a:r>
              <a:rPr lang="en-US" sz="2800" dirty="0" err="1"/>
              <a:t>tếu</a:t>
            </a:r>
            <a:r>
              <a:rPr lang="en-US" sz="2800" dirty="0"/>
              <a:t>, </a:t>
            </a:r>
          </a:p>
          <a:p>
            <a:r>
              <a:rPr lang="en-US" sz="2800" dirty="0"/>
              <a:t>hay chao </a:t>
            </a:r>
            <a:r>
              <a:rPr lang="en-US" sz="2800" dirty="0" err="1"/>
              <a:t>đớp</a:t>
            </a:r>
            <a:r>
              <a:rPr lang="en-US" sz="2800" dirty="0"/>
              <a:t> </a:t>
            </a:r>
            <a:r>
              <a:rPr lang="en-US" sz="2800" dirty="0" err="1"/>
              <a:t>mồi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mách</a:t>
            </a:r>
            <a:r>
              <a:rPr lang="en-US" sz="2800" dirty="0"/>
              <a:t> </a:t>
            </a:r>
            <a:r>
              <a:rPr lang="en-US" sz="2800" dirty="0" err="1"/>
              <a:t>lẻo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nhặt</a:t>
            </a:r>
            <a:r>
              <a:rPr lang="en-US" sz="2800" dirty="0"/>
              <a:t> </a:t>
            </a:r>
            <a:r>
              <a:rPr lang="en-US" sz="2800" dirty="0" err="1"/>
              <a:t>lân</a:t>
            </a:r>
            <a:r>
              <a:rPr lang="en-US" sz="2800" dirty="0"/>
              <a:t> la, </a:t>
            </a:r>
          </a:p>
          <a:p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giục</a:t>
            </a:r>
            <a:r>
              <a:rPr lang="en-US" sz="2800" dirty="0"/>
              <a:t> </a:t>
            </a:r>
            <a:r>
              <a:rPr lang="en-US" sz="2800" dirty="0" err="1"/>
              <a:t>hè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mau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nhấp</a:t>
            </a:r>
            <a:r>
              <a:rPr lang="en-US" sz="2800" dirty="0"/>
              <a:t> </a:t>
            </a:r>
            <a:r>
              <a:rPr lang="en-US" sz="2800" dirty="0" err="1"/>
              <a:t>nhem</a:t>
            </a:r>
            <a:r>
              <a:rPr lang="en-US" sz="2800" dirty="0"/>
              <a:t> </a:t>
            </a:r>
            <a:r>
              <a:rPr lang="en-US" sz="2800" dirty="0" err="1"/>
              <a:t>buồn</a:t>
            </a:r>
            <a:r>
              <a:rPr lang="en-US" sz="2800" dirty="0"/>
              <a:t> </a:t>
            </a:r>
            <a:r>
              <a:rPr lang="en-US" sz="2800" dirty="0" err="1"/>
              <a:t>ngủ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1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7012" y="533400"/>
            <a:ext cx="11353800" cy="1611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4. </a:t>
            </a:r>
            <a:r>
              <a:rPr lang="en-US" sz="3600" dirty="0" err="1">
                <a:solidFill>
                  <a:schemeClr val="tx1"/>
                </a:solidFill>
              </a:rPr>
              <a:t>Dựa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vào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nội</a:t>
            </a:r>
            <a:r>
              <a:rPr lang="en-US" sz="3600" dirty="0">
                <a:solidFill>
                  <a:schemeClr val="tx1"/>
                </a:solidFill>
              </a:rPr>
              <a:t> dung </a:t>
            </a:r>
            <a:r>
              <a:rPr lang="en-US" sz="3600" dirty="0" err="1">
                <a:solidFill>
                  <a:schemeClr val="tx1"/>
                </a:solidFill>
              </a:rPr>
              <a:t>bài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vè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và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hiểu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biết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giới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thiệu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về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loài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chim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1812" y="2971800"/>
            <a:ext cx="11353800" cy="1611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vi-VN" sz="3600" dirty="0">
                <a:solidFill>
                  <a:schemeClr val="tx1"/>
                </a:solidFill>
              </a:rPr>
              <a:t>Em thích bác cú mèo nhất, vì trong bài vè, hình ảnh của bác hiện lên rất ngộ nghĩnh, hài hước, lúc nào cũng gật gù buồn ngủ.</a:t>
            </a:r>
          </a:p>
          <a:p>
            <a:endParaRPr lang="vi-V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92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260390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E590FE-65CC-485C-8FA9-70C497B28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2" y="914400"/>
            <a:ext cx="8595074" cy="12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19871" y="381000"/>
            <a:ext cx="10744200" cy="12192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600" b="1" dirty="0" err="1"/>
              <a:t>Câu</a:t>
            </a:r>
            <a:r>
              <a:rPr lang="en-US" sz="3600" b="1" dirty="0"/>
              <a:t> 2. </a:t>
            </a:r>
            <a:r>
              <a:rPr lang="en-US" sz="3600" dirty="0" err="1"/>
              <a:t>Đặt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 ở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endParaRPr lang="en-US" sz="40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4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/>
          </p:cNvSpPr>
          <p:nvPr/>
        </p:nvSpPr>
        <p:spPr bwMode="auto">
          <a:xfrm>
            <a:off x="4162696" y="1937551"/>
            <a:ext cx="4070130" cy="2035988"/>
          </a:xfrm>
          <a:custGeom>
            <a:avLst/>
            <a:gdLst>
              <a:gd name="T0" fmla="*/ 1748631 w 3744416"/>
              <a:gd name="T1" fmla="*/ 0 h 1872208"/>
              <a:gd name="T2" fmla="*/ 3497262 w 3744416"/>
              <a:gd name="T3" fmla="*/ 1749425 h 1872208"/>
              <a:gd name="T4" fmla="*/ 0 w 3744416"/>
              <a:gd name="T5" fmla="*/ 1749425 h 1872208"/>
              <a:gd name="T6" fmla="*/ 174863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933">
              <a:solidFill>
                <a:srgbClr val="280014"/>
              </a:solidFill>
              <a:latin typeface="Times New Roman"/>
              <a:ea typeface="微软雅黑"/>
            </a:endParaRPr>
          </a:p>
        </p:txBody>
      </p:sp>
      <p:sp>
        <p:nvSpPr>
          <p:cNvPr id="4" name="MH_Other_2"/>
          <p:cNvSpPr>
            <a:spLocks noChangeArrowheads="1"/>
          </p:cNvSpPr>
          <p:nvPr/>
        </p:nvSpPr>
        <p:spPr bwMode="auto">
          <a:xfrm>
            <a:off x="4441674" y="2281193"/>
            <a:ext cx="3443814" cy="34438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90147" tIns="46978" rIns="90147" bIns="46978" anchor="ctr"/>
          <a:lstStyle/>
          <a:p>
            <a:pPr algn="ctr" latinLnBrk="1"/>
            <a:endParaRPr lang="zh-CN" altLang="en-US" sz="1300">
              <a:solidFill>
                <a:srgbClr val="FFFFFF"/>
              </a:solidFill>
              <a:latin typeface="微软雅黑 Light" charset="-122"/>
              <a:ea typeface="微软雅黑 Light" charset="-122"/>
            </a:endParaRPr>
          </a:p>
        </p:txBody>
      </p:sp>
      <p:pic>
        <p:nvPicPr>
          <p:cNvPr id="11" name="Picture 2" descr="C:\Users\Administrator\Desktop\suc\512个各行各业背景透明人物头像png图标素材\image5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94" y="2401254"/>
            <a:ext cx="3144566" cy="31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F66A6D-BEA9-4082-A325-0BFAF506F977}"/>
              </a:ext>
            </a:extLst>
          </p:cNvPr>
          <p:cNvSpPr/>
          <p:nvPr/>
        </p:nvSpPr>
        <p:spPr>
          <a:xfrm>
            <a:off x="251725" y="239369"/>
            <a:ext cx="11685375" cy="4914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C36D56-41F6-4CA9-BF33-6F08ED5DCDD7}"/>
              </a:ext>
            </a:extLst>
          </p:cNvPr>
          <p:cNvSpPr txBox="1"/>
          <p:nvPr/>
        </p:nvSpPr>
        <p:spPr>
          <a:xfrm>
            <a:off x="765470" y="3539746"/>
            <a:ext cx="543229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0000"/>
                </a:solidFill>
              </a:rPr>
              <a:t>TẠM BIỆT, HẸN GẶP LẠI</a:t>
            </a: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AD38FB8A-3E90-45EA-9AD2-233101333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725" y="85307"/>
            <a:ext cx="2464013" cy="19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9086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" b="7440"/>
          <a:stretch>
            <a:fillRect/>
          </a:stretch>
        </p:blipFill>
        <p:spPr>
          <a:xfrm>
            <a:off x="-10297" y="76200"/>
            <a:ext cx="12188825" cy="68562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821196" y="2176598"/>
            <a:ext cx="4790208" cy="786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99"/>
          </a:p>
        </p:txBody>
      </p:sp>
      <p:sp>
        <p:nvSpPr>
          <p:cNvPr id="14" name="文本框 13"/>
          <p:cNvSpPr txBox="1"/>
          <p:nvPr/>
        </p:nvSpPr>
        <p:spPr>
          <a:xfrm>
            <a:off x="3122612" y="1905000"/>
            <a:ext cx="455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rgbClr val="FF000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KHỞI ĐỘNG</a:t>
            </a:r>
            <a:endParaRPr lang="zh-CN" altLang="en-US" sz="4800" b="1" dirty="0">
              <a:solidFill>
                <a:srgbClr val="FF0000"/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F9CC41-7B3E-416C-8ABB-2ADACA2EE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6" y="1077307"/>
            <a:ext cx="6029515" cy="56073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377FC5-04E5-42E4-BF54-047A1EAA8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77" y="173382"/>
            <a:ext cx="6542693" cy="903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4993C1-ADC1-4C83-943F-475158A71F80}"/>
              </a:ext>
            </a:extLst>
          </p:cNvPr>
          <p:cNvSpPr txBox="1"/>
          <p:nvPr/>
        </p:nvSpPr>
        <p:spPr>
          <a:xfrm>
            <a:off x="7008812" y="141249"/>
            <a:ext cx="6274106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 sớm mai thức dậy,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Luỹ tre xanh rì rào,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Ngọn tre cong gọng vó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Kéo mặt trời lên cao.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 trưa đồng đầy nắng,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Trâu nằm nhai bóng râm,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Tre bần thần nhớ gió,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Chợt về đầy tiếng chim.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Mặt trời xuống núi ngủ,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Tre nâng vầng trăng lên.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Sao, sao treo đầy cành,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Suốt đêm dài thắp sáng.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Bỗng gà lên tiếng gáy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Xôn xao ngoài luỹ tre.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Đêm chuyển dần về sáng,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Mầm măng đợi nắng về.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38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1045-9910-4E8B-A75E-76212F6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381001"/>
            <a:ext cx="9972193" cy="2590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DD4FA8-E86D-4B03-B799-20015579F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5" y="2971800"/>
            <a:ext cx="5715000" cy="3819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E3788F-5719-433C-B79F-9C953E092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042" y="2951601"/>
            <a:ext cx="6111238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26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18178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x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lang="en-US" sz="2800" dirty="0">
              <a:solidFill>
                <a:srgbClr val="000000"/>
              </a:solidFill>
              <a:latin typeface="OpenSans"/>
            </a:endParaRPr>
          </a:p>
          <a:p>
            <a:pPr>
              <a:defRPr/>
            </a:pPr>
            <a:r>
              <a:rPr lang="vi-VN" sz="2400" dirty="0">
                <a:solidFill>
                  <a:srgbClr val="000000"/>
                </a:solidFill>
                <a:latin typeface="OpenSan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138037-0E4A-4BA3-B440-B5ED0120D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519" y="1447800"/>
            <a:ext cx="1261981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B43823-CCAB-4CE5-A89E-5DC9E763F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686" y="4343400"/>
            <a:ext cx="1261981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EDFE67-CC14-4352-A581-2E23E0601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2812" y="3886201"/>
            <a:ext cx="1892744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5"/>
          <p:cNvSpPr>
            <a:spLocks/>
          </p:cNvSpPr>
          <p:nvPr/>
        </p:nvSpPr>
        <p:spPr bwMode="auto">
          <a:xfrm>
            <a:off x="4377612" y="584202"/>
            <a:ext cx="809098" cy="5578476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638" tIns="41319" rIns="82638" bIns="4131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4438977" y="566936"/>
            <a:ext cx="5067085" cy="1099882"/>
            <a:chOff x="4419627" y="150457"/>
            <a:chExt cx="5068407" cy="1099883"/>
          </a:xfrm>
        </p:grpSpPr>
        <p:grpSp>
          <p:nvGrpSpPr>
            <p:cNvPr id="144" name="组合 143"/>
            <p:cNvGrpSpPr/>
            <p:nvPr/>
          </p:nvGrpSpPr>
          <p:grpSpPr>
            <a:xfrm>
              <a:off x="4419627" y="521102"/>
              <a:ext cx="727764" cy="729238"/>
              <a:chOff x="4318029" y="521102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17292" y="521839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52653" y="560870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1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167554" y="150457"/>
              <a:ext cx="4320480" cy="98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Lon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xon</a:t>
              </a:r>
              <a:endParaRPr lang="zh-CN" altLang="en-US" sz="4300" dirty="0">
                <a:solidFill>
                  <a:srgbClr val="0070C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4763638" y="1864823"/>
            <a:ext cx="4544991" cy="1028664"/>
            <a:chOff x="4441097" y="599489"/>
            <a:chExt cx="4546176" cy="1028664"/>
          </a:xfrm>
        </p:grpSpPr>
        <p:grpSp>
          <p:nvGrpSpPr>
            <p:cNvPr id="150" name="组合 149"/>
            <p:cNvGrpSpPr/>
            <p:nvPr/>
          </p:nvGrpSpPr>
          <p:grpSpPr>
            <a:xfrm>
              <a:off x="4441097" y="898915"/>
              <a:ext cx="727764" cy="729238"/>
              <a:chOff x="4339499" y="898915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762" y="899652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113" y="93867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2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5224896" y="599489"/>
              <a:ext cx="3762377" cy="98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sz="4400" dirty="0" err="1">
                  <a:solidFill>
                    <a:srgbClr val="B43C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Lân</a:t>
              </a:r>
              <a:r>
                <a:rPr lang="en-US" sz="4400" dirty="0">
                  <a:solidFill>
                    <a:srgbClr val="B43C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la</a:t>
              </a:r>
              <a:endParaRPr lang="zh-CN" altLang="en-US" sz="4300" dirty="0">
                <a:solidFill>
                  <a:srgbClr val="B43C0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4755780" y="3175519"/>
            <a:ext cx="5453434" cy="1017916"/>
            <a:chOff x="4358550" y="823454"/>
            <a:chExt cx="4552553" cy="1017917"/>
          </a:xfrm>
        </p:grpSpPr>
        <p:grpSp>
          <p:nvGrpSpPr>
            <p:cNvPr id="156" name="组合 155"/>
            <p:cNvGrpSpPr/>
            <p:nvPr/>
          </p:nvGrpSpPr>
          <p:grpSpPr>
            <a:xfrm>
              <a:off x="4358550" y="953934"/>
              <a:ext cx="727763" cy="887437"/>
              <a:chOff x="4256952" y="953934"/>
              <a:chExt cx="727763" cy="887437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177115" y="1033771"/>
                <a:ext cx="887437" cy="727763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00B050"/>
                  </a:solidFill>
                  <a:ea typeface="宋体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422253" y="1142844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rgbClr val="00B050"/>
                    </a:solidFill>
                    <a:ea typeface="微软雅黑" pitchFamily="34" charset="-122"/>
                  </a:rPr>
                  <a:t>3</a:t>
                </a:r>
                <a:endParaRPr lang="zh-CN" altLang="en-US" sz="2900" spc="271" dirty="0">
                  <a:solidFill>
                    <a:srgbClr val="00B050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5148725" y="823454"/>
              <a:ext cx="3762378" cy="98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44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Nhấp</a:t>
              </a:r>
              <a:r>
                <a:rPr lang="en-US" sz="44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nhem</a:t>
              </a:r>
              <a:endParaRPr lang="en-US" sz="44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4534260" y="4394341"/>
            <a:ext cx="5307391" cy="1034474"/>
            <a:chOff x="4226902" y="976133"/>
            <a:chExt cx="5308775" cy="1034476"/>
          </a:xfrm>
        </p:grpSpPr>
        <p:grpSp>
          <p:nvGrpSpPr>
            <p:cNvPr id="162" name="组合 161"/>
            <p:cNvGrpSpPr/>
            <p:nvPr/>
          </p:nvGrpSpPr>
          <p:grpSpPr>
            <a:xfrm>
              <a:off x="4226902" y="1281371"/>
              <a:ext cx="727764" cy="729238"/>
              <a:chOff x="4125304" y="1281371"/>
              <a:chExt cx="727764" cy="729238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124567" y="1282108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7030A0"/>
                  </a:solidFill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259925" y="1373390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rgbClr val="7030A0"/>
                    </a:solidFill>
                    <a:ea typeface="微软雅黑" pitchFamily="34" charset="-122"/>
                  </a:rPr>
                  <a:t>4</a:t>
                </a:r>
                <a:endParaRPr lang="zh-CN" altLang="en-US" sz="2900" spc="271" dirty="0">
                  <a:solidFill>
                    <a:srgbClr val="7030A0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082408" y="976133"/>
              <a:ext cx="4453269" cy="98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4400" dirty="0" err="1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Liếu</a:t>
              </a:r>
              <a:r>
                <a:rPr lang="en-US" sz="4400" dirty="0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điếu</a:t>
              </a:r>
              <a:endParaRPr lang="en-US" sz="4400" dirty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218717" y="499512"/>
            <a:ext cx="2234618" cy="1497584"/>
          </a:xfrm>
          <a:prstGeom prst="cloudCallout">
            <a:avLst>
              <a:gd name="adj1" fmla="val 35877"/>
              <a:gd name="adj2" fmla="val 91360"/>
            </a:avLst>
          </a:prstGeom>
          <a:solidFill>
            <a:schemeClr val="bg1"/>
          </a:solidFill>
          <a:ln>
            <a:solidFill>
              <a:srgbClr val="BF2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endParaRPr lang="en-US"/>
          </a:p>
        </p:txBody>
      </p:sp>
      <p:sp>
        <p:nvSpPr>
          <p:cNvPr id="50" name="TextBox 33"/>
          <p:cNvSpPr txBox="1"/>
          <p:nvPr/>
        </p:nvSpPr>
        <p:spPr>
          <a:xfrm rot="21324261">
            <a:off x="546604" y="895282"/>
            <a:ext cx="1578847" cy="557564"/>
          </a:xfrm>
          <a:prstGeom prst="rect">
            <a:avLst/>
          </a:prstGeom>
          <a:noFill/>
        </p:spPr>
        <p:txBody>
          <a:bodyPr wrap="none" lIns="110213" tIns="55106" rIns="110213" bIns="55106" rtlCol="0">
            <a:spAutoFit/>
          </a:bodyPr>
          <a:lstStyle/>
          <a:p>
            <a:pPr algn="l"/>
            <a:r>
              <a:rPr lang="en-US" altLang="zh-CN" sz="2900" b="1" spc="-181" dirty="0">
                <a:ln w="9525">
                  <a:noFill/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Luyện đọc</a:t>
            </a:r>
            <a:endParaRPr lang="zh-CN" altLang="en-US" sz="2900" b="1" spc="-181" dirty="0">
              <a:ln w="9525">
                <a:noFill/>
              </a:ln>
              <a:solidFill>
                <a:srgbClr val="7030A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87AE51-BB42-483B-A91F-5F132E7FD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97" y="2712229"/>
            <a:ext cx="4139335" cy="26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5022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9"/>
          <p:cNvCxnSpPr/>
          <p:nvPr/>
        </p:nvCxnSpPr>
        <p:spPr>
          <a:xfrm flipH="1">
            <a:off x="5982256" y="535348"/>
            <a:ext cx="35956" cy="594165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3"/>
          <p:cNvSpPr/>
          <p:nvPr/>
        </p:nvSpPr>
        <p:spPr>
          <a:xfrm>
            <a:off x="5469388" y="703056"/>
            <a:ext cx="986870" cy="987128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488821" y="2053305"/>
            <a:ext cx="986870" cy="987128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6814309" y="762000"/>
            <a:ext cx="5336276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 </a:t>
            </a:r>
            <a:r>
              <a:rPr lang="en-US" altLang="zh-CN" sz="4300" b="1" dirty="0" err="1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endParaRPr lang="zh-CN" altLang="en-US" sz="43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372940" y="2546868"/>
            <a:ext cx="4578472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just"/>
            <a:r>
              <a:rPr lang="en-US" sz="3200" dirty="0" err="1"/>
              <a:t>Loanh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,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xa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385394" y="1611654"/>
            <a:ext cx="2740291" cy="7730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 err="1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Lân</a:t>
            </a:r>
            <a:r>
              <a:rPr lang="en-US" altLang="zh-CN" sz="4300" b="1" dirty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</a:t>
            </a:r>
            <a:endParaRPr lang="zh-CN" altLang="en-US" sz="43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9">
            <a:extLst>
              <a:ext uri="{FF2B5EF4-FFF2-40B4-BE49-F238E27FC236}">
                <a16:creationId xmlns:a16="http://schemas.microsoft.com/office/drawing/2014/main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-3047206" y="-1127945"/>
            <a:ext cx="1040433" cy="796179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6597019" y="1690184"/>
            <a:ext cx="4831393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Chạy</a:t>
            </a:r>
            <a:r>
              <a:rPr lang="en-US" sz="3200" dirty="0"/>
              <a:t> </a:t>
            </a:r>
            <a:r>
              <a:rPr lang="en-US" sz="3200" dirty="0" err="1"/>
              <a:t>nhanh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đáng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endParaRPr lang="vi-VN" sz="3200" dirty="0"/>
          </a:p>
        </p:txBody>
      </p:sp>
      <p:sp>
        <p:nvSpPr>
          <p:cNvPr id="21" name="AutoShape 2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4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椭圆 6"/>
          <p:cNvSpPr/>
          <p:nvPr/>
        </p:nvSpPr>
        <p:spPr>
          <a:xfrm>
            <a:off x="5547735" y="3431785"/>
            <a:ext cx="986870" cy="987128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3"/>
          <p:cNvSpPr txBox="1"/>
          <p:nvPr/>
        </p:nvSpPr>
        <p:spPr>
          <a:xfrm>
            <a:off x="6788344" y="3431785"/>
            <a:ext cx="4640068" cy="72684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000" b="1" dirty="0" err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Nhấp</a:t>
            </a:r>
            <a:r>
              <a:rPr lang="en-US" altLang="zh-CN" sz="4000" b="1" dirty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nhem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2"/>
          <p:cNvSpPr txBox="1"/>
          <p:nvPr/>
        </p:nvSpPr>
        <p:spPr>
          <a:xfrm>
            <a:off x="6278269" y="4307490"/>
            <a:ext cx="4997743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nhắm</a:t>
            </a:r>
            <a:r>
              <a:rPr lang="en-US" sz="3200" dirty="0"/>
              <a:t> </a:t>
            </a:r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mở</a:t>
            </a:r>
            <a:endParaRPr lang="vi-VN" sz="3200" dirty="0"/>
          </a:p>
        </p:txBody>
      </p:sp>
      <p:sp>
        <p:nvSpPr>
          <p:cNvPr id="20" name="椭圆 7"/>
          <p:cNvSpPr/>
          <p:nvPr/>
        </p:nvSpPr>
        <p:spPr>
          <a:xfrm>
            <a:off x="5528203" y="5085086"/>
            <a:ext cx="986870" cy="987128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4"/>
          <p:cNvSpPr txBox="1"/>
          <p:nvPr/>
        </p:nvSpPr>
        <p:spPr>
          <a:xfrm>
            <a:off x="385394" y="5528450"/>
            <a:ext cx="4718418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loài</a:t>
            </a:r>
            <a:r>
              <a:rPr lang="en-US" sz="3200" dirty="0"/>
              <a:t> </a:t>
            </a:r>
            <a:r>
              <a:rPr lang="en-US" sz="3200" dirty="0" err="1"/>
              <a:t>chim</a:t>
            </a:r>
            <a:endParaRPr lang="vi-VN" sz="3200" dirty="0"/>
          </a:p>
        </p:txBody>
      </p:sp>
      <p:sp>
        <p:nvSpPr>
          <p:cNvPr id="24" name="文本框 15"/>
          <p:cNvSpPr txBox="1"/>
          <p:nvPr/>
        </p:nvSpPr>
        <p:spPr>
          <a:xfrm>
            <a:off x="366121" y="4761590"/>
            <a:ext cx="3840972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4300" b="1" dirty="0" err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Liếu</a:t>
            </a:r>
            <a:r>
              <a:rPr lang="en-US" sz="4300" b="1" dirty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điếu</a:t>
            </a:r>
            <a:endParaRPr lang="zh-CN" altLang="en-US" sz="43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8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5" grpId="0"/>
      <p:bldP spid="16" grpId="0"/>
      <p:bldP spid="9" grpId="0"/>
      <p:bldP spid="13" grpId="0" animBg="1"/>
      <p:bldP spid="19" grpId="0"/>
      <p:bldP spid="14" grpId="0"/>
      <p:bldP spid="20" grpId="0" animBg="1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793</Words>
  <Application>Microsoft Office PowerPoint</Application>
  <PresentationFormat>Custom</PresentationFormat>
  <Paragraphs>189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微软雅黑</vt:lpstr>
      <vt:lpstr>宋体</vt:lpstr>
      <vt:lpstr>微软雅黑 Light</vt:lpstr>
      <vt:lpstr>Arial</vt:lpstr>
      <vt:lpstr>Arial-Rounded</vt:lpstr>
      <vt:lpstr>Calibri</vt:lpstr>
      <vt:lpstr>OpenSans</vt:lpstr>
      <vt:lpstr>Times New Roman</vt:lpstr>
      <vt:lpstr>Windsor</vt:lpstr>
      <vt:lpstr>方正卡通简体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STD_NHUNG</cp:lastModifiedBy>
  <cp:revision>290</cp:revision>
  <dcterms:created xsi:type="dcterms:W3CDTF">2020-12-08T15:48:47Z</dcterms:created>
  <dcterms:modified xsi:type="dcterms:W3CDTF">2025-02-25T12:33:25Z</dcterms:modified>
</cp:coreProperties>
</file>