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1" r:id="rId4"/>
    <p:sldMasterId id="2147483714" r:id="rId5"/>
    <p:sldMasterId id="2147483727" r:id="rId6"/>
  </p:sldMasterIdLst>
  <p:notesMasterIdLst>
    <p:notesMasterId r:id="rId13"/>
  </p:notesMasterIdLst>
  <p:sldIdLst>
    <p:sldId id="257" r:id="rId7"/>
    <p:sldId id="258" r:id="rId8"/>
    <p:sldId id="259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DBBC0-E8DE-4754-BC26-F9E493CDD68F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933B3-27A7-4AF3-BC01-C058E7E5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8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ADC4B-121D-46CC-9D52-F4252E0865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19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47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2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3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56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7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5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8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9"/>
            <a:ext cx="361603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0288415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8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26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6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35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37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8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38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7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36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84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54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22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60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8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7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8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9"/>
            <a:ext cx="361603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149884620"/>
      </p:ext>
    </p:extLst>
  </p:cSld>
  <p:clrMapOvr>
    <a:masterClrMapping/>
  </p:clrMapOvr>
  <p:transition spd="slow" advTm="3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93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06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3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6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88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47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19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60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69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74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58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04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10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84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1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91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427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74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21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46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94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830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63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358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8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98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2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6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90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00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77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689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983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77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46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4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896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324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454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5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544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86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097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520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676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779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9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921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440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204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376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547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6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2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1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3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1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2/25/2025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9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2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2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9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3016A027-9143-4183-876C-8F245754F8E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25/02/2025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01096"/>
            <a:fld id="{EA00008C-E91C-48F4-94D9-126E2AF171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101096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8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6207" y="615127"/>
            <a:ext cx="9736720" cy="1896334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 defTabSz="1101096">
              <a:defRPr/>
            </a:pPr>
            <a:r>
              <a:rPr lang="en-US" sz="58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381002"/>
            <a:ext cx="9972193" cy="297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88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-8709" y="76201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2784" y="2176599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1096"/>
            <a:endParaRPr lang="zh-CN" altLang="en-US" sz="21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24200" y="1905001"/>
            <a:ext cx="455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101096"/>
            <a:r>
              <a:rPr lang="en-US" altLang="zh-CN" sz="4800" b="1" dirty="0">
                <a:solidFill>
                  <a:srgbClr val="FF000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KHỞI ĐỘNG</a:t>
            </a:r>
            <a:endParaRPr lang="zh-CN" altLang="en-US" sz="4800" b="1" dirty="0">
              <a:solidFill>
                <a:srgbClr val="FF000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1588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7469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33" y="4344525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1554796" y="1508642"/>
            <a:ext cx="9089409" cy="2391514"/>
            <a:chOff x="3812078" y="3068424"/>
            <a:chExt cx="8431190" cy="2392136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3812078" y="3151635"/>
              <a:ext cx="8431190" cy="230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altLang="zh-CN" sz="7200" b="1" smtClean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Tiết 3</a:t>
              </a:r>
            </a:p>
            <a:p>
              <a:pPr algn="ctr" defTabSz="914126">
                <a:defRPr/>
              </a:pPr>
              <a:r>
                <a:rPr lang="en-US" altLang="zh-CN" sz="7200" b="1" smtClean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Viết: Chữ hoa U, Ư</a:t>
              </a:r>
              <a:endParaRPr lang="zh-CN" altLang="en-US" sz="6600" b="1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endParaRPr lang="zh-CN" altLang="en-US" sz="11497" b="1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7123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>
              <a:defRPr/>
            </a:pPr>
            <a:endParaRPr lang="en-US" sz="179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9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38672-02DD-4306-9AD6-CFFAF6E449D3}"/>
              </a:ext>
            </a:extLst>
          </p:cNvPr>
          <p:cNvSpPr txBox="1"/>
          <p:nvPr/>
        </p:nvSpPr>
        <p:spPr>
          <a:xfrm>
            <a:off x="578885" y="875843"/>
            <a:ext cx="6078945" cy="446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C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ấu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tạ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: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Cao 5 li ( 6 đường kẻ ngang)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Viết 2 né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t/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1: Nét hất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2: Móc ngược (bên phải)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3: Móc ngược (bên phải)</a:t>
            </a:r>
            <a:endParaRPr lang="en-US" sz="2399" b="1" dirty="0">
              <a:solidFill>
                <a:srgbClr val="0070C0"/>
              </a:solidFill>
              <a:latin typeface="Calibri"/>
            </a:endParaRPr>
          </a:p>
          <a:p>
            <a:pPr algn="just"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Cách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viết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</a:p>
          <a:p>
            <a:pPr defTabSz="914126" fontAlgn="base"/>
            <a:r>
              <a:rPr lang="en-US" sz="2399" dirty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1: Đặt bút trên đường kẻ 2, viết nét hất, đến đường kẻ 3 thì dừng lại.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2: Từ điểm dừng của bút của nét 1, chuyển hướng bút để viết nét móc ngược thứ nhất (1).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3: Từ điểm cuối của nét 2 (ở đường kẻ 2). Rê bút lên tới đường kẻ 3 rồi chuyển hướng bút ngược lại viết tiếp nét móc ngược thứ 2 (2). Dừng bút ở đường kẻ 2.</a:t>
            </a:r>
            <a:endParaRPr lang="vi-VN" sz="2399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79" y="71893"/>
            <a:ext cx="1609215" cy="8996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61042F-C5DA-494F-A065-9726E2B02074}"/>
              </a:ext>
            </a:extLst>
          </p:cNvPr>
          <p:cNvSpPr/>
          <p:nvPr/>
        </p:nvSpPr>
        <p:spPr>
          <a:xfrm>
            <a:off x="1588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AutoShape 2" descr="Cách viết chữ x thường và hoa đúng nhất dành cho bé tập viết"/>
          <p:cNvSpPr>
            <a:spLocks noChangeAspect="1" noChangeArrowheads="1"/>
          </p:cNvSpPr>
          <p:nvPr/>
        </p:nvSpPr>
        <p:spPr bwMode="auto">
          <a:xfrm>
            <a:off x="157123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309483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FBAF2-54A5-4421-B16B-1F67FB90B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539" y="521711"/>
            <a:ext cx="4717224" cy="46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79" y="71893"/>
            <a:ext cx="1609215" cy="8996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1AC17D-C8B2-4A8A-85E4-EE34F6448EA0}"/>
              </a:ext>
            </a:extLst>
          </p:cNvPr>
          <p:cNvSpPr/>
          <p:nvPr/>
        </p:nvSpPr>
        <p:spPr>
          <a:xfrm>
            <a:off x="1588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7123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4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309483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6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461843" y="16118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8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614204" y="31354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0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766564" y="46590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R18. TẬP VIẾT: ÔN CÁCH VIẾT CÁC CHỮ HOA A, M, N, Q, V (KIỂU 2) - Thư Viện  123"/>
          <p:cNvSpPr>
            <a:spLocks noChangeAspect="1" noChangeArrowheads="1"/>
          </p:cNvSpPr>
          <p:nvPr/>
        </p:nvSpPr>
        <p:spPr bwMode="auto">
          <a:xfrm>
            <a:off x="918924" y="61826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9076" y="618271"/>
            <a:ext cx="9781744" cy="83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vi-VN" sz="2399" b="1" i="1" dirty="0">
                <a:solidFill>
                  <a:srgbClr val="C00000"/>
                </a:solidFill>
                <a:latin typeface="Arial" panose="020B0604020202020204" pitchFamily="34" charset="0"/>
              </a:rPr>
              <a:t>Chú ý: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Cần viết cho cân đối các phần giống nhau. Như vậy, chữ 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U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mới nhìn cân đối và đẹp.</a:t>
            </a:r>
            <a:endParaRPr lang="en-US" sz="23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1071285" y="770630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C1F44D-E67B-4FF4-8BDB-B84867B95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223" y="1995430"/>
            <a:ext cx="6167557" cy="31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8330" y="-185099"/>
            <a:ext cx="11630171" cy="5800902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F79EF8F-D52B-4142-8574-939693801192}"/>
              </a:ext>
            </a:extLst>
          </p:cNvPr>
          <p:cNvSpPr/>
          <p:nvPr/>
        </p:nvSpPr>
        <p:spPr>
          <a:xfrm>
            <a:off x="1019859" y="3197916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Rừng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U Minh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có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nhiều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loài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chim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quý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9676E1-D80B-45C7-9AA4-B290C6054B06}"/>
              </a:ext>
            </a:extLst>
          </p:cNvPr>
          <p:cNvCxnSpPr/>
          <p:nvPr/>
        </p:nvCxnSpPr>
        <p:spPr>
          <a:xfrm>
            <a:off x="105684" y="3310421"/>
            <a:ext cx="4858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1588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7124E-356C-4E4B-89CD-4390D6C4B34B}"/>
              </a:ext>
            </a:extLst>
          </p:cNvPr>
          <p:cNvSpPr/>
          <p:nvPr/>
        </p:nvSpPr>
        <p:spPr>
          <a:xfrm>
            <a:off x="712602" y="1337423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Viết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câu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ứng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dụng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897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196</Words>
  <Application>Microsoft Office PowerPoint</Application>
  <PresentationFormat>Widescreen</PresentationFormat>
  <Paragraphs>17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Windsor</vt:lpstr>
      <vt:lpstr>小考拉体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STD_NHUNG</dc:creator>
  <cp:lastModifiedBy>STD_NHUNG</cp:lastModifiedBy>
  <cp:revision>1</cp:revision>
  <dcterms:created xsi:type="dcterms:W3CDTF">2025-02-25T12:22:30Z</dcterms:created>
  <dcterms:modified xsi:type="dcterms:W3CDTF">2025-02-25T12:25:49Z</dcterms:modified>
</cp:coreProperties>
</file>