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312" r:id="rId3"/>
    <p:sldId id="313" r:id="rId4"/>
    <p:sldId id="314" r:id="rId5"/>
    <p:sldId id="315" r:id="rId6"/>
    <p:sldId id="316" r:id="rId7"/>
    <p:sldId id="291" r:id="rId8"/>
    <p:sldId id="302" r:id="rId9"/>
    <p:sldId id="261" r:id="rId10"/>
    <p:sldId id="283" r:id="rId11"/>
    <p:sldId id="305" r:id="rId12"/>
    <p:sldId id="284" r:id="rId13"/>
    <p:sldId id="304" r:id="rId14"/>
    <p:sldId id="309" r:id="rId15"/>
    <p:sldId id="306" r:id="rId16"/>
    <p:sldId id="317" r:id="rId17"/>
    <p:sldId id="303" r:id="rId18"/>
    <p:sldId id="310" r:id="rId19"/>
    <p:sldId id="311" r:id="rId20"/>
    <p:sldId id="285" r:id="rId21"/>
    <p:sldId id="263" r:id="rId22"/>
    <p:sldId id="307" r:id="rId23"/>
    <p:sldId id="31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FF1"/>
    <a:srgbClr val="2E88DA"/>
    <a:srgbClr val="FF00FF"/>
    <a:srgbClr val="0D94D7"/>
    <a:srgbClr val="FF6600"/>
    <a:srgbClr val="9AD3DE"/>
    <a:srgbClr val="45AEC3"/>
    <a:srgbClr val="7AC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64" autoAdjust="0"/>
  </p:normalViewPr>
  <p:slideViewPr>
    <p:cSldViewPr snapToGrid="0">
      <p:cViewPr varScale="1">
        <p:scale>
          <a:sx n="83" d="100"/>
          <a:sy n="83"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C5ED77-E63F-4614-A211-FF0E179E9980}"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605579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5ED77-E63F-4614-A211-FF0E179E9980}"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51470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5ED77-E63F-4614-A211-FF0E179E9980}"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91464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5ED77-E63F-4614-A211-FF0E179E9980}"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5097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C5ED77-E63F-4614-A211-FF0E179E9980}"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396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5ED77-E63F-4614-A211-FF0E179E9980}"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47844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5ED77-E63F-4614-A211-FF0E179E9980}"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11885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5ED77-E63F-4614-A211-FF0E179E9980}"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8431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5ED77-E63F-4614-A211-FF0E179E9980}"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93379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5ED77-E63F-4614-A211-FF0E179E9980}"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1566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C5ED77-E63F-4614-A211-FF0E179E9980}"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96330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5ED77-E63F-4614-A211-FF0E179E9980}"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25273-407A-457C-845B-8166E70E5B4D}" type="slidenum">
              <a:rPr lang="en-US" smtClean="0"/>
              <a:t>‹#›</a:t>
            </a:fld>
            <a:endParaRPr lang="en-US"/>
          </a:p>
        </p:txBody>
      </p:sp>
    </p:spTree>
    <p:extLst>
      <p:ext uri="{BB962C8B-B14F-4D97-AF65-F5344CB8AC3E}">
        <p14:creationId xmlns:p14="http://schemas.microsoft.com/office/powerpoint/2010/main" val="1049379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2B90C2-92B9-4F29-8857-9705F4AC6F1F}"/>
              </a:ext>
            </a:extLst>
          </p:cNvPr>
          <p:cNvPicPr>
            <a:picLocks noChangeAspect="1" noChangeArrowheads="1"/>
          </p:cNvPicPr>
          <p:nvPr/>
        </p:nvPicPr>
        <p:blipFill>
          <a:blip r:embed="rId2"/>
          <a:srcRect/>
          <a:stretch>
            <a:fillRect/>
          </a:stretch>
        </p:blipFill>
        <p:spPr bwMode="auto">
          <a:xfrm>
            <a:off x="-381000" y="-152400"/>
            <a:ext cx="12573000" cy="7010400"/>
          </a:xfrm>
          <a:prstGeom prst="rect">
            <a:avLst/>
          </a:prstGeom>
          <a:noFill/>
          <a:ln w="9525">
            <a:noFill/>
            <a:miter lim="800000"/>
            <a:headEnd/>
            <a:tailEnd/>
          </a:ln>
        </p:spPr>
      </p:pic>
      <p:sp>
        <p:nvSpPr>
          <p:cNvPr id="5" name="WordArt 9"/>
          <p:cNvSpPr>
            <a:spLocks noChangeArrowheads="1" noChangeShapeType="1" noTextEdit="1"/>
          </p:cNvSpPr>
          <p:nvPr/>
        </p:nvSpPr>
        <p:spPr bwMode="auto">
          <a:xfrm>
            <a:off x="2949262" y="2177143"/>
            <a:ext cx="6220496" cy="1725156"/>
          </a:xfrm>
          <a:prstGeom prst="rect">
            <a:avLst/>
          </a:prstGeom>
        </p:spPr>
        <p:txBody>
          <a:bodyPr wrap="none" fromWordArt="1">
            <a:prstTxWarp prst="textPlain">
              <a:avLst>
                <a:gd name="adj" fmla="val 50000"/>
              </a:avLst>
            </a:prstTxWarp>
          </a:bodyPr>
          <a:lstStyle/>
          <a:p>
            <a:pPr algn="ct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Khởi</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động</a:t>
            </a:r>
            <a:endPar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a:p>
            <a:pPr algn="ct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Ai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nhớ</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bài</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cũ</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nhất</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a:t>
            </a:r>
            <a:endParaRPr lang="vi-VN"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p:txBody>
      </p:sp>
    </p:spTree>
    <p:extLst>
      <p:ext uri="{BB962C8B-B14F-4D97-AF65-F5344CB8AC3E}">
        <p14:creationId xmlns:p14="http://schemas.microsoft.com/office/powerpoint/2010/main" val="382961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chữ R hoa (Tập viết Lớp 2 - Tuần 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49251" y="528035"/>
            <a:ext cx="8989453" cy="5048518"/>
          </a:xfrm>
        </p:spPr>
      </p:pic>
    </p:spTree>
    <p:extLst>
      <p:ext uri="{BB962C8B-B14F-4D97-AF65-F5344CB8AC3E}">
        <p14:creationId xmlns:p14="http://schemas.microsoft.com/office/powerpoint/2010/main" val="1259845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A020E-C852-4598-972B-93AF46C50C37}"/>
              </a:ext>
            </a:extLst>
          </p:cNvPr>
          <p:cNvSpPr>
            <a:spLocks noGrp="1"/>
          </p:cNvSpPr>
          <p:nvPr>
            <p:ph idx="1"/>
          </p:nvPr>
        </p:nvSpPr>
        <p:spPr>
          <a:xfrm>
            <a:off x="1173017" y="1467852"/>
            <a:ext cx="10515600" cy="4351338"/>
          </a:xfrm>
        </p:spPr>
        <p:txBody>
          <a:bodyPr/>
          <a:lstStyle/>
          <a:p>
            <a:pPr marL="514350" indent="-514350">
              <a:buAutoNum type="arabicPeriod"/>
            </a:pPr>
            <a:r>
              <a:rPr lang="en-US" b="1" dirty="0">
                <a:latin typeface="Times New Roman" panose="02020603050405020304" pitchFamily="18" charset="0"/>
                <a:cs typeface="Times New Roman" panose="02020603050405020304" pitchFamily="18" charset="0"/>
              </a:rPr>
              <a:t>Viết chữ hoa: </a:t>
            </a:r>
          </a:p>
        </p:txBody>
      </p:sp>
      <p:grpSp>
        <p:nvGrpSpPr>
          <p:cNvPr id="4" name="Group 3">
            <a:extLst>
              <a:ext uri="{FF2B5EF4-FFF2-40B4-BE49-F238E27FC236}">
                <a16:creationId xmlns:a16="http://schemas.microsoft.com/office/drawing/2014/main" id="{2E8E3D71-AC87-4B09-9102-0964C78640E4}"/>
              </a:ext>
            </a:extLst>
          </p:cNvPr>
          <p:cNvGrpSpPr/>
          <p:nvPr/>
        </p:nvGrpSpPr>
        <p:grpSpPr>
          <a:xfrm>
            <a:off x="47558" y="49245"/>
            <a:ext cx="1524000" cy="1290158"/>
            <a:chOff x="36715" y="2258787"/>
            <a:chExt cx="1524000" cy="823848"/>
          </a:xfrm>
        </p:grpSpPr>
        <p:grpSp>
          <p:nvGrpSpPr>
            <p:cNvPr id="5" name="Group 4">
              <a:extLst>
                <a:ext uri="{FF2B5EF4-FFF2-40B4-BE49-F238E27FC236}">
                  <a16:creationId xmlns:a16="http://schemas.microsoft.com/office/drawing/2014/main" id="{2193C04B-5948-4355-B14A-2DAA4E2BEC3A}"/>
                </a:ext>
              </a:extLst>
            </p:cNvPr>
            <p:cNvGrpSpPr/>
            <p:nvPr/>
          </p:nvGrpSpPr>
          <p:grpSpPr>
            <a:xfrm>
              <a:off x="36715" y="2258787"/>
              <a:ext cx="1524000" cy="823848"/>
              <a:chOff x="3186544" y="986344"/>
              <a:chExt cx="4627419" cy="1174964"/>
            </a:xfrm>
          </p:grpSpPr>
          <p:sp>
            <p:nvSpPr>
              <p:cNvPr id="7" name="Flowchart: Process 11">
                <a:extLst>
                  <a:ext uri="{FF2B5EF4-FFF2-40B4-BE49-F238E27FC236}">
                    <a16:creationId xmlns:a16="http://schemas.microsoft.com/office/drawing/2014/main" id="{3003A314-1BAD-4F1E-BA75-5039C4A2C145}"/>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Process 11">
                <a:extLst>
                  <a:ext uri="{FF2B5EF4-FFF2-40B4-BE49-F238E27FC236}">
                    <a16:creationId xmlns:a16="http://schemas.microsoft.com/office/drawing/2014/main" id="{35C7E71B-3F89-4459-8CC8-FB8F4A779C05}"/>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FDF97810-FDA7-4853-85DE-AB038AF4581E}"/>
                </a:ext>
              </a:extLst>
            </p:cNvPr>
            <p:cNvSpPr txBox="1"/>
            <p:nvPr/>
          </p:nvSpPr>
          <p:spPr>
            <a:xfrm>
              <a:off x="207243" y="2419749"/>
              <a:ext cx="939800"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VIẾT</a:t>
              </a:r>
            </a:p>
          </p:txBody>
        </p:sp>
      </p:grpSp>
      <p:graphicFrame>
        <p:nvGraphicFramePr>
          <p:cNvPr id="2" name="Table 8">
            <a:extLst>
              <a:ext uri="{FF2B5EF4-FFF2-40B4-BE49-F238E27FC236}">
                <a16:creationId xmlns:a16="http://schemas.microsoft.com/office/drawing/2014/main" id="{CFCA939B-9CCE-43E5-8253-B8C49CA3E82B}"/>
              </a:ext>
            </a:extLst>
          </p:cNvPr>
          <p:cNvGraphicFramePr>
            <a:graphicFrameLocks noGrp="1"/>
          </p:cNvGraphicFramePr>
          <p:nvPr/>
        </p:nvGraphicFramePr>
        <p:xfrm>
          <a:off x="1947490" y="2195992"/>
          <a:ext cx="3840480" cy="329184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1341976514"/>
                    </a:ext>
                  </a:extLst>
                </a:gridCol>
                <a:gridCol w="548640">
                  <a:extLst>
                    <a:ext uri="{9D8B030D-6E8A-4147-A177-3AD203B41FA5}">
                      <a16:colId xmlns:a16="http://schemas.microsoft.com/office/drawing/2014/main" val="3035493717"/>
                    </a:ext>
                  </a:extLst>
                </a:gridCol>
                <a:gridCol w="548640">
                  <a:extLst>
                    <a:ext uri="{9D8B030D-6E8A-4147-A177-3AD203B41FA5}">
                      <a16:colId xmlns:a16="http://schemas.microsoft.com/office/drawing/2014/main" val="1459531763"/>
                    </a:ext>
                  </a:extLst>
                </a:gridCol>
                <a:gridCol w="548640">
                  <a:extLst>
                    <a:ext uri="{9D8B030D-6E8A-4147-A177-3AD203B41FA5}">
                      <a16:colId xmlns:a16="http://schemas.microsoft.com/office/drawing/2014/main" val="53706527"/>
                    </a:ext>
                  </a:extLst>
                </a:gridCol>
                <a:gridCol w="548640">
                  <a:extLst>
                    <a:ext uri="{9D8B030D-6E8A-4147-A177-3AD203B41FA5}">
                      <a16:colId xmlns:a16="http://schemas.microsoft.com/office/drawing/2014/main" val="2965113638"/>
                    </a:ext>
                  </a:extLst>
                </a:gridCol>
                <a:gridCol w="548640">
                  <a:extLst>
                    <a:ext uri="{9D8B030D-6E8A-4147-A177-3AD203B41FA5}">
                      <a16:colId xmlns:a16="http://schemas.microsoft.com/office/drawing/2014/main" val="4122884066"/>
                    </a:ext>
                  </a:extLst>
                </a:gridCol>
                <a:gridCol w="548640">
                  <a:extLst>
                    <a:ext uri="{9D8B030D-6E8A-4147-A177-3AD203B41FA5}">
                      <a16:colId xmlns:a16="http://schemas.microsoft.com/office/drawing/2014/main" val="3604432021"/>
                    </a:ext>
                  </a:extLst>
                </a:gridCol>
              </a:tblGrid>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61729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2785073"/>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33596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697792"/>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07867"/>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8961113"/>
                  </a:ext>
                </a:extLst>
              </a:tr>
            </a:tbl>
          </a:graphicData>
        </a:graphic>
      </p:graphicFrame>
      <p:sp>
        <p:nvSpPr>
          <p:cNvPr id="9" name="TextBox 8">
            <a:extLst>
              <a:ext uri="{FF2B5EF4-FFF2-40B4-BE49-F238E27FC236}">
                <a16:creationId xmlns:a16="http://schemas.microsoft.com/office/drawing/2014/main" id="{E4B0CB39-1C2A-445C-904A-0F06554514DC}"/>
              </a:ext>
            </a:extLst>
          </p:cNvPr>
          <p:cNvSpPr txBox="1"/>
          <p:nvPr/>
        </p:nvSpPr>
        <p:spPr>
          <a:xfrm>
            <a:off x="2668942" y="2407848"/>
            <a:ext cx="3177772" cy="3477875"/>
          </a:xfrm>
          <a:prstGeom prst="rect">
            <a:avLst/>
          </a:prstGeom>
          <a:noFill/>
        </p:spPr>
        <p:txBody>
          <a:bodyPr wrap="square" rtlCol="0">
            <a:spAutoFit/>
          </a:bodyPr>
          <a:lstStyle/>
          <a:p>
            <a:r>
              <a:rPr lang="en-US" sz="21900" dirty="0">
                <a:latin typeface="HP001 4 hàng" panose="020B0603050302020204" pitchFamily="34" charset="0"/>
              </a:rPr>
              <a:t>R</a:t>
            </a:r>
          </a:p>
        </p:txBody>
      </p:sp>
      <p:sp>
        <p:nvSpPr>
          <p:cNvPr id="11" name="TextBox 10">
            <a:extLst>
              <a:ext uri="{FF2B5EF4-FFF2-40B4-BE49-F238E27FC236}">
                <a16:creationId xmlns:a16="http://schemas.microsoft.com/office/drawing/2014/main" id="{5012D5B7-131A-4965-8D7F-189476DE62E5}"/>
              </a:ext>
            </a:extLst>
          </p:cNvPr>
          <p:cNvSpPr txBox="1"/>
          <p:nvPr/>
        </p:nvSpPr>
        <p:spPr>
          <a:xfrm>
            <a:off x="5013389" y="188336"/>
            <a:ext cx="7953695" cy="553998"/>
          </a:xfrm>
          <a:prstGeom prst="rect">
            <a:avLst/>
          </a:prstGeom>
          <a:noFill/>
        </p:spPr>
        <p:txBody>
          <a:bodyPr wrap="square">
            <a:spAutoFit/>
          </a:bodyPr>
          <a:lstStyle/>
          <a:p>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hoa</a:t>
            </a:r>
            <a:r>
              <a:rPr lang="en-US" sz="3000" dirty="0">
                <a:latin typeface="Times New Roman" panose="02020603050405020304" pitchFamily="18" charset="0"/>
                <a:cs typeface="Times New Roman" panose="02020603050405020304" pitchFamily="18" charset="0"/>
              </a:rPr>
              <a:t> R </a:t>
            </a:r>
            <a:r>
              <a:rPr lang="en-US" sz="3000" dirty="0" err="1">
                <a:latin typeface="Times New Roman" panose="02020603050405020304" pitchFamily="18" charset="0"/>
                <a:cs typeface="Times New Roman" panose="02020603050405020304" pitchFamily="18" charset="0"/>
              </a:rPr>
              <a:t>cỡ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nhỏ</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mấy</a:t>
            </a:r>
            <a:r>
              <a:rPr lang="en-US" sz="3000" dirty="0">
                <a:latin typeface="Times New Roman" panose="02020603050405020304" pitchFamily="18" charset="0"/>
                <a:cs typeface="Times New Roman" panose="02020603050405020304" pitchFamily="18" charset="0"/>
              </a:rPr>
              <a:t> li,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mấy</a:t>
            </a:r>
            <a:r>
              <a:rPr lang="en-US" sz="3000" dirty="0">
                <a:latin typeface="Times New Roman" panose="02020603050405020304" pitchFamily="18" charset="0"/>
                <a:cs typeface="Times New Roman" panose="02020603050405020304" pitchFamily="18" charset="0"/>
              </a:rPr>
              <a:t> ô?</a:t>
            </a:r>
            <a:endParaRPr lang="en-US" sz="3000" dirty="0">
              <a:solidFill>
                <a:srgbClr val="2E88DA"/>
              </a:solidFill>
              <a:latin typeface="Times New Roman" panose="02020603050405020304" pitchFamily="18" charset="0"/>
              <a:cs typeface="Times New Roman" panose="02020603050405020304" pitchFamily="18" charset="0"/>
            </a:endParaRPr>
          </a:p>
        </p:txBody>
      </p:sp>
      <p:graphicFrame>
        <p:nvGraphicFramePr>
          <p:cNvPr id="12" name="Table 8">
            <a:extLst>
              <a:ext uri="{FF2B5EF4-FFF2-40B4-BE49-F238E27FC236}">
                <a16:creationId xmlns:a16="http://schemas.microsoft.com/office/drawing/2014/main" id="{A7D67A59-D10A-4D70-85F7-3222BE0B2D18}"/>
              </a:ext>
            </a:extLst>
          </p:cNvPr>
          <p:cNvGraphicFramePr>
            <a:graphicFrameLocks noGrp="1"/>
          </p:cNvGraphicFramePr>
          <p:nvPr/>
        </p:nvGraphicFramePr>
        <p:xfrm>
          <a:off x="6558557" y="2195992"/>
          <a:ext cx="3291840" cy="329184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1341976514"/>
                    </a:ext>
                  </a:extLst>
                </a:gridCol>
                <a:gridCol w="581490">
                  <a:extLst>
                    <a:ext uri="{9D8B030D-6E8A-4147-A177-3AD203B41FA5}">
                      <a16:colId xmlns:a16="http://schemas.microsoft.com/office/drawing/2014/main" val="3035493717"/>
                    </a:ext>
                  </a:extLst>
                </a:gridCol>
                <a:gridCol w="515790">
                  <a:extLst>
                    <a:ext uri="{9D8B030D-6E8A-4147-A177-3AD203B41FA5}">
                      <a16:colId xmlns:a16="http://schemas.microsoft.com/office/drawing/2014/main" val="1459531763"/>
                    </a:ext>
                  </a:extLst>
                </a:gridCol>
                <a:gridCol w="548640">
                  <a:extLst>
                    <a:ext uri="{9D8B030D-6E8A-4147-A177-3AD203B41FA5}">
                      <a16:colId xmlns:a16="http://schemas.microsoft.com/office/drawing/2014/main" val="53706527"/>
                    </a:ext>
                  </a:extLst>
                </a:gridCol>
                <a:gridCol w="548640">
                  <a:extLst>
                    <a:ext uri="{9D8B030D-6E8A-4147-A177-3AD203B41FA5}">
                      <a16:colId xmlns:a16="http://schemas.microsoft.com/office/drawing/2014/main" val="2965113638"/>
                    </a:ext>
                  </a:extLst>
                </a:gridCol>
                <a:gridCol w="548640">
                  <a:extLst>
                    <a:ext uri="{9D8B030D-6E8A-4147-A177-3AD203B41FA5}">
                      <a16:colId xmlns:a16="http://schemas.microsoft.com/office/drawing/2014/main" val="4122884066"/>
                    </a:ext>
                  </a:extLst>
                </a:gridCol>
              </a:tblGrid>
              <a:tr h="5486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61729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2785073"/>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33596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697792"/>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07867"/>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8961113"/>
                  </a:ext>
                </a:extLst>
              </a:tr>
            </a:tbl>
          </a:graphicData>
        </a:graphic>
      </p:graphicFrame>
      <p:sp>
        <p:nvSpPr>
          <p:cNvPr id="13" name="TextBox 12">
            <a:extLst>
              <a:ext uri="{FF2B5EF4-FFF2-40B4-BE49-F238E27FC236}">
                <a16:creationId xmlns:a16="http://schemas.microsoft.com/office/drawing/2014/main" id="{6B7DB357-5FA6-4349-B77C-8F6F4F2BA879}"/>
              </a:ext>
            </a:extLst>
          </p:cNvPr>
          <p:cNvSpPr txBox="1"/>
          <p:nvPr/>
        </p:nvSpPr>
        <p:spPr>
          <a:xfrm>
            <a:off x="6918345" y="3056970"/>
            <a:ext cx="3177772" cy="1738938"/>
          </a:xfrm>
          <a:prstGeom prst="rect">
            <a:avLst/>
          </a:prstGeom>
          <a:noFill/>
        </p:spPr>
        <p:txBody>
          <a:bodyPr wrap="square" rtlCol="0">
            <a:spAutoFit/>
          </a:bodyPr>
          <a:lstStyle/>
          <a:p>
            <a:r>
              <a:rPr lang="en-US" sz="10700" dirty="0">
                <a:latin typeface="HP001 4 hàng" panose="020B0603050302020204" pitchFamily="34" charset="0"/>
              </a:rPr>
              <a:t>R</a:t>
            </a:r>
          </a:p>
        </p:txBody>
      </p:sp>
      <p:sp>
        <p:nvSpPr>
          <p:cNvPr id="10" name="TextBox 9">
            <a:extLst>
              <a:ext uri="{FF2B5EF4-FFF2-40B4-BE49-F238E27FC236}">
                <a16:creationId xmlns:a16="http://schemas.microsoft.com/office/drawing/2014/main" id="{38F84A77-EFFE-4FDD-8D00-A38B5E68479A}"/>
              </a:ext>
            </a:extLst>
          </p:cNvPr>
          <p:cNvSpPr txBox="1"/>
          <p:nvPr/>
        </p:nvSpPr>
        <p:spPr>
          <a:xfrm>
            <a:off x="104592" y="608062"/>
            <a:ext cx="13716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Tiết 3.</a:t>
            </a:r>
          </a:p>
        </p:txBody>
      </p:sp>
      <p:sp>
        <p:nvSpPr>
          <p:cNvPr id="14" name="TextBox 13">
            <a:extLst>
              <a:ext uri="{FF2B5EF4-FFF2-40B4-BE49-F238E27FC236}">
                <a16:creationId xmlns:a16="http://schemas.microsoft.com/office/drawing/2014/main" id="{5012D5B7-131A-4965-8D7F-189476DE62E5}"/>
              </a:ext>
            </a:extLst>
          </p:cNvPr>
          <p:cNvSpPr txBox="1"/>
          <p:nvPr/>
        </p:nvSpPr>
        <p:spPr>
          <a:xfrm>
            <a:off x="5013389" y="1024288"/>
            <a:ext cx="6482045" cy="1015663"/>
          </a:xfrm>
          <a:prstGeom prst="rect">
            <a:avLst/>
          </a:prstGeom>
          <a:noFill/>
        </p:spPr>
        <p:txBody>
          <a:bodyPr wrap="square">
            <a:spAutoFit/>
          </a:bodyPr>
          <a:lstStyle/>
          <a:p>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hoa</a:t>
            </a:r>
            <a:r>
              <a:rPr lang="en-US" sz="3000" dirty="0">
                <a:latin typeface="Times New Roman" panose="02020603050405020304" pitchFamily="18" charset="0"/>
                <a:cs typeface="Times New Roman" panose="02020603050405020304" pitchFamily="18" charset="0"/>
              </a:rPr>
              <a:t> R </a:t>
            </a:r>
            <a:r>
              <a:rPr lang="en-US" sz="3000" dirty="0" err="1">
                <a:latin typeface="Times New Roman" panose="02020603050405020304" pitchFamily="18" charset="0"/>
                <a:cs typeface="Times New Roman" panose="02020603050405020304" pitchFamily="18" charset="0"/>
              </a:rPr>
              <a:t>cỡ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nhỏ</a:t>
            </a:r>
            <a:r>
              <a:rPr lang="en-US" sz="3000" dirty="0">
                <a:latin typeface="Times New Roman" panose="02020603050405020304" pitchFamily="18" charset="0"/>
                <a:cs typeface="Times New Roman" panose="02020603050405020304" pitchFamily="18" charset="0"/>
              </a:rPr>
              <a:t> qua video? </a:t>
            </a:r>
            <a:endParaRPr lang="en-US" sz="3000" dirty="0">
              <a:solidFill>
                <a:srgbClr val="2E88D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45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CHỮ HOA R - CỠ CHỮ 2,5 LY - -KIẾN THỨC TIỂU HỌ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4300" cy="4351338"/>
          </a:xfrm>
        </p:spPr>
      </p:pic>
    </p:spTree>
    <p:extLst>
      <p:ext uri="{BB962C8B-B14F-4D97-AF65-F5344CB8AC3E}">
        <p14:creationId xmlns:p14="http://schemas.microsoft.com/office/powerpoint/2010/main" val="2903899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E8E3D71-AC87-4B09-9102-0964C78640E4}"/>
              </a:ext>
            </a:extLst>
          </p:cNvPr>
          <p:cNvGrpSpPr/>
          <p:nvPr/>
        </p:nvGrpSpPr>
        <p:grpSpPr>
          <a:xfrm>
            <a:off x="0" y="-100580"/>
            <a:ext cx="1524000" cy="1401346"/>
            <a:chOff x="36715" y="2258787"/>
            <a:chExt cx="1524000" cy="823848"/>
          </a:xfrm>
        </p:grpSpPr>
        <p:grpSp>
          <p:nvGrpSpPr>
            <p:cNvPr id="5" name="Group 4">
              <a:extLst>
                <a:ext uri="{FF2B5EF4-FFF2-40B4-BE49-F238E27FC236}">
                  <a16:creationId xmlns:a16="http://schemas.microsoft.com/office/drawing/2014/main" id="{2193C04B-5948-4355-B14A-2DAA4E2BEC3A}"/>
                </a:ext>
              </a:extLst>
            </p:cNvPr>
            <p:cNvGrpSpPr/>
            <p:nvPr/>
          </p:nvGrpSpPr>
          <p:grpSpPr>
            <a:xfrm>
              <a:off x="36715" y="2258787"/>
              <a:ext cx="1524000" cy="823848"/>
              <a:chOff x="3186544" y="986344"/>
              <a:chExt cx="4627419" cy="1174964"/>
            </a:xfrm>
          </p:grpSpPr>
          <p:sp>
            <p:nvSpPr>
              <p:cNvPr id="7" name="Flowchart: Process 11">
                <a:extLst>
                  <a:ext uri="{FF2B5EF4-FFF2-40B4-BE49-F238E27FC236}">
                    <a16:creationId xmlns:a16="http://schemas.microsoft.com/office/drawing/2014/main" id="{3003A314-1BAD-4F1E-BA75-5039C4A2C145}"/>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Process 11">
                <a:extLst>
                  <a:ext uri="{FF2B5EF4-FFF2-40B4-BE49-F238E27FC236}">
                    <a16:creationId xmlns:a16="http://schemas.microsoft.com/office/drawing/2014/main" id="{35C7E71B-3F89-4459-8CC8-FB8F4A779C05}"/>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FDF97810-FDA7-4853-85DE-AB038AF4581E}"/>
                </a:ext>
              </a:extLst>
            </p:cNvPr>
            <p:cNvSpPr txBox="1"/>
            <p:nvPr/>
          </p:nvSpPr>
          <p:spPr>
            <a:xfrm>
              <a:off x="207243" y="2419749"/>
              <a:ext cx="939800"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VIẾT</a:t>
              </a:r>
            </a:p>
          </p:txBody>
        </p:sp>
      </p:grpSp>
      <p:sp>
        <p:nvSpPr>
          <p:cNvPr id="11" name="TextBox 10">
            <a:extLst>
              <a:ext uri="{FF2B5EF4-FFF2-40B4-BE49-F238E27FC236}">
                <a16:creationId xmlns:a16="http://schemas.microsoft.com/office/drawing/2014/main" id="{5012D5B7-131A-4965-8D7F-189476DE62E5}"/>
              </a:ext>
            </a:extLst>
          </p:cNvPr>
          <p:cNvSpPr txBox="1"/>
          <p:nvPr/>
        </p:nvSpPr>
        <p:spPr>
          <a:xfrm>
            <a:off x="1703182" y="110049"/>
            <a:ext cx="10488818" cy="553998"/>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2. Viết ứng dụng: </a:t>
            </a:r>
            <a:r>
              <a:rPr lang="en-US" sz="3000" dirty="0">
                <a:solidFill>
                  <a:srgbClr val="2E88DA"/>
                </a:solidFill>
                <a:latin typeface="Times New Roman" panose="02020603050405020304" pitchFamily="18" charset="0"/>
                <a:cs typeface="Times New Roman" panose="02020603050405020304" pitchFamily="18" charset="0"/>
              </a:rPr>
              <a:t>Rừng cây vươn mình đón ánh mai.</a:t>
            </a:r>
          </a:p>
        </p:txBody>
      </p:sp>
      <p:sp>
        <p:nvSpPr>
          <p:cNvPr id="17" name="TextBox 16">
            <a:extLst>
              <a:ext uri="{FF2B5EF4-FFF2-40B4-BE49-F238E27FC236}">
                <a16:creationId xmlns:a16="http://schemas.microsoft.com/office/drawing/2014/main" id="{38F84A77-EFFE-4FDD-8D00-A38B5E68479A}"/>
              </a:ext>
            </a:extLst>
          </p:cNvPr>
          <p:cNvSpPr txBox="1"/>
          <p:nvPr/>
        </p:nvSpPr>
        <p:spPr>
          <a:xfrm>
            <a:off x="57034" y="504315"/>
            <a:ext cx="140992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Tiết 3.</a:t>
            </a:r>
          </a:p>
        </p:txBody>
      </p:sp>
      <p:pic>
        <p:nvPicPr>
          <p:cNvPr id="18" name="Picture 1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474970" y="1420192"/>
            <a:ext cx="11717030" cy="3333750"/>
          </a:xfrm>
          <a:prstGeom prst="rect">
            <a:avLst/>
          </a:prstGeom>
          <a:noFill/>
          <a:ln>
            <a:noFill/>
          </a:ln>
        </p:spPr>
      </p:pic>
      <p:sp>
        <p:nvSpPr>
          <p:cNvPr id="19" name="TextBox 8"/>
          <p:cNvSpPr txBox="1"/>
          <p:nvPr/>
        </p:nvSpPr>
        <p:spPr>
          <a:xfrm>
            <a:off x="1371963" y="1632284"/>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4000" b="1" dirty="0" err="1">
                <a:solidFill>
                  <a:srgbClr val="0000FF"/>
                </a:solidFill>
                <a:latin typeface="HP001 4 hàng" panose="020B0603050302020204" pitchFamily="34" charset="0"/>
              </a:rPr>
              <a:t>Rừng</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cây</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vươn</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mình</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đón</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nắng</a:t>
            </a:r>
            <a:r>
              <a:rPr lang="en-US" altLang="en-US" sz="4000" b="1" dirty="0">
                <a:solidFill>
                  <a:srgbClr val="0000FF"/>
                </a:solidFill>
                <a:latin typeface="HP001 4 hàng" panose="020B0603050302020204" pitchFamily="34" charset="0"/>
              </a:rPr>
              <a:t> </a:t>
            </a:r>
            <a:r>
              <a:rPr lang="en-US" altLang="en-US" sz="4000" b="1" dirty="0" err="1">
                <a:solidFill>
                  <a:srgbClr val="0000FF"/>
                </a:solidFill>
                <a:latin typeface="HP001 4 hàng" panose="020B0603050302020204" pitchFamily="34" charset="0"/>
              </a:rPr>
              <a:t>mai</a:t>
            </a:r>
            <a:r>
              <a:rPr lang="en-US" altLang="en-US" sz="4000" b="1" dirty="0">
                <a:solidFill>
                  <a:srgbClr val="0000FF"/>
                </a:solidFill>
                <a:latin typeface="HP001 4 hàng" panose="020B0603050302020204" pitchFamily="34" charset="0"/>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0" name="TextBox 19"/>
          <p:cNvSpPr txBox="1"/>
          <p:nvPr/>
        </p:nvSpPr>
        <p:spPr>
          <a:xfrm>
            <a:off x="3721994" y="5140938"/>
            <a:ext cx="3333220" cy="523220"/>
          </a:xfrm>
          <a:prstGeom prst="rect">
            <a:avLst/>
          </a:prstGeom>
          <a:noFill/>
        </p:spPr>
        <p:txBody>
          <a:bodyPr wrap="none" rtlCol="0">
            <a:spAutoFit/>
          </a:bodyPr>
          <a:lstStyle/>
          <a:p>
            <a:r>
              <a:rPr lang="en-US" sz="2800" dirty="0" err="1"/>
              <a:t>Em</a:t>
            </a:r>
            <a:r>
              <a:rPr lang="en-US" sz="2800" dirty="0"/>
              <a:t> </a:t>
            </a:r>
            <a:r>
              <a:rPr lang="en-US" sz="2800" dirty="0" err="1"/>
              <a:t>đọc</a:t>
            </a:r>
            <a:r>
              <a:rPr lang="en-US" sz="2800" dirty="0"/>
              <a:t> </a:t>
            </a:r>
            <a:r>
              <a:rPr lang="en-US" sz="2800" dirty="0" err="1"/>
              <a:t>câu</a:t>
            </a:r>
            <a:r>
              <a:rPr lang="en-US" sz="2800" dirty="0"/>
              <a:t> </a:t>
            </a:r>
            <a:r>
              <a:rPr lang="en-US" sz="2800" dirty="0" err="1"/>
              <a:t>ứng</a:t>
            </a:r>
            <a:r>
              <a:rPr lang="en-US" sz="2800" dirty="0"/>
              <a:t> </a:t>
            </a:r>
            <a:r>
              <a:rPr lang="en-US" sz="2800" dirty="0" err="1"/>
              <a:t>dụng</a:t>
            </a:r>
            <a:endParaRPr lang="en-US" sz="2800" dirty="0"/>
          </a:p>
        </p:txBody>
      </p:sp>
      <p:sp>
        <p:nvSpPr>
          <p:cNvPr id="21" name="TextBox 20"/>
          <p:cNvSpPr txBox="1"/>
          <p:nvPr/>
        </p:nvSpPr>
        <p:spPr>
          <a:xfrm>
            <a:off x="3612099" y="5140938"/>
            <a:ext cx="5442772" cy="523220"/>
          </a:xfrm>
          <a:prstGeom prst="rect">
            <a:avLst/>
          </a:prstGeom>
          <a:noFill/>
        </p:spPr>
        <p:txBody>
          <a:bodyPr wrap="none" rtlCol="0">
            <a:spAutoFit/>
          </a:bodyPr>
          <a:lstStyle/>
          <a:p>
            <a:r>
              <a:rPr lang="en-US" sz="2800" dirty="0" err="1"/>
              <a:t>Em</a:t>
            </a:r>
            <a:r>
              <a:rPr lang="en-US" sz="2800" dirty="0"/>
              <a:t> </a:t>
            </a:r>
            <a:r>
              <a:rPr lang="en-US" sz="2800" dirty="0" err="1"/>
              <a:t>hiểu</a:t>
            </a:r>
            <a:r>
              <a:rPr lang="en-US" sz="2800" dirty="0"/>
              <a:t> </a:t>
            </a:r>
            <a:r>
              <a:rPr lang="en-US" sz="2800" dirty="0" err="1"/>
              <a:t>nội</a:t>
            </a:r>
            <a:r>
              <a:rPr lang="en-US" sz="2800" dirty="0"/>
              <a:t> dung </a:t>
            </a:r>
            <a:r>
              <a:rPr lang="en-US" sz="2800" dirty="0" err="1"/>
              <a:t>câu</a:t>
            </a:r>
            <a:r>
              <a:rPr lang="en-US" sz="2800" dirty="0"/>
              <a:t>  </a:t>
            </a:r>
            <a:r>
              <a:rPr lang="en-US" sz="2800" dirty="0" err="1"/>
              <a:t>như</a:t>
            </a:r>
            <a:r>
              <a:rPr lang="en-US" sz="2800" dirty="0"/>
              <a:t> </a:t>
            </a:r>
            <a:r>
              <a:rPr lang="en-US" sz="2800" dirty="0" err="1"/>
              <a:t>thế</a:t>
            </a:r>
            <a:r>
              <a:rPr lang="en-US" sz="2800" dirty="0"/>
              <a:t> </a:t>
            </a:r>
            <a:r>
              <a:rPr lang="en-US" sz="2800" dirty="0" err="1"/>
              <a:t>nào</a:t>
            </a:r>
            <a:r>
              <a:rPr lang="en-US" sz="2800" dirty="0"/>
              <a:t>?</a:t>
            </a:r>
          </a:p>
        </p:txBody>
      </p:sp>
      <p:sp>
        <p:nvSpPr>
          <p:cNvPr id="22" name="TextBox 21"/>
          <p:cNvSpPr txBox="1"/>
          <p:nvPr/>
        </p:nvSpPr>
        <p:spPr>
          <a:xfrm>
            <a:off x="3612099" y="5168963"/>
            <a:ext cx="6893362" cy="523220"/>
          </a:xfrm>
          <a:prstGeom prst="rect">
            <a:avLst/>
          </a:prstGeom>
          <a:noFill/>
        </p:spPr>
        <p:txBody>
          <a:bodyPr wrap="none" rtlCol="0">
            <a:spAutoFit/>
          </a:bodyPr>
          <a:lstStyle/>
          <a:p>
            <a:r>
              <a:rPr lang="en-US" sz="2800" dirty="0" err="1"/>
              <a:t>Em</a:t>
            </a:r>
            <a:r>
              <a:rPr lang="en-US" sz="2800" dirty="0"/>
              <a:t> </a:t>
            </a:r>
            <a:r>
              <a:rPr lang="en-US" sz="2800" dirty="0" err="1"/>
              <a:t>nêu</a:t>
            </a:r>
            <a:r>
              <a:rPr lang="en-US" sz="2800" dirty="0"/>
              <a:t> </a:t>
            </a:r>
            <a:r>
              <a:rPr lang="en-US" sz="2800" dirty="0" err="1"/>
              <a:t>độ</a:t>
            </a:r>
            <a:r>
              <a:rPr lang="en-US" sz="2800" dirty="0"/>
              <a:t> </a:t>
            </a:r>
            <a:r>
              <a:rPr lang="en-US" sz="2800" dirty="0" err="1"/>
              <a:t>cao</a:t>
            </a:r>
            <a:r>
              <a:rPr lang="en-US" sz="2800" dirty="0"/>
              <a:t> </a:t>
            </a:r>
            <a:r>
              <a:rPr lang="en-US" sz="2800" dirty="0" err="1"/>
              <a:t>của</a:t>
            </a:r>
            <a:r>
              <a:rPr lang="en-US" sz="2800" dirty="0"/>
              <a:t> </a:t>
            </a:r>
            <a:r>
              <a:rPr lang="en-US" sz="2800" dirty="0" err="1"/>
              <a:t>các</a:t>
            </a:r>
            <a:r>
              <a:rPr lang="en-US" sz="2800" dirty="0"/>
              <a:t> con </a:t>
            </a:r>
            <a:r>
              <a:rPr lang="en-US" sz="2800" dirty="0" err="1"/>
              <a:t>chữ</a:t>
            </a:r>
            <a:r>
              <a:rPr lang="en-US" sz="2800" dirty="0"/>
              <a:t> </a:t>
            </a:r>
            <a:r>
              <a:rPr lang="en-US" sz="2800" dirty="0" err="1"/>
              <a:t>trong</a:t>
            </a:r>
            <a:r>
              <a:rPr lang="en-US" sz="2800" dirty="0"/>
              <a:t> </a:t>
            </a:r>
            <a:r>
              <a:rPr lang="en-US" sz="2800" dirty="0" err="1"/>
              <a:t>câu</a:t>
            </a:r>
            <a:r>
              <a:rPr lang="en-US" sz="2800" dirty="0"/>
              <a:t> </a:t>
            </a:r>
            <a:r>
              <a:rPr lang="en-US" sz="2800" dirty="0" err="1"/>
              <a:t>trên</a:t>
            </a:r>
            <a:endParaRPr lang="en-US" sz="2800" dirty="0"/>
          </a:p>
        </p:txBody>
      </p:sp>
      <p:sp>
        <p:nvSpPr>
          <p:cNvPr id="23" name="TextBox 22"/>
          <p:cNvSpPr txBox="1"/>
          <p:nvPr/>
        </p:nvSpPr>
        <p:spPr>
          <a:xfrm>
            <a:off x="3721994" y="5168963"/>
            <a:ext cx="6831550" cy="523220"/>
          </a:xfrm>
          <a:prstGeom prst="rect">
            <a:avLst/>
          </a:prstGeom>
          <a:noFill/>
        </p:spPr>
        <p:txBody>
          <a:bodyPr wrap="none" rtlCol="0">
            <a:spAutoFit/>
          </a:bodyPr>
          <a:lstStyle/>
          <a:p>
            <a:r>
              <a:rPr lang="en-US" sz="2800" dirty="0" err="1"/>
              <a:t>Trong</a:t>
            </a:r>
            <a:r>
              <a:rPr lang="en-US" sz="2800" dirty="0"/>
              <a:t> </a:t>
            </a:r>
            <a:r>
              <a:rPr lang="en-US" sz="2800" dirty="0" err="1"/>
              <a:t>câu</a:t>
            </a:r>
            <a:r>
              <a:rPr lang="en-US" sz="2800" dirty="0"/>
              <a:t> </a:t>
            </a:r>
            <a:r>
              <a:rPr lang="en-US" sz="2800" dirty="0" err="1"/>
              <a:t>trên</a:t>
            </a:r>
            <a:r>
              <a:rPr lang="en-US" sz="2800" dirty="0"/>
              <a:t> </a:t>
            </a:r>
            <a:r>
              <a:rPr lang="en-US" sz="2800" dirty="0" err="1"/>
              <a:t>chữ</a:t>
            </a:r>
            <a:r>
              <a:rPr lang="en-US" sz="2800" dirty="0"/>
              <a:t> </a:t>
            </a:r>
            <a:r>
              <a:rPr lang="en-US" sz="2800" dirty="0" err="1"/>
              <a:t>nào</a:t>
            </a:r>
            <a:r>
              <a:rPr lang="en-US" sz="2800" dirty="0"/>
              <a:t> </a:t>
            </a:r>
            <a:r>
              <a:rPr lang="en-US" sz="2800" dirty="0" err="1"/>
              <a:t>được</a:t>
            </a:r>
            <a:r>
              <a:rPr lang="en-US" sz="2800" dirty="0"/>
              <a:t> </a:t>
            </a:r>
            <a:r>
              <a:rPr lang="en-US" sz="2800" dirty="0" err="1"/>
              <a:t>viết</a:t>
            </a:r>
            <a:r>
              <a:rPr lang="en-US" sz="2800" dirty="0"/>
              <a:t> </a:t>
            </a:r>
            <a:r>
              <a:rPr lang="en-US" sz="2800" dirty="0" err="1"/>
              <a:t>hoa</a:t>
            </a:r>
            <a:r>
              <a:rPr lang="en-US" sz="2800" dirty="0"/>
              <a:t>, </a:t>
            </a:r>
            <a:r>
              <a:rPr lang="en-US" sz="2800" dirty="0" err="1"/>
              <a:t>vì</a:t>
            </a:r>
            <a:r>
              <a:rPr lang="en-US" sz="2800" dirty="0"/>
              <a:t> </a:t>
            </a:r>
            <a:r>
              <a:rPr lang="en-US" sz="2800" dirty="0" err="1"/>
              <a:t>sao</a:t>
            </a:r>
            <a:r>
              <a:rPr lang="en-US" sz="2800" dirty="0"/>
              <a:t>?</a:t>
            </a:r>
          </a:p>
        </p:txBody>
      </p:sp>
      <p:sp>
        <p:nvSpPr>
          <p:cNvPr id="24" name="TextBox 23"/>
          <p:cNvSpPr txBox="1"/>
          <p:nvPr/>
        </p:nvSpPr>
        <p:spPr>
          <a:xfrm>
            <a:off x="3721994" y="5112913"/>
            <a:ext cx="7460440" cy="523220"/>
          </a:xfrm>
          <a:prstGeom prst="rect">
            <a:avLst/>
          </a:prstGeom>
          <a:noFill/>
        </p:spPr>
        <p:txBody>
          <a:bodyPr wrap="none" rtlCol="0">
            <a:spAutoFit/>
          </a:bodyPr>
          <a:lstStyle/>
          <a:p>
            <a:r>
              <a:rPr lang="en-US" sz="2800" dirty="0" err="1"/>
              <a:t>Em</a:t>
            </a:r>
            <a:r>
              <a:rPr lang="en-US" sz="2800" dirty="0"/>
              <a:t> </a:t>
            </a:r>
            <a:r>
              <a:rPr lang="en-US" sz="2800" dirty="0" err="1"/>
              <a:t>viết</a:t>
            </a:r>
            <a:r>
              <a:rPr lang="en-US" sz="2800" dirty="0"/>
              <a:t> </a:t>
            </a:r>
            <a:r>
              <a:rPr lang="en-US" sz="2800" dirty="0" err="1"/>
              <a:t>chữ</a:t>
            </a:r>
            <a:r>
              <a:rPr lang="en-US" sz="2800" dirty="0"/>
              <a:t> </a:t>
            </a:r>
            <a:r>
              <a:rPr lang="en-US" sz="2800" dirty="0" err="1"/>
              <a:t>Rừng</a:t>
            </a:r>
            <a:r>
              <a:rPr lang="en-US" sz="2800" dirty="0"/>
              <a:t> </a:t>
            </a:r>
            <a:r>
              <a:rPr lang="en-US" sz="2800" dirty="0" err="1"/>
              <a:t>cỡ</a:t>
            </a:r>
            <a:r>
              <a:rPr lang="en-US" sz="2800" dirty="0"/>
              <a:t> </a:t>
            </a:r>
            <a:r>
              <a:rPr lang="en-US" sz="2800" dirty="0" err="1"/>
              <a:t>nhỏ</a:t>
            </a:r>
            <a:r>
              <a:rPr lang="en-US" sz="2800" dirty="0"/>
              <a:t> </a:t>
            </a:r>
            <a:r>
              <a:rPr lang="en-US" sz="2800" dirty="0" err="1"/>
              <a:t>vào</a:t>
            </a:r>
            <a:r>
              <a:rPr lang="en-US" sz="2800" dirty="0"/>
              <a:t> </a:t>
            </a:r>
            <a:r>
              <a:rPr lang="en-US" sz="2800" dirty="0" err="1"/>
              <a:t>bảng</a:t>
            </a:r>
            <a:r>
              <a:rPr lang="en-US" sz="2800" dirty="0"/>
              <a:t> con </a:t>
            </a:r>
            <a:r>
              <a:rPr lang="en-US" sz="2800" dirty="0" err="1"/>
              <a:t>hoặc</a:t>
            </a:r>
            <a:r>
              <a:rPr lang="en-US" sz="2800" dirty="0"/>
              <a:t> </a:t>
            </a:r>
            <a:r>
              <a:rPr lang="en-US" sz="2800" dirty="0" err="1"/>
              <a:t>nháp</a:t>
            </a:r>
            <a:endParaRPr lang="en-US" sz="2800" dirty="0"/>
          </a:p>
        </p:txBody>
      </p:sp>
    </p:spTree>
    <p:extLst>
      <p:ext uri="{BB962C8B-B14F-4D97-AF65-F5344CB8AC3E}">
        <p14:creationId xmlns:p14="http://schemas.microsoft.com/office/powerpoint/2010/main" val="13166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ppt_x"/>
                                          </p:val>
                                        </p:tav>
                                        <p:tav tm="100000">
                                          <p:val>
                                            <p:strVal val="#ppt_x"/>
                                          </p:val>
                                        </p:tav>
                                      </p:tavLst>
                                    </p:anim>
                                    <p:anim calcmode="lin" valueType="num">
                                      <p:cBhvr additive="base">
                                        <p:cTn id="5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P spid="23" grpId="0"/>
      <p:bldP spid="23" grpId="1"/>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3822" y="749724"/>
            <a:ext cx="9350062" cy="6067852"/>
          </a:xfrm>
          <a:prstGeom prst="rect">
            <a:avLst/>
          </a:prstGeom>
        </p:spPr>
      </p:pic>
      <p:grpSp>
        <p:nvGrpSpPr>
          <p:cNvPr id="5" name="Group 4">
            <a:extLst>
              <a:ext uri="{FF2B5EF4-FFF2-40B4-BE49-F238E27FC236}">
                <a16:creationId xmlns:a16="http://schemas.microsoft.com/office/drawing/2014/main" id="{2E8E3D71-AC87-4B09-9102-0964C78640E4}"/>
              </a:ext>
            </a:extLst>
          </p:cNvPr>
          <p:cNvGrpSpPr/>
          <p:nvPr/>
        </p:nvGrpSpPr>
        <p:grpSpPr>
          <a:xfrm>
            <a:off x="0" y="-100580"/>
            <a:ext cx="1524000" cy="1401346"/>
            <a:chOff x="36715" y="2258787"/>
            <a:chExt cx="1524000" cy="823848"/>
          </a:xfrm>
        </p:grpSpPr>
        <p:grpSp>
          <p:nvGrpSpPr>
            <p:cNvPr id="6" name="Group 5">
              <a:extLst>
                <a:ext uri="{FF2B5EF4-FFF2-40B4-BE49-F238E27FC236}">
                  <a16:creationId xmlns:a16="http://schemas.microsoft.com/office/drawing/2014/main" id="{2193C04B-5948-4355-B14A-2DAA4E2BEC3A}"/>
                </a:ext>
              </a:extLst>
            </p:cNvPr>
            <p:cNvGrpSpPr/>
            <p:nvPr/>
          </p:nvGrpSpPr>
          <p:grpSpPr>
            <a:xfrm>
              <a:off x="36715" y="2258787"/>
              <a:ext cx="1524000" cy="823848"/>
              <a:chOff x="3186544" y="986344"/>
              <a:chExt cx="4627419" cy="1174964"/>
            </a:xfrm>
          </p:grpSpPr>
          <p:sp>
            <p:nvSpPr>
              <p:cNvPr id="8" name="Flowchart: Process 11">
                <a:extLst>
                  <a:ext uri="{FF2B5EF4-FFF2-40B4-BE49-F238E27FC236}">
                    <a16:creationId xmlns:a16="http://schemas.microsoft.com/office/drawing/2014/main" id="{3003A314-1BAD-4F1E-BA75-5039C4A2C145}"/>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Process 11">
                <a:extLst>
                  <a:ext uri="{FF2B5EF4-FFF2-40B4-BE49-F238E27FC236}">
                    <a16:creationId xmlns:a16="http://schemas.microsoft.com/office/drawing/2014/main" id="{35C7E71B-3F89-4459-8CC8-FB8F4A779C05}"/>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FDF97810-FDA7-4853-85DE-AB038AF4581E}"/>
                </a:ext>
              </a:extLst>
            </p:cNvPr>
            <p:cNvSpPr txBox="1"/>
            <p:nvPr/>
          </p:nvSpPr>
          <p:spPr>
            <a:xfrm>
              <a:off x="207243" y="2419749"/>
              <a:ext cx="939800"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VIẾT</a:t>
              </a:r>
            </a:p>
          </p:txBody>
        </p:sp>
      </p:grpSp>
      <p:sp>
        <p:nvSpPr>
          <p:cNvPr id="10" name="TextBox 9">
            <a:extLst>
              <a:ext uri="{FF2B5EF4-FFF2-40B4-BE49-F238E27FC236}">
                <a16:creationId xmlns:a16="http://schemas.microsoft.com/office/drawing/2014/main" id="{38F84A77-EFFE-4FDD-8D00-A38B5E68479A}"/>
              </a:ext>
            </a:extLst>
          </p:cNvPr>
          <p:cNvSpPr txBox="1"/>
          <p:nvPr/>
        </p:nvSpPr>
        <p:spPr>
          <a:xfrm>
            <a:off x="57034" y="504315"/>
            <a:ext cx="140992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Tiết 3.</a:t>
            </a:r>
          </a:p>
        </p:txBody>
      </p:sp>
      <p:sp>
        <p:nvSpPr>
          <p:cNvPr id="11" name="TextBox 10"/>
          <p:cNvSpPr txBox="1"/>
          <p:nvPr/>
        </p:nvSpPr>
        <p:spPr>
          <a:xfrm>
            <a:off x="7096259" y="226503"/>
            <a:ext cx="3091424" cy="523220"/>
          </a:xfrm>
          <a:prstGeom prst="rect">
            <a:avLst/>
          </a:prstGeom>
          <a:noFill/>
        </p:spPr>
        <p:txBody>
          <a:bodyPr wrap="none" rtlCol="0">
            <a:spAutoFit/>
          </a:bodyPr>
          <a:lstStyle/>
          <a:p>
            <a:r>
              <a:rPr lang="en-US" sz="2800" dirty="0" err="1"/>
              <a:t>Em</a:t>
            </a:r>
            <a:r>
              <a:rPr lang="en-US" sz="2800" dirty="0"/>
              <a:t> </a:t>
            </a:r>
            <a:r>
              <a:rPr lang="en-US" sz="2800" dirty="0" err="1"/>
              <a:t>quan</a:t>
            </a:r>
            <a:r>
              <a:rPr lang="en-US" sz="2800" dirty="0"/>
              <a:t> </a:t>
            </a:r>
            <a:r>
              <a:rPr lang="en-US" sz="2800" dirty="0" err="1"/>
              <a:t>sát</a:t>
            </a:r>
            <a:r>
              <a:rPr lang="en-US" sz="2800" dirty="0"/>
              <a:t> </a:t>
            </a:r>
            <a:r>
              <a:rPr lang="en-US" sz="2800" dirty="0" err="1"/>
              <a:t>trang</a:t>
            </a:r>
            <a:r>
              <a:rPr lang="en-US" sz="2800" dirty="0"/>
              <a:t> 4</a:t>
            </a:r>
          </a:p>
        </p:txBody>
      </p:sp>
      <p:sp>
        <p:nvSpPr>
          <p:cNvPr id="12" name="TextBox 11"/>
          <p:cNvSpPr txBox="1"/>
          <p:nvPr/>
        </p:nvSpPr>
        <p:spPr>
          <a:xfrm>
            <a:off x="7083564" y="242705"/>
            <a:ext cx="3104119" cy="523220"/>
          </a:xfrm>
          <a:prstGeom prst="rect">
            <a:avLst/>
          </a:prstGeom>
          <a:noFill/>
        </p:spPr>
        <p:txBody>
          <a:bodyPr wrap="none" rtlCol="0">
            <a:spAutoFit/>
          </a:bodyPr>
          <a:lstStyle/>
          <a:p>
            <a:r>
              <a:rPr lang="en-US" sz="2800" dirty="0" err="1"/>
              <a:t>Em</a:t>
            </a:r>
            <a:r>
              <a:rPr lang="en-US" sz="2800" dirty="0"/>
              <a:t> </a:t>
            </a:r>
            <a:r>
              <a:rPr lang="en-US" sz="2800" dirty="0" err="1"/>
              <a:t>nêu</a:t>
            </a:r>
            <a:r>
              <a:rPr lang="en-US" sz="2800" dirty="0"/>
              <a:t> </a:t>
            </a:r>
            <a:r>
              <a:rPr lang="en-US" sz="2800" dirty="0" err="1"/>
              <a:t>yêu</a:t>
            </a:r>
            <a:r>
              <a:rPr lang="en-US" sz="2800" dirty="0"/>
              <a:t> </a:t>
            </a:r>
            <a:r>
              <a:rPr lang="en-US" sz="2800" dirty="0" err="1"/>
              <a:t>cầu</a:t>
            </a:r>
            <a:r>
              <a:rPr lang="en-US" sz="2800" dirty="0"/>
              <a:t> </a:t>
            </a:r>
            <a:r>
              <a:rPr lang="en-US" sz="2800" dirty="0" err="1"/>
              <a:t>viết</a:t>
            </a:r>
            <a:endParaRPr lang="en-US" sz="2800" dirty="0"/>
          </a:p>
        </p:txBody>
      </p:sp>
      <p:sp>
        <p:nvSpPr>
          <p:cNvPr id="13" name="TextBox 12"/>
          <p:cNvSpPr txBox="1"/>
          <p:nvPr/>
        </p:nvSpPr>
        <p:spPr>
          <a:xfrm>
            <a:off x="7096259" y="223018"/>
            <a:ext cx="2839945" cy="523220"/>
          </a:xfrm>
          <a:prstGeom prst="rect">
            <a:avLst/>
          </a:prstGeom>
          <a:noFill/>
        </p:spPr>
        <p:txBody>
          <a:bodyPr wrap="none" rtlCol="0">
            <a:spAutoFit/>
          </a:bodyPr>
          <a:lstStyle/>
          <a:p>
            <a:r>
              <a:rPr lang="en-US" sz="2800" dirty="0" err="1"/>
              <a:t>Em</a:t>
            </a:r>
            <a:r>
              <a:rPr lang="en-US" sz="2800" dirty="0"/>
              <a:t> </a:t>
            </a:r>
            <a:r>
              <a:rPr lang="en-US" sz="2800" dirty="0" err="1"/>
              <a:t>viết</a:t>
            </a:r>
            <a:r>
              <a:rPr lang="en-US" sz="2800" dirty="0"/>
              <a:t> </a:t>
            </a:r>
            <a:r>
              <a:rPr lang="en-US" sz="2800" dirty="0" err="1"/>
              <a:t>bài</a:t>
            </a:r>
            <a:r>
              <a:rPr lang="en-US" sz="2800" dirty="0"/>
              <a:t> </a:t>
            </a:r>
            <a:r>
              <a:rPr lang="en-US" sz="2800" dirty="0" err="1"/>
              <a:t>vào</a:t>
            </a:r>
            <a:r>
              <a:rPr lang="en-US" sz="2800" dirty="0"/>
              <a:t> </a:t>
            </a:r>
            <a:r>
              <a:rPr lang="en-US" sz="2800" dirty="0" err="1"/>
              <a:t>vở</a:t>
            </a:r>
            <a:endParaRPr lang="en-US" sz="2800" dirty="0"/>
          </a:p>
        </p:txBody>
      </p:sp>
    </p:spTree>
    <p:extLst>
      <p:ext uri="{BB962C8B-B14F-4D97-AF65-F5344CB8AC3E}">
        <p14:creationId xmlns:p14="http://schemas.microsoft.com/office/powerpoint/2010/main" val="71959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p:cNvSpPr/>
          <p:nvPr/>
        </p:nvSpPr>
        <p:spPr>
          <a:xfrm>
            <a:off x="507040" y="500236"/>
            <a:ext cx="10699845" cy="5375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a:solidFill>
                  <a:srgbClr val="FF0000"/>
                </a:solidFill>
                <a:latin typeface="HP001 4 hàng" panose="020B0603050302020204" pitchFamily="34" charset="0"/>
                <a:ea typeface="Arial-Rounded" panose="020B0604020202020204" pitchFamily="34" charset="0"/>
                <a:cs typeface="Times New Roman" panose="02020603050405020304" pitchFamily="18" charset="0"/>
              </a:rPr>
              <a:t>Vận dụng, trải nghiệm</a:t>
            </a:r>
          </a:p>
          <a:p>
            <a:pPr marL="571500" indent="-571500" algn="ctr">
              <a:buFontTx/>
              <a:buChar char="-"/>
              <a:defRPr/>
            </a:pPr>
            <a:r>
              <a:rPr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Em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viết</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chữ</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hoa</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R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trong</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các</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bài</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viết</a:t>
            </a:r>
            <a:endPar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endParaRPr>
          </a:p>
          <a:p>
            <a:pPr marL="571500" indent="-571500" algn="ctr">
              <a:buFontTx/>
              <a:buChar char="-"/>
              <a:defRPr/>
            </a:pP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Tập</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viết</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chữ</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hoa</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R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cách</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 </a:t>
            </a:r>
            <a:r>
              <a:rPr lang="en-US" sz="4000" b="1" dirty="0" err="1">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điệu</a:t>
            </a:r>
            <a:endPar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0465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2B90C2-92B9-4F29-8857-9705F4AC6F1F}"/>
              </a:ext>
            </a:extLst>
          </p:cNvPr>
          <p:cNvPicPr>
            <a:picLocks noChangeAspect="1" noChangeArrowheads="1"/>
          </p:cNvPicPr>
          <p:nvPr/>
        </p:nvPicPr>
        <p:blipFill>
          <a:blip r:embed="rId2"/>
          <a:srcRect/>
          <a:stretch>
            <a:fillRect/>
          </a:stretch>
        </p:blipFill>
        <p:spPr bwMode="auto">
          <a:xfrm>
            <a:off x="-381000" y="-152400"/>
            <a:ext cx="12573000" cy="7010400"/>
          </a:xfrm>
          <a:prstGeom prst="rect">
            <a:avLst/>
          </a:prstGeom>
          <a:noFill/>
          <a:ln w="9525">
            <a:noFill/>
            <a:miter lim="800000"/>
            <a:headEnd/>
            <a:tailEnd/>
          </a:ln>
        </p:spPr>
      </p:pic>
      <p:sp>
        <p:nvSpPr>
          <p:cNvPr id="5" name="WordArt 9"/>
          <p:cNvSpPr>
            <a:spLocks noChangeArrowheads="1" noChangeShapeType="1" noTextEdit="1"/>
          </p:cNvSpPr>
          <p:nvPr/>
        </p:nvSpPr>
        <p:spPr bwMode="auto">
          <a:xfrm>
            <a:off x="2949262" y="2223911"/>
            <a:ext cx="6220496" cy="1678388"/>
          </a:xfrm>
          <a:prstGeom prst="rect">
            <a:avLst/>
          </a:prstGeom>
        </p:spPr>
        <p:txBody>
          <a:bodyPr wrap="none" fromWordArt="1">
            <a:prstTxWarp prst="textPlain">
              <a:avLst>
                <a:gd name="adj" fmla="val 50000"/>
              </a:avLst>
            </a:prstTxWarp>
          </a:bodyPr>
          <a:lstStyle/>
          <a:p>
            <a:pPr algn="ct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Khởi</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động</a:t>
            </a:r>
            <a:endPar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a:p>
            <a:pPr algn="ct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Thi</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kể</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chuyện</a:t>
            </a:r>
            <a:endPar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a:p>
            <a:pPr algn="ct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Chuyện</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bốn</a:t>
            </a:r>
            <a:r>
              <a:rPr lang="en-US"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mùa</a:t>
            </a:r>
            <a:endParaRPr lang="vi-VN" sz="3600" kern="10" dirty="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p:txBody>
      </p:sp>
    </p:spTree>
    <p:extLst>
      <p:ext uri="{BB962C8B-B14F-4D97-AF65-F5344CB8AC3E}">
        <p14:creationId xmlns:p14="http://schemas.microsoft.com/office/powerpoint/2010/main" val="2850539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51674F2-A44F-493F-BBF8-A3425F7AF16D}"/>
              </a:ext>
            </a:extLst>
          </p:cNvPr>
          <p:cNvGrpSpPr/>
          <p:nvPr/>
        </p:nvGrpSpPr>
        <p:grpSpPr>
          <a:xfrm>
            <a:off x="-27709" y="-11797"/>
            <a:ext cx="12233565" cy="1604338"/>
            <a:chOff x="-27709" y="-11797"/>
            <a:chExt cx="12233565" cy="1604338"/>
          </a:xfrm>
        </p:grpSpPr>
        <p:sp>
          <p:nvSpPr>
            <p:cNvPr id="9" name="Rectangle 8">
              <a:extLst>
                <a:ext uri="{FF2B5EF4-FFF2-40B4-BE49-F238E27FC236}">
                  <a16:creationId xmlns:a16="http://schemas.microsoft.com/office/drawing/2014/main" id="{3E7AB121-7456-44D6-B1E6-9061BC75D928}"/>
                </a:ext>
              </a:extLst>
            </p:cNvPr>
            <p:cNvSpPr/>
            <p:nvPr/>
          </p:nvSpPr>
          <p:spPr>
            <a:xfrm>
              <a:off x="-13853" y="218208"/>
              <a:ext cx="12219709" cy="1374333"/>
            </a:xfrm>
            <a:custGeom>
              <a:avLst/>
              <a:gdLst>
                <a:gd name="connsiteX0" fmla="*/ 0 w 12192000"/>
                <a:gd name="connsiteY0" fmla="*/ 0 h 1435821"/>
                <a:gd name="connsiteX1" fmla="*/ 12192000 w 12192000"/>
                <a:gd name="connsiteY1" fmla="*/ 0 h 1435821"/>
                <a:gd name="connsiteX2" fmla="*/ 12192000 w 12192000"/>
                <a:gd name="connsiteY2" fmla="*/ 1435821 h 1435821"/>
                <a:gd name="connsiteX3" fmla="*/ 0 w 12192000"/>
                <a:gd name="connsiteY3" fmla="*/ 1435821 h 1435821"/>
                <a:gd name="connsiteX4" fmla="*/ 0 w 12192000"/>
                <a:gd name="connsiteY4" fmla="*/ 0 h 1435821"/>
                <a:gd name="connsiteX0" fmla="*/ 0 w 12192000"/>
                <a:gd name="connsiteY0" fmla="*/ 0 h 1503554"/>
                <a:gd name="connsiteX1" fmla="*/ 12192000 w 12192000"/>
                <a:gd name="connsiteY1" fmla="*/ 0 h 1503554"/>
                <a:gd name="connsiteX2" fmla="*/ 12192000 w 12192000"/>
                <a:gd name="connsiteY2" fmla="*/ 1435821 h 1503554"/>
                <a:gd name="connsiteX3" fmla="*/ 0 w 12192000"/>
                <a:gd name="connsiteY3" fmla="*/ 1435821 h 1503554"/>
                <a:gd name="connsiteX4" fmla="*/ 0 w 12192000"/>
                <a:gd name="connsiteY4" fmla="*/ 0 h 1503554"/>
                <a:gd name="connsiteX0" fmla="*/ 27709 w 12219709"/>
                <a:gd name="connsiteY0" fmla="*/ 0 h 1435821"/>
                <a:gd name="connsiteX1" fmla="*/ 12219709 w 12219709"/>
                <a:gd name="connsiteY1" fmla="*/ 0 h 1435821"/>
                <a:gd name="connsiteX2" fmla="*/ 12219709 w 12219709"/>
                <a:gd name="connsiteY2" fmla="*/ 1435821 h 1435821"/>
                <a:gd name="connsiteX3" fmla="*/ 0 w 12219709"/>
                <a:gd name="connsiteY3" fmla="*/ 1241858 h 1435821"/>
                <a:gd name="connsiteX4" fmla="*/ 27709 w 12219709"/>
                <a:gd name="connsiteY4" fmla="*/ 0 h 1435821"/>
                <a:gd name="connsiteX0" fmla="*/ 27709 w 12219709"/>
                <a:gd name="connsiteY0" fmla="*/ 0 h 1313379"/>
                <a:gd name="connsiteX1" fmla="*/ 12219709 w 12219709"/>
                <a:gd name="connsiteY1" fmla="*/ 0 h 1313379"/>
                <a:gd name="connsiteX2" fmla="*/ 12205854 w 12219709"/>
                <a:gd name="connsiteY2" fmla="*/ 1255712 h 1313379"/>
                <a:gd name="connsiteX3" fmla="*/ 0 w 12219709"/>
                <a:gd name="connsiteY3" fmla="*/ 1241858 h 1313379"/>
                <a:gd name="connsiteX4" fmla="*/ 27709 w 12219709"/>
                <a:gd name="connsiteY4" fmla="*/ 0 h 1313379"/>
                <a:gd name="connsiteX0" fmla="*/ 27709 w 12219709"/>
                <a:gd name="connsiteY0" fmla="*/ 0 h 1374333"/>
                <a:gd name="connsiteX1" fmla="*/ 12219709 w 12219709"/>
                <a:gd name="connsiteY1" fmla="*/ 0 h 1374333"/>
                <a:gd name="connsiteX2" fmla="*/ 12205854 w 12219709"/>
                <a:gd name="connsiteY2" fmla="*/ 1255712 h 1374333"/>
                <a:gd name="connsiteX3" fmla="*/ 0 w 12219709"/>
                <a:gd name="connsiteY3" fmla="*/ 1241858 h 1374333"/>
                <a:gd name="connsiteX4" fmla="*/ 27709 w 12219709"/>
                <a:gd name="connsiteY4" fmla="*/ 0 h 137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1374333">
                  <a:moveTo>
                    <a:pt x="27709" y="0"/>
                  </a:moveTo>
                  <a:lnTo>
                    <a:pt x="12219709" y="0"/>
                  </a:lnTo>
                  <a:lnTo>
                    <a:pt x="12205854" y="1255712"/>
                  </a:lnTo>
                  <a:cubicBezTo>
                    <a:pt x="6119091" y="1435821"/>
                    <a:pt x="5712691" y="1394258"/>
                    <a:pt x="0" y="1241858"/>
                  </a:cubicBezTo>
                  <a:lnTo>
                    <a:pt x="27709" y="0"/>
                  </a:lnTo>
                  <a:close/>
                </a:path>
              </a:pathLst>
            </a:custGeom>
            <a:solidFill>
              <a:srgbClr val="7AC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F2966021-9C59-46B7-98C5-FA12D9A336BC}"/>
                </a:ext>
              </a:extLst>
            </p:cNvPr>
            <p:cNvSpPr/>
            <p:nvPr/>
          </p:nvSpPr>
          <p:spPr>
            <a:xfrm>
              <a:off x="-27709" y="-11797"/>
              <a:ext cx="12219709" cy="1374333"/>
            </a:xfrm>
            <a:custGeom>
              <a:avLst/>
              <a:gdLst>
                <a:gd name="connsiteX0" fmla="*/ 0 w 12192000"/>
                <a:gd name="connsiteY0" fmla="*/ 0 h 1435821"/>
                <a:gd name="connsiteX1" fmla="*/ 12192000 w 12192000"/>
                <a:gd name="connsiteY1" fmla="*/ 0 h 1435821"/>
                <a:gd name="connsiteX2" fmla="*/ 12192000 w 12192000"/>
                <a:gd name="connsiteY2" fmla="*/ 1435821 h 1435821"/>
                <a:gd name="connsiteX3" fmla="*/ 0 w 12192000"/>
                <a:gd name="connsiteY3" fmla="*/ 1435821 h 1435821"/>
                <a:gd name="connsiteX4" fmla="*/ 0 w 12192000"/>
                <a:gd name="connsiteY4" fmla="*/ 0 h 1435821"/>
                <a:gd name="connsiteX0" fmla="*/ 0 w 12192000"/>
                <a:gd name="connsiteY0" fmla="*/ 0 h 1503554"/>
                <a:gd name="connsiteX1" fmla="*/ 12192000 w 12192000"/>
                <a:gd name="connsiteY1" fmla="*/ 0 h 1503554"/>
                <a:gd name="connsiteX2" fmla="*/ 12192000 w 12192000"/>
                <a:gd name="connsiteY2" fmla="*/ 1435821 h 1503554"/>
                <a:gd name="connsiteX3" fmla="*/ 0 w 12192000"/>
                <a:gd name="connsiteY3" fmla="*/ 1435821 h 1503554"/>
                <a:gd name="connsiteX4" fmla="*/ 0 w 12192000"/>
                <a:gd name="connsiteY4" fmla="*/ 0 h 1503554"/>
                <a:gd name="connsiteX0" fmla="*/ 27709 w 12219709"/>
                <a:gd name="connsiteY0" fmla="*/ 0 h 1435821"/>
                <a:gd name="connsiteX1" fmla="*/ 12219709 w 12219709"/>
                <a:gd name="connsiteY1" fmla="*/ 0 h 1435821"/>
                <a:gd name="connsiteX2" fmla="*/ 12219709 w 12219709"/>
                <a:gd name="connsiteY2" fmla="*/ 1435821 h 1435821"/>
                <a:gd name="connsiteX3" fmla="*/ 0 w 12219709"/>
                <a:gd name="connsiteY3" fmla="*/ 1241858 h 1435821"/>
                <a:gd name="connsiteX4" fmla="*/ 27709 w 12219709"/>
                <a:gd name="connsiteY4" fmla="*/ 0 h 1435821"/>
                <a:gd name="connsiteX0" fmla="*/ 27709 w 12219709"/>
                <a:gd name="connsiteY0" fmla="*/ 0 h 1313379"/>
                <a:gd name="connsiteX1" fmla="*/ 12219709 w 12219709"/>
                <a:gd name="connsiteY1" fmla="*/ 0 h 1313379"/>
                <a:gd name="connsiteX2" fmla="*/ 12205854 w 12219709"/>
                <a:gd name="connsiteY2" fmla="*/ 1255712 h 1313379"/>
                <a:gd name="connsiteX3" fmla="*/ 0 w 12219709"/>
                <a:gd name="connsiteY3" fmla="*/ 1241858 h 1313379"/>
                <a:gd name="connsiteX4" fmla="*/ 27709 w 12219709"/>
                <a:gd name="connsiteY4" fmla="*/ 0 h 1313379"/>
                <a:gd name="connsiteX0" fmla="*/ 27709 w 12219709"/>
                <a:gd name="connsiteY0" fmla="*/ 0 h 1374333"/>
                <a:gd name="connsiteX1" fmla="*/ 12219709 w 12219709"/>
                <a:gd name="connsiteY1" fmla="*/ 0 h 1374333"/>
                <a:gd name="connsiteX2" fmla="*/ 12205854 w 12219709"/>
                <a:gd name="connsiteY2" fmla="*/ 1255712 h 1374333"/>
                <a:gd name="connsiteX3" fmla="*/ 0 w 12219709"/>
                <a:gd name="connsiteY3" fmla="*/ 1241858 h 1374333"/>
                <a:gd name="connsiteX4" fmla="*/ 27709 w 12219709"/>
                <a:gd name="connsiteY4" fmla="*/ 0 h 137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1374333">
                  <a:moveTo>
                    <a:pt x="27709" y="0"/>
                  </a:moveTo>
                  <a:lnTo>
                    <a:pt x="12219709" y="0"/>
                  </a:lnTo>
                  <a:lnTo>
                    <a:pt x="12205854" y="1255712"/>
                  </a:lnTo>
                  <a:cubicBezTo>
                    <a:pt x="6119091" y="1435821"/>
                    <a:pt x="5712691" y="1394258"/>
                    <a:pt x="0" y="1241858"/>
                  </a:cubicBezTo>
                  <a:lnTo>
                    <a:pt x="27709" y="0"/>
                  </a:lnTo>
                  <a:close/>
                </a:path>
              </a:pathLst>
            </a:custGeom>
            <a:solidFill>
              <a:srgbClr val="45A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07D17E3-2D94-4AC6-975B-ECFD60C3FAB0}"/>
              </a:ext>
            </a:extLst>
          </p:cNvPr>
          <p:cNvGrpSpPr/>
          <p:nvPr/>
        </p:nvGrpSpPr>
        <p:grpSpPr>
          <a:xfrm>
            <a:off x="-109298" y="12231"/>
            <a:ext cx="3041074" cy="1481858"/>
            <a:chOff x="-277091" y="-223478"/>
            <a:chExt cx="3041074" cy="1481858"/>
          </a:xfrm>
        </p:grpSpPr>
        <p:sp>
          <p:nvSpPr>
            <p:cNvPr id="6" name="Oval 5">
              <a:extLst>
                <a:ext uri="{FF2B5EF4-FFF2-40B4-BE49-F238E27FC236}">
                  <a16:creationId xmlns:a16="http://schemas.microsoft.com/office/drawing/2014/main" id="{412A5FED-5B5D-430C-9B01-14852FB6710B}"/>
                </a:ext>
              </a:extLst>
            </p:cNvPr>
            <p:cNvSpPr/>
            <p:nvPr/>
          </p:nvSpPr>
          <p:spPr>
            <a:xfrm>
              <a:off x="34637" y="-177441"/>
              <a:ext cx="2729346" cy="1435821"/>
            </a:xfrm>
            <a:prstGeom prst="ellipse">
              <a:avLst/>
            </a:pr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F61C42B-2557-4F7A-B201-7FF4B810F6CD}"/>
                </a:ext>
              </a:extLst>
            </p:cNvPr>
            <p:cNvSpPr/>
            <p:nvPr/>
          </p:nvSpPr>
          <p:spPr>
            <a:xfrm>
              <a:off x="-277091" y="-223478"/>
              <a:ext cx="2729346" cy="143582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3E55284-FC01-4C65-B22F-4EC10F1AC148}"/>
                </a:ext>
              </a:extLst>
            </p:cNvPr>
            <p:cNvSpPr/>
            <p:nvPr/>
          </p:nvSpPr>
          <p:spPr>
            <a:xfrm>
              <a:off x="-277091" y="-133495"/>
              <a:ext cx="2452255" cy="1255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8B1374E-5523-498F-B031-A5148A0509A3}"/>
              </a:ext>
            </a:extLst>
          </p:cNvPr>
          <p:cNvSpPr txBox="1"/>
          <p:nvPr/>
        </p:nvSpPr>
        <p:spPr>
          <a:xfrm>
            <a:off x="299412" y="398628"/>
            <a:ext cx="2334492" cy="646331"/>
          </a:xfrm>
          <a:prstGeom prst="rect">
            <a:avLst/>
          </a:prstGeom>
          <a:noFill/>
        </p:spPr>
        <p:txBody>
          <a:bodyPr wrap="square" rtlCol="0">
            <a:spAutoFit/>
          </a:bodyPr>
          <a:lstStyle/>
          <a:p>
            <a:r>
              <a:rPr lang="en-US" sz="3600" b="1" dirty="0" err="1">
                <a:solidFill>
                  <a:srgbClr val="0070C0"/>
                </a:solidFill>
                <a:latin typeface=".VnAvant" panose="020B7200000000000000" pitchFamily="34" charset="0"/>
              </a:rPr>
              <a:t>TuÇn</a:t>
            </a:r>
            <a:r>
              <a:rPr lang="en-US" sz="3600" b="1" dirty="0">
                <a:solidFill>
                  <a:srgbClr val="0070C0"/>
                </a:solidFill>
                <a:latin typeface=".VnAvant" panose="020B7200000000000000" pitchFamily="34" charset="0"/>
              </a:rPr>
              <a:t> 20</a:t>
            </a:r>
          </a:p>
        </p:txBody>
      </p:sp>
      <p:grpSp>
        <p:nvGrpSpPr>
          <p:cNvPr id="13" name="Group 12">
            <a:extLst>
              <a:ext uri="{FF2B5EF4-FFF2-40B4-BE49-F238E27FC236}">
                <a16:creationId xmlns:a16="http://schemas.microsoft.com/office/drawing/2014/main" id="{60EEE6E9-7236-43F9-B397-63B34B5C8854}"/>
              </a:ext>
            </a:extLst>
          </p:cNvPr>
          <p:cNvGrpSpPr/>
          <p:nvPr/>
        </p:nvGrpSpPr>
        <p:grpSpPr>
          <a:xfrm>
            <a:off x="1733486" y="2630090"/>
            <a:ext cx="6939425" cy="1288862"/>
            <a:chOff x="1543633" y="1001196"/>
            <a:chExt cx="6939425" cy="1288862"/>
          </a:xfrm>
        </p:grpSpPr>
        <p:grpSp>
          <p:nvGrpSpPr>
            <p:cNvPr id="3" name="Group 2">
              <a:extLst>
                <a:ext uri="{FF2B5EF4-FFF2-40B4-BE49-F238E27FC236}">
                  <a16:creationId xmlns:a16="http://schemas.microsoft.com/office/drawing/2014/main" id="{3D0D1694-7B78-4A51-86EB-A4EA433B0ADD}"/>
                </a:ext>
              </a:extLst>
            </p:cNvPr>
            <p:cNvGrpSpPr/>
            <p:nvPr/>
          </p:nvGrpSpPr>
          <p:grpSpPr>
            <a:xfrm>
              <a:off x="1543633" y="1001196"/>
              <a:ext cx="6939425" cy="1288862"/>
              <a:chOff x="1399567" y="986345"/>
              <a:chExt cx="6939425" cy="1288862"/>
            </a:xfrm>
          </p:grpSpPr>
          <p:sp>
            <p:nvSpPr>
              <p:cNvPr id="25" name="Arrow: Chevron 24">
                <a:extLst>
                  <a:ext uri="{FF2B5EF4-FFF2-40B4-BE49-F238E27FC236}">
                    <a16:creationId xmlns:a16="http://schemas.microsoft.com/office/drawing/2014/main" id="{A59EC3ED-3AA0-408A-8967-9FF97C10B700}"/>
                  </a:ext>
                </a:extLst>
              </p:cNvPr>
              <p:cNvSpPr/>
              <p:nvPr/>
            </p:nvSpPr>
            <p:spPr>
              <a:xfrm>
                <a:off x="1399567" y="1392789"/>
                <a:ext cx="2255235" cy="882418"/>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Chevron 1">
                <a:extLst>
                  <a:ext uri="{FF2B5EF4-FFF2-40B4-BE49-F238E27FC236}">
                    <a16:creationId xmlns:a16="http://schemas.microsoft.com/office/drawing/2014/main" id="{B63FA407-F6E7-4460-BE00-59C5CD88A4FA}"/>
                  </a:ext>
                </a:extLst>
              </p:cNvPr>
              <p:cNvSpPr/>
              <p:nvPr/>
            </p:nvSpPr>
            <p:spPr>
              <a:xfrm rot="272365">
                <a:off x="1802298" y="1221534"/>
                <a:ext cx="2176897" cy="980242"/>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1">
                <a:extLst>
                  <a:ext uri="{FF2B5EF4-FFF2-40B4-BE49-F238E27FC236}">
                    <a16:creationId xmlns:a16="http://schemas.microsoft.com/office/drawing/2014/main" id="{590CC015-3E37-462D-87F1-800608B7309E}"/>
                  </a:ext>
                </a:extLst>
              </p:cNvPr>
              <p:cNvSpPr/>
              <p:nvPr/>
            </p:nvSpPr>
            <p:spPr>
              <a:xfrm rot="10800000">
                <a:off x="6162095" y="1114568"/>
                <a:ext cx="2176897"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8" name="Group 17">
                <a:extLst>
                  <a:ext uri="{FF2B5EF4-FFF2-40B4-BE49-F238E27FC236}">
                    <a16:creationId xmlns:a16="http://schemas.microsoft.com/office/drawing/2014/main" id="{88827ECE-11D4-41A5-BD76-14CB0C233C3C}"/>
                  </a:ext>
                </a:extLst>
              </p:cNvPr>
              <p:cNvGrpSpPr/>
              <p:nvPr/>
            </p:nvGrpSpPr>
            <p:grpSpPr>
              <a:xfrm>
                <a:off x="3224644" y="986345"/>
                <a:ext cx="4627419" cy="1174964"/>
                <a:chOff x="3186544" y="986344"/>
                <a:chExt cx="4627419" cy="1174964"/>
              </a:xfrm>
            </p:grpSpPr>
            <p:sp>
              <p:nvSpPr>
                <p:cNvPr id="12" name="Flowchart: Process 11">
                  <a:extLst>
                    <a:ext uri="{FF2B5EF4-FFF2-40B4-BE49-F238E27FC236}">
                      <a16:creationId xmlns:a16="http://schemas.microsoft.com/office/drawing/2014/main" id="{BD9F4E7D-C279-42A3-AD35-63E330C3EF98}"/>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Process 11">
                  <a:extLst>
                    <a:ext uri="{FF2B5EF4-FFF2-40B4-BE49-F238E27FC236}">
                      <a16:creationId xmlns:a16="http://schemas.microsoft.com/office/drawing/2014/main" id="{91A18FC5-A49A-4527-ACF9-B885DAF2C54B}"/>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 name="Oval 16">
              <a:extLst>
                <a:ext uri="{FF2B5EF4-FFF2-40B4-BE49-F238E27FC236}">
                  <a16:creationId xmlns:a16="http://schemas.microsoft.com/office/drawing/2014/main" id="{9B316B6E-E7AC-496E-B8EA-19739A405995}"/>
                </a:ext>
              </a:extLst>
            </p:cNvPr>
            <p:cNvSpPr/>
            <p:nvPr/>
          </p:nvSpPr>
          <p:spPr>
            <a:xfrm>
              <a:off x="2618509" y="1151516"/>
              <a:ext cx="1246908" cy="1034829"/>
            </a:xfrm>
            <a:prstGeom prst="ellipse">
              <a:avLst/>
            </a:prstGeom>
            <a:solidFill>
              <a:srgbClr val="45AEC3"/>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latin typeface=".VnAvant" panose="020B7200000000000000" pitchFamily="34" charset="0"/>
                </a:rPr>
                <a:t>Bµi</a:t>
              </a:r>
              <a:r>
                <a:rPr lang="en-US" b="1" dirty="0">
                  <a:latin typeface=".VnAvant" panose="020B7200000000000000" pitchFamily="34" charset="0"/>
                </a:rPr>
                <a:t> </a:t>
              </a:r>
            </a:p>
            <a:p>
              <a:pPr algn="ctr"/>
              <a:r>
                <a:rPr lang="en-US" sz="4000" b="1" dirty="0">
                  <a:latin typeface=".VnAvant" panose="020B7200000000000000" pitchFamily="34" charset="0"/>
                </a:rPr>
                <a:t>3</a:t>
              </a:r>
            </a:p>
          </p:txBody>
        </p:sp>
      </p:grpSp>
      <p:sp>
        <p:nvSpPr>
          <p:cNvPr id="20" name="TextBox 19">
            <a:extLst>
              <a:ext uri="{FF2B5EF4-FFF2-40B4-BE49-F238E27FC236}">
                <a16:creationId xmlns:a16="http://schemas.microsoft.com/office/drawing/2014/main" id="{B844E92B-6A1F-49C4-B6AC-341CD38D38AD}"/>
              </a:ext>
            </a:extLst>
          </p:cNvPr>
          <p:cNvSpPr txBox="1"/>
          <p:nvPr/>
        </p:nvSpPr>
        <p:spPr>
          <a:xfrm>
            <a:off x="4249620" y="2970123"/>
            <a:ext cx="3546765" cy="584775"/>
          </a:xfrm>
          <a:prstGeom prst="rect">
            <a:avLst/>
          </a:prstGeom>
          <a:noFill/>
        </p:spPr>
        <p:txBody>
          <a:bodyPr wrap="square" rtlCol="0">
            <a:spAutoFit/>
          </a:bodyPr>
          <a:lstStyle/>
          <a:p>
            <a:r>
              <a:rPr lang="en-US" sz="3200" b="1" dirty="0">
                <a:solidFill>
                  <a:srgbClr val="0070C0"/>
                </a:solidFill>
                <a:latin typeface="HP211"/>
                <a:cs typeface="Arial" panose="020B0604020202020204" pitchFamily="34" charset="0"/>
              </a:rPr>
              <a:t>HOẠ MI HÓT </a:t>
            </a:r>
          </a:p>
        </p:txBody>
      </p:sp>
      <p:grpSp>
        <p:nvGrpSpPr>
          <p:cNvPr id="37" name="Group 36">
            <a:extLst>
              <a:ext uri="{FF2B5EF4-FFF2-40B4-BE49-F238E27FC236}">
                <a16:creationId xmlns:a16="http://schemas.microsoft.com/office/drawing/2014/main" id="{3D0D1694-7B78-4A51-86EB-A4EA433B0ADD}"/>
              </a:ext>
            </a:extLst>
          </p:cNvPr>
          <p:cNvGrpSpPr/>
          <p:nvPr/>
        </p:nvGrpSpPr>
        <p:grpSpPr>
          <a:xfrm>
            <a:off x="1965306" y="4235076"/>
            <a:ext cx="5712164" cy="1346769"/>
            <a:chOff x="1399567" y="874753"/>
            <a:chExt cx="6689313" cy="1346769"/>
          </a:xfrm>
        </p:grpSpPr>
        <p:sp>
          <p:nvSpPr>
            <p:cNvPr id="39" name="Arrow: Chevron 24">
              <a:extLst>
                <a:ext uri="{FF2B5EF4-FFF2-40B4-BE49-F238E27FC236}">
                  <a16:creationId xmlns:a16="http://schemas.microsoft.com/office/drawing/2014/main" id="{A59EC3ED-3AA0-408A-8967-9FF97C10B700}"/>
                </a:ext>
              </a:extLst>
            </p:cNvPr>
            <p:cNvSpPr/>
            <p:nvPr/>
          </p:nvSpPr>
          <p:spPr>
            <a:xfrm>
              <a:off x="1399567" y="1216438"/>
              <a:ext cx="2295243" cy="1005084"/>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Chevron 1">
              <a:extLst>
                <a:ext uri="{FF2B5EF4-FFF2-40B4-BE49-F238E27FC236}">
                  <a16:creationId xmlns:a16="http://schemas.microsoft.com/office/drawing/2014/main" id="{B63FA407-F6E7-4460-BE00-59C5CD88A4FA}"/>
                </a:ext>
              </a:extLst>
            </p:cNvPr>
            <p:cNvSpPr/>
            <p:nvPr/>
          </p:nvSpPr>
          <p:spPr>
            <a:xfrm rot="272365">
              <a:off x="1604295" y="874753"/>
              <a:ext cx="2170492" cy="1308310"/>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22225">
                    <a:solidFill>
                      <a:schemeClr val="accent2"/>
                    </a:solidFill>
                    <a:prstDash val="solid"/>
                  </a:ln>
                  <a:solidFill>
                    <a:schemeClr val="accent2">
                      <a:lumMod val="40000"/>
                      <a:lumOff val="60000"/>
                    </a:schemeClr>
                  </a:solidFill>
                </a:rPr>
                <a:t>NÓI VÀ NGHE</a:t>
              </a:r>
            </a:p>
          </p:txBody>
        </p:sp>
        <p:sp>
          <p:nvSpPr>
            <p:cNvPr id="41" name="Arrow: Chevron 1">
              <a:extLst>
                <a:ext uri="{FF2B5EF4-FFF2-40B4-BE49-F238E27FC236}">
                  <a16:creationId xmlns:a16="http://schemas.microsoft.com/office/drawing/2014/main" id="{590CC015-3E37-462D-87F1-800608B7309E}"/>
                </a:ext>
              </a:extLst>
            </p:cNvPr>
            <p:cNvSpPr/>
            <p:nvPr/>
          </p:nvSpPr>
          <p:spPr>
            <a:xfrm rot="10800000">
              <a:off x="6304676" y="1104446"/>
              <a:ext cx="1784204"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2" name="Group 41">
              <a:extLst>
                <a:ext uri="{FF2B5EF4-FFF2-40B4-BE49-F238E27FC236}">
                  <a16:creationId xmlns:a16="http://schemas.microsoft.com/office/drawing/2014/main" id="{88827ECE-11D4-41A5-BD76-14CB0C233C3C}"/>
                </a:ext>
              </a:extLst>
            </p:cNvPr>
            <p:cNvGrpSpPr/>
            <p:nvPr/>
          </p:nvGrpSpPr>
          <p:grpSpPr>
            <a:xfrm>
              <a:off x="3721351" y="1029747"/>
              <a:ext cx="4094107" cy="1074429"/>
              <a:chOff x="3683251" y="1029746"/>
              <a:chExt cx="4094107" cy="1074429"/>
            </a:xfrm>
          </p:grpSpPr>
          <p:sp>
            <p:nvSpPr>
              <p:cNvPr id="43" name="Flowchart: Process 11">
                <a:extLst>
                  <a:ext uri="{FF2B5EF4-FFF2-40B4-BE49-F238E27FC236}">
                    <a16:creationId xmlns:a16="http://schemas.microsoft.com/office/drawing/2014/main" id="{BD9F4E7D-C279-42A3-AD35-63E330C3EF98}"/>
                  </a:ext>
                </a:extLst>
              </p:cNvPr>
              <p:cNvSpPr/>
              <p:nvPr/>
            </p:nvSpPr>
            <p:spPr>
              <a:xfrm rot="10800000">
                <a:off x="3683251" y="1029746"/>
                <a:ext cx="4094107" cy="1074429"/>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Process 11">
                <a:extLst>
                  <a:ext uri="{FF2B5EF4-FFF2-40B4-BE49-F238E27FC236}">
                    <a16:creationId xmlns:a16="http://schemas.microsoft.com/office/drawing/2014/main" id="{91A18FC5-A49A-4527-ACF9-B885DAF2C54B}"/>
                  </a:ext>
                </a:extLst>
              </p:cNvPr>
              <p:cNvSpPr/>
              <p:nvPr/>
            </p:nvSpPr>
            <p:spPr>
              <a:xfrm rot="10800000">
                <a:off x="3793912" y="1057130"/>
                <a:ext cx="3503409" cy="994706"/>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TIÊ</a:t>
                </a:r>
              </a:p>
            </p:txBody>
          </p:sp>
        </p:grpSp>
      </p:grpSp>
      <p:sp>
        <p:nvSpPr>
          <p:cNvPr id="45" name="TextBox 44">
            <a:extLst>
              <a:ext uri="{FF2B5EF4-FFF2-40B4-BE49-F238E27FC236}">
                <a16:creationId xmlns:a16="http://schemas.microsoft.com/office/drawing/2014/main" id="{B844E92B-6A1F-49C4-B6AC-341CD38D38AD}"/>
              </a:ext>
            </a:extLst>
          </p:cNvPr>
          <p:cNvSpPr txBox="1"/>
          <p:nvPr/>
        </p:nvSpPr>
        <p:spPr>
          <a:xfrm>
            <a:off x="4984248" y="4530131"/>
            <a:ext cx="1751404" cy="584775"/>
          </a:xfrm>
          <a:prstGeom prst="rect">
            <a:avLst/>
          </a:prstGeom>
          <a:noFill/>
        </p:spPr>
        <p:txBody>
          <a:bodyPr wrap="square" rtlCol="0">
            <a:spAutoFit/>
          </a:bodyPr>
          <a:lstStyle/>
          <a:p>
            <a:r>
              <a:rPr lang="en-US" sz="3200" b="1" dirty="0">
                <a:solidFill>
                  <a:srgbClr val="0070C0"/>
                </a:solidFill>
                <a:latin typeface="HP211"/>
                <a:cs typeface="Arial" panose="020B0604020202020204" pitchFamily="34" charset="0"/>
              </a:rPr>
              <a:t>TIẾT 4  </a:t>
            </a:r>
          </a:p>
        </p:txBody>
      </p:sp>
    </p:spTree>
    <p:extLst>
      <p:ext uri="{BB962C8B-B14F-4D97-AF65-F5344CB8AC3E}">
        <p14:creationId xmlns:p14="http://schemas.microsoft.com/office/powerpoint/2010/main" val="7579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0158" y="141669"/>
            <a:ext cx="9723549" cy="6716332"/>
          </a:xfrm>
          <a:prstGeom prst="rect">
            <a:avLst/>
          </a:prstGeom>
        </p:spPr>
      </p:pic>
    </p:spTree>
    <p:extLst>
      <p:ext uri="{BB962C8B-B14F-4D97-AF65-F5344CB8AC3E}">
        <p14:creationId xmlns:p14="http://schemas.microsoft.com/office/powerpoint/2010/main" val="180298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8244" y="226788"/>
            <a:ext cx="2676927" cy="571702"/>
          </a:xfrm>
          <a:prstGeom prst="rect">
            <a:avLst/>
          </a:prstGeom>
        </p:spPr>
      </p:pic>
      <p:pic>
        <p:nvPicPr>
          <p:cNvPr id="5" name="Picture 4"/>
          <p:cNvPicPr>
            <a:picLocks noChangeAspect="1"/>
          </p:cNvPicPr>
          <p:nvPr/>
        </p:nvPicPr>
        <p:blipFill>
          <a:blip r:embed="rId3"/>
          <a:stretch>
            <a:fillRect/>
          </a:stretch>
        </p:blipFill>
        <p:spPr>
          <a:xfrm>
            <a:off x="4439186" y="553924"/>
            <a:ext cx="5773759" cy="1101279"/>
          </a:xfrm>
          <a:prstGeom prst="rect">
            <a:avLst/>
          </a:prstGeom>
        </p:spPr>
      </p:pic>
      <p:pic>
        <p:nvPicPr>
          <p:cNvPr id="6" name="Picture 5"/>
          <p:cNvPicPr>
            <a:picLocks noChangeAspect="1"/>
          </p:cNvPicPr>
          <p:nvPr/>
        </p:nvPicPr>
        <p:blipFill>
          <a:blip r:embed="rId4"/>
          <a:stretch>
            <a:fillRect/>
          </a:stretch>
        </p:blipFill>
        <p:spPr>
          <a:xfrm>
            <a:off x="1267830" y="1655203"/>
            <a:ext cx="4586691" cy="2686050"/>
          </a:xfrm>
          <a:prstGeom prst="rect">
            <a:avLst/>
          </a:prstGeom>
        </p:spPr>
      </p:pic>
      <p:pic>
        <p:nvPicPr>
          <p:cNvPr id="7" name="Picture 6"/>
          <p:cNvPicPr>
            <a:picLocks noChangeAspect="1"/>
          </p:cNvPicPr>
          <p:nvPr/>
        </p:nvPicPr>
        <p:blipFill>
          <a:blip r:embed="rId5"/>
          <a:stretch>
            <a:fillRect/>
          </a:stretch>
        </p:blipFill>
        <p:spPr>
          <a:xfrm>
            <a:off x="5854521" y="1655203"/>
            <a:ext cx="4577365" cy="2779289"/>
          </a:xfrm>
          <a:prstGeom prst="rect">
            <a:avLst/>
          </a:prstGeom>
        </p:spPr>
      </p:pic>
      <p:pic>
        <p:nvPicPr>
          <p:cNvPr id="8" name="Picture 7"/>
          <p:cNvPicPr>
            <a:picLocks noChangeAspect="1"/>
          </p:cNvPicPr>
          <p:nvPr/>
        </p:nvPicPr>
        <p:blipFill>
          <a:blip r:embed="rId6"/>
          <a:stretch>
            <a:fillRect/>
          </a:stretch>
        </p:blipFill>
        <p:spPr>
          <a:xfrm>
            <a:off x="1416676" y="4341253"/>
            <a:ext cx="4437845" cy="2819400"/>
          </a:xfrm>
          <a:prstGeom prst="rect">
            <a:avLst/>
          </a:prstGeom>
        </p:spPr>
      </p:pic>
      <p:pic>
        <p:nvPicPr>
          <p:cNvPr id="9" name="Picture 8"/>
          <p:cNvPicPr>
            <a:picLocks noChangeAspect="1"/>
          </p:cNvPicPr>
          <p:nvPr/>
        </p:nvPicPr>
        <p:blipFill>
          <a:blip r:embed="rId7"/>
          <a:stretch>
            <a:fillRect/>
          </a:stretch>
        </p:blipFill>
        <p:spPr>
          <a:xfrm>
            <a:off x="5854521" y="4360303"/>
            <a:ext cx="4586691" cy="2781300"/>
          </a:xfrm>
          <a:prstGeom prst="rect">
            <a:avLst/>
          </a:prstGeom>
        </p:spPr>
      </p:pic>
    </p:spTree>
    <p:extLst>
      <p:ext uri="{BB962C8B-B14F-4D97-AF65-F5344CB8AC3E}">
        <p14:creationId xmlns:p14="http://schemas.microsoft.com/office/powerpoint/2010/main" val="226826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56676" y="4212012"/>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9838" y="711520"/>
            <a:ext cx="588471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trước chúng ta học bài gì?</a:t>
            </a:r>
          </a:p>
        </p:txBody>
      </p:sp>
      <p:sp>
        <p:nvSpPr>
          <p:cNvPr id="28" name="TextBox 27"/>
          <p:cNvSpPr txBox="1"/>
          <p:nvPr/>
        </p:nvSpPr>
        <p:spPr>
          <a:xfrm>
            <a:off x="4114800" y="4824139"/>
            <a:ext cx="4419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91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ể chuyện HỒ NƯỚC VÀ MÂY đa cắt- Tiếng Việt lớp 2 - Tập 2 - Kết nối tri thức với cuộc sống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60500" y="727075"/>
            <a:ext cx="9166225" cy="5156200"/>
          </a:xfrm>
        </p:spPr>
      </p:pic>
    </p:spTree>
    <p:extLst>
      <p:ext uri="{BB962C8B-B14F-4D97-AF65-F5344CB8AC3E}">
        <p14:creationId xmlns:p14="http://schemas.microsoft.com/office/powerpoint/2010/main" val="1048665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4238" y="180236"/>
            <a:ext cx="7191375" cy="676275"/>
          </a:xfrm>
          <a:prstGeom prst="rect">
            <a:avLst/>
          </a:prstGeom>
        </p:spPr>
      </p:pic>
      <p:pic>
        <p:nvPicPr>
          <p:cNvPr id="7" name="Picture 6"/>
          <p:cNvPicPr>
            <a:picLocks noChangeAspect="1"/>
          </p:cNvPicPr>
          <p:nvPr/>
        </p:nvPicPr>
        <p:blipFill>
          <a:blip r:embed="rId3"/>
          <a:stretch>
            <a:fillRect/>
          </a:stretch>
        </p:blipFill>
        <p:spPr>
          <a:xfrm>
            <a:off x="837127" y="476518"/>
            <a:ext cx="10341735" cy="6381482"/>
          </a:xfrm>
          <a:prstGeom prst="rect">
            <a:avLst/>
          </a:prstGeom>
        </p:spPr>
      </p:pic>
    </p:spTree>
    <p:extLst>
      <p:ext uri="{BB962C8B-B14F-4D97-AF65-F5344CB8AC3E}">
        <p14:creationId xmlns:p14="http://schemas.microsoft.com/office/powerpoint/2010/main" val="4258660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p:cNvSpPr/>
          <p:nvPr/>
        </p:nvSpPr>
        <p:spPr>
          <a:xfrm>
            <a:off x="518615" y="465512"/>
            <a:ext cx="10699845" cy="5375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a:solidFill>
                  <a:srgbClr val="FF0000"/>
                </a:solidFill>
                <a:latin typeface="HP001 4 hàng" panose="020B0603050302020204" pitchFamily="34" charset="0"/>
                <a:ea typeface="Arial-Rounded" panose="020B0604020202020204" pitchFamily="34" charset="0"/>
                <a:cs typeface="Times New Roman" panose="02020603050405020304" pitchFamily="18" charset="0"/>
              </a:rPr>
              <a:t>Vận dụng, trải nghiệm</a:t>
            </a:r>
          </a:p>
          <a:p>
            <a:pPr marL="571500" indent="-571500" algn="ctr">
              <a:buFontTx/>
              <a:buChar char="-"/>
              <a:defRPr/>
            </a:pPr>
            <a:r>
              <a:rPr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Em </a:t>
            </a:r>
            <a:r>
              <a:rPr lang="en-US" sz="4000" b="1" dirty="0">
                <a:solidFill>
                  <a:prstClr val="white"/>
                </a:solidFill>
                <a:latin typeface="HP001 4 hàng" panose="020B0603050302020204" pitchFamily="34" charset="0"/>
                <a:ea typeface="Arial-Rounded" panose="020B060402020202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630F9F1D-8E75-489F-9546-1E47B4B01C1B}"/>
              </a:ext>
            </a:extLst>
          </p:cNvPr>
          <p:cNvPicPr>
            <a:picLocks noChangeAspect="1"/>
          </p:cNvPicPr>
          <p:nvPr/>
        </p:nvPicPr>
        <p:blipFill rotWithShape="1">
          <a:blip r:embed="rId2"/>
          <a:srcRect t="36520" r="2045" b="34942"/>
          <a:stretch/>
        </p:blipFill>
        <p:spPr>
          <a:xfrm>
            <a:off x="659757" y="3020172"/>
            <a:ext cx="10558703" cy="1960592"/>
          </a:xfrm>
          <a:prstGeom prst="rect">
            <a:avLst/>
          </a:prstGeom>
        </p:spPr>
      </p:pic>
    </p:spTree>
    <p:extLst>
      <p:ext uri="{BB962C8B-B14F-4D97-AF65-F5344CB8AC3E}">
        <p14:creationId xmlns:p14="http://schemas.microsoft.com/office/powerpoint/2010/main" val="211432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888" y="263395"/>
            <a:ext cx="9866489" cy="5632311"/>
          </a:xfrm>
          <a:prstGeom prst="rect">
            <a:avLst/>
          </a:prstGeom>
        </p:spPr>
        <p:txBody>
          <a:bodyPr wrap="square">
            <a:spAutoFit/>
          </a:bodyPr>
          <a:lstStyle/>
          <a:p>
            <a:pPr algn="ctr"/>
            <a:r>
              <a:rPr lang="vi-VN" b="1" dirty="0">
                <a:solidFill>
                  <a:srgbClr val="000000"/>
                </a:solidFill>
                <a:latin typeface="+mj-lt"/>
              </a:rPr>
              <a:t>HỒ NƯỚC VÀ MÂY</a:t>
            </a:r>
            <a:endParaRPr lang="vi-VN" dirty="0">
              <a:solidFill>
                <a:srgbClr val="000000"/>
              </a:solidFill>
              <a:latin typeface="+mj-lt"/>
            </a:endParaRPr>
          </a:p>
          <a:p>
            <a:pPr algn="just"/>
            <a:r>
              <a:rPr lang="vi-VN" dirty="0">
                <a:solidFill>
                  <a:srgbClr val="000000"/>
                </a:solidFill>
                <a:latin typeface="+mj-lt"/>
              </a:rPr>
              <a:t>(1) Vào một ngày cuối xuân, mặt hồ lấp lánh dưới nắng. Bỗng, một cơn gió đưa chị mây sà thấp xuống mặt hồ. Hồ nước cuộn sóng nói:</a:t>
            </a:r>
          </a:p>
          <a:p>
            <a:pPr algn="just"/>
            <a:r>
              <a:rPr lang="vi-VN" dirty="0">
                <a:solidFill>
                  <a:srgbClr val="000000"/>
                </a:solidFill>
                <a:latin typeface="+mj-lt"/>
              </a:rPr>
              <a:t>- Tôi đẹp lên dưới ánh nắng, thế mà chị lại che mất.</a:t>
            </a:r>
          </a:p>
          <a:p>
            <a:pPr algn="just"/>
            <a:r>
              <a:rPr lang="vi-VN" dirty="0">
                <a:solidFill>
                  <a:srgbClr val="000000"/>
                </a:solidFill>
                <a:latin typeface="+mj-lt"/>
              </a:rPr>
              <a:t>- Không có chị che nắng thì em gặp nguy đấy! – </a:t>
            </a:r>
            <a:r>
              <a:rPr lang="en-US" dirty="0" err="1">
                <a:solidFill>
                  <a:srgbClr val="000000"/>
                </a:solidFill>
                <a:latin typeface="+mj-lt"/>
              </a:rPr>
              <a:t>Hồ</a:t>
            </a:r>
            <a:r>
              <a:rPr lang="en-US" dirty="0">
                <a:solidFill>
                  <a:srgbClr val="000000"/>
                </a:solidFill>
                <a:latin typeface="+mj-lt"/>
              </a:rPr>
              <a:t> </a:t>
            </a:r>
            <a:r>
              <a:rPr lang="en-US" dirty="0" err="1">
                <a:solidFill>
                  <a:srgbClr val="000000"/>
                </a:solidFill>
                <a:latin typeface="+mj-lt"/>
              </a:rPr>
              <a:t>nước</a:t>
            </a:r>
            <a:r>
              <a:rPr lang="vi-VN" dirty="0">
                <a:solidFill>
                  <a:srgbClr val="000000"/>
                </a:solidFill>
                <a:latin typeface="+mj-lt"/>
              </a:rPr>
              <a:t> mây đáp.</a:t>
            </a:r>
          </a:p>
          <a:p>
            <a:pPr algn="just"/>
            <a:r>
              <a:rPr lang="vi-VN" dirty="0">
                <a:solidFill>
                  <a:srgbClr val="000000"/>
                </a:solidFill>
                <a:latin typeface="+mj-lt"/>
              </a:rPr>
              <a:t>- Tôi cần gì chị!</a:t>
            </a:r>
          </a:p>
          <a:p>
            <a:pPr algn="just"/>
            <a:r>
              <a:rPr lang="vi-VN" dirty="0">
                <a:solidFill>
                  <a:srgbClr val="000000"/>
                </a:solidFill>
                <a:latin typeface="+mj-lt"/>
              </a:rPr>
              <a:t>Chị mấy giận hồ nước nên đã bay đi.</a:t>
            </a:r>
          </a:p>
          <a:p>
            <a:pPr algn="just"/>
            <a:r>
              <a:rPr lang="vi-VN" dirty="0">
                <a:solidFill>
                  <a:srgbClr val="000000"/>
                </a:solidFill>
                <a:latin typeface="+mj-lt"/>
              </a:rPr>
              <a:t>(2) Mùa hè, dưới cái nắng gay gắt, hồ nước bị bốc hơi, cạn trở tận đáy. Nó cầu cứu:</a:t>
            </a:r>
          </a:p>
          <a:p>
            <a:pPr algn="just"/>
            <a:r>
              <a:rPr lang="vi-VN" dirty="0">
                <a:solidFill>
                  <a:srgbClr val="000000"/>
                </a:solidFill>
                <a:latin typeface="+mj-lt"/>
              </a:rPr>
              <a:t>- Chị mây ơi, không có chị tôi chết mất.</a:t>
            </a:r>
          </a:p>
          <a:p>
            <a:pPr algn="just"/>
            <a:r>
              <a:rPr lang="vi-VN" dirty="0">
                <a:solidFill>
                  <a:srgbClr val="000000"/>
                </a:solidFill>
                <a:latin typeface="+mj-lt"/>
              </a:rPr>
              <a:t>Bầy tôm cá trong hồ cũng than:</a:t>
            </a:r>
          </a:p>
          <a:p>
            <a:pPr algn="just"/>
            <a:r>
              <a:rPr lang="vi-VN" dirty="0">
                <a:solidFill>
                  <a:srgbClr val="000000"/>
                </a:solidFill>
                <a:latin typeface="+mj-lt"/>
              </a:rPr>
              <a:t>- Chúng tôi cũng không sống được nếu hồ cạn thế này!</a:t>
            </a:r>
          </a:p>
          <a:p>
            <a:pPr algn="just"/>
            <a:r>
              <a:rPr lang="vi-VN" dirty="0">
                <a:solidFill>
                  <a:srgbClr val="000000"/>
                </a:solidFill>
                <a:latin typeface="+mj-lt"/>
              </a:rPr>
              <a:t>(3) Nghe tiếng kêu của hồ nước và bầy tôm cá, chị mây không giận hồ nước nữa, bay về và cho mưa xuống. Hồ nước đầy lên, tràn căng sức sống.</a:t>
            </a:r>
          </a:p>
          <a:p>
            <a:pPr algn="just"/>
            <a:r>
              <a:rPr lang="vi-VN" dirty="0">
                <a:solidFill>
                  <a:srgbClr val="000000"/>
                </a:solidFill>
                <a:latin typeface="+mj-lt"/>
              </a:rPr>
              <a:t>(4) Qua mùa thu, sang mùa đông, chị mây ngày càng mảnh mai, hao gầy như dải lụa mỏng. Chị ghé xuống hồ và nói:</a:t>
            </a:r>
          </a:p>
          <a:p>
            <a:pPr algn="just"/>
            <a:r>
              <a:rPr lang="vi-VN" dirty="0">
                <a:solidFill>
                  <a:srgbClr val="000000"/>
                </a:solidFill>
                <a:latin typeface="+mj-lt"/>
              </a:rPr>
              <a:t>- Không có em, chị cũng yếu hẳn đi.</a:t>
            </a:r>
          </a:p>
          <a:p>
            <a:pPr algn="just"/>
            <a:r>
              <a:rPr lang="vi-VN" dirty="0">
                <a:solidFill>
                  <a:srgbClr val="000000"/>
                </a:solidFill>
                <a:latin typeface="+mj-lt"/>
              </a:rPr>
              <a:t>Thế là hồ nước lao xao gợn sóng:</a:t>
            </a:r>
          </a:p>
          <a:p>
            <a:pPr algn="just"/>
            <a:r>
              <a:rPr lang="vi-VN" dirty="0">
                <a:solidFill>
                  <a:srgbClr val="000000"/>
                </a:solidFill>
                <a:latin typeface="+mj-lt"/>
              </a:rPr>
              <a:t>- Để em tìm cách giúp chị!</a:t>
            </a:r>
          </a:p>
          <a:p>
            <a:pPr algn="just"/>
            <a:r>
              <a:rPr lang="vi-VN" dirty="0">
                <a:solidFill>
                  <a:srgbClr val="000000"/>
                </a:solidFill>
                <a:latin typeface="+mj-lt"/>
              </a:rPr>
              <a:t>Hồ nước gọi ông mặt trời rọi nắng xuống cho nước bốc hơi lên. Chị mây khoẻ dần, nặng dần để chuẩn bị mưa xuống</a:t>
            </a:r>
            <a:r>
              <a:rPr lang="en-US" dirty="0">
                <a:solidFill>
                  <a:srgbClr val="000000"/>
                </a:solidFill>
                <a:latin typeface="+mj-lt"/>
              </a:rPr>
              <a:t>.</a:t>
            </a:r>
            <a:endParaRPr lang="vi-VN" dirty="0">
              <a:solidFill>
                <a:srgbClr val="000000"/>
              </a:solidFill>
              <a:latin typeface="+mj-lt"/>
            </a:endParaRPr>
          </a:p>
        </p:txBody>
      </p:sp>
    </p:spTree>
    <p:extLst>
      <p:ext uri="{BB962C8B-B14F-4D97-AF65-F5344CB8AC3E}">
        <p14:creationId xmlns:p14="http://schemas.microsoft.com/office/powerpoint/2010/main" val="120031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37687" y="-10542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829461"/>
            <a:ext cx="5884718" cy="1323439"/>
          </a:xfrm>
          <a:prstGeom prst="rect">
            <a:avLst/>
          </a:prstGeom>
          <a:noFill/>
        </p:spPr>
        <p:txBody>
          <a:bodyPr wrap="square" rtlCol="0">
            <a:spAutoFit/>
          </a:bodyPr>
          <a:lstStyle/>
          <a:p>
            <a:pPr algn="ct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4278791" y="4209149"/>
            <a:ext cx="45046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hòa</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Cửu</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Long</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8344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100782" y="3285481"/>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224951"/>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Ngồi</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3200" b="1"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2895600" y="4176337"/>
            <a:ext cx="6705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ròng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ròng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446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423549" y="360188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770978"/>
            <a:ext cx="66458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ta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gọi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gọi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5257447" y="4201740"/>
            <a:ext cx="27131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hiền</a:t>
            </a:r>
            <a:r>
              <a:rPr kumimoji="0" lang="en-US" sz="32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hòa</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308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028795" y="-333346"/>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423549" y="360188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354914"/>
            <a:ext cx="664589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chia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989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5" y="902524"/>
            <a:ext cx="12094845" cy="5135880"/>
          </a:xfrm>
        </p:spPr>
      </p:pic>
      <p:sp>
        <p:nvSpPr>
          <p:cNvPr id="5" name="TextBox 4"/>
          <p:cNvSpPr txBox="1"/>
          <p:nvPr/>
        </p:nvSpPr>
        <p:spPr>
          <a:xfrm>
            <a:off x="894080" y="1123277"/>
            <a:ext cx="8916126" cy="583565"/>
          </a:xfrm>
          <a:prstGeom prst="rect">
            <a:avLst/>
          </a:prstGeom>
          <a:noFill/>
        </p:spPr>
        <p:txBody>
          <a:bodyPr wrap="square" rtlCol="0">
            <a:spAutoFit/>
          </a:bodyPr>
          <a:lstStyle/>
          <a:p>
            <a:r>
              <a:rPr lang="en-US" sz="3200" b="1" dirty="0" err="1">
                <a:latin typeface="HP001 4 hàng" panose="020B0603050302020204" pitchFamily="34" charset="0"/>
              </a:rPr>
              <a:t>Thứ</a:t>
            </a:r>
            <a:r>
              <a:rPr lang="en-US" sz="3200" b="1" dirty="0">
                <a:latin typeface="HP001 4 hàng" panose="020B0603050302020204" pitchFamily="34" charset="0"/>
              </a:rPr>
              <a:t> Ba </a:t>
            </a:r>
            <a:r>
              <a:rPr lang="en-US" sz="3200" b="1" dirty="0" err="1">
                <a:latin typeface="HP001 4 hàng" panose="020B0603050302020204" pitchFamily="34" charset="0"/>
              </a:rPr>
              <a:t>ngày</a:t>
            </a:r>
            <a:r>
              <a:rPr lang="en-US" sz="3200" b="1" dirty="0">
                <a:latin typeface="HP001 4 hàng" panose="020B0603050302020204" pitchFamily="34" charset="0"/>
              </a:rPr>
              <a:t> 4 </a:t>
            </a:r>
            <a:r>
              <a:rPr lang="en-US" sz="3200" b="1" dirty="0" err="1">
                <a:latin typeface="HP001 4 hàng" panose="020B0603050302020204" pitchFamily="34" charset="0"/>
              </a:rPr>
              <a:t>tháng</a:t>
            </a:r>
            <a:r>
              <a:rPr lang="en-US" sz="3200" b="1" dirty="0">
                <a:latin typeface="HP001 4 hàng" panose="020B0603050302020204" pitchFamily="34" charset="0"/>
              </a:rPr>
              <a:t> 2 </a:t>
            </a:r>
            <a:r>
              <a:rPr lang="en-US" sz="3200" b="1" dirty="0" err="1">
                <a:latin typeface="HP001 4 hàng" panose="020B0603050302020204" pitchFamily="34" charset="0"/>
              </a:rPr>
              <a:t>năm</a:t>
            </a:r>
            <a:r>
              <a:rPr lang="en-US" sz="3200" b="1" dirty="0">
                <a:latin typeface="HP001 4 hàng" panose="020B0603050302020204" pitchFamily="34" charset="0"/>
              </a:rPr>
              <a:t> 2025</a:t>
            </a:r>
          </a:p>
        </p:txBody>
      </p:sp>
      <p:sp>
        <p:nvSpPr>
          <p:cNvPr id="2" name="TextBox 1"/>
          <p:cNvSpPr txBox="1"/>
          <p:nvPr/>
        </p:nvSpPr>
        <p:spPr>
          <a:xfrm>
            <a:off x="3389231" y="1774260"/>
            <a:ext cx="2081530" cy="583565"/>
          </a:xfrm>
          <a:prstGeom prst="rect">
            <a:avLst/>
          </a:prstGeom>
          <a:noFill/>
        </p:spPr>
        <p:txBody>
          <a:bodyPr wrap="none" rtlCol="0">
            <a:spAutoFit/>
          </a:bodyPr>
          <a:lstStyle/>
          <a:p>
            <a:r>
              <a:rPr lang="en-US" sz="3200" b="1" dirty="0" err="1">
                <a:latin typeface="HP001 4 hàng" panose="020B0603050302020204" pitchFamily="34" charset="0"/>
              </a:rPr>
              <a:t>Tiếng</a:t>
            </a:r>
            <a:r>
              <a:rPr lang="en-US" sz="3200" b="1" dirty="0">
                <a:latin typeface="HP001 4 hàng" panose="020B0603050302020204" pitchFamily="34" charset="0"/>
              </a:rPr>
              <a:t> </a:t>
            </a:r>
            <a:r>
              <a:rPr lang="en-US" sz="3200" b="1" dirty="0" err="1">
                <a:latin typeface="HP001 4 hàng" panose="020B0603050302020204" pitchFamily="34" charset="0"/>
              </a:rPr>
              <a:t>Việt</a:t>
            </a:r>
            <a:endParaRPr lang="en-US" sz="3200" b="1" dirty="0">
              <a:latin typeface="HP001 4 hàng" panose="020B0603050302020204" pitchFamily="34" charset="0"/>
            </a:endParaRPr>
          </a:p>
        </p:txBody>
      </p:sp>
      <p:sp>
        <p:nvSpPr>
          <p:cNvPr id="3" name="TextBox 2"/>
          <p:cNvSpPr txBox="1"/>
          <p:nvPr/>
        </p:nvSpPr>
        <p:spPr>
          <a:xfrm>
            <a:off x="1749415" y="2413668"/>
            <a:ext cx="9583420" cy="583565"/>
          </a:xfrm>
          <a:prstGeom prst="rect">
            <a:avLst/>
          </a:prstGeom>
          <a:noFill/>
        </p:spPr>
        <p:txBody>
          <a:bodyPr wrap="square" rtlCol="0">
            <a:spAutoFit/>
          </a:bodyPr>
          <a:lstStyle/>
          <a:p>
            <a:r>
              <a:rPr lang="en-US" sz="3200" b="1" dirty="0" err="1">
                <a:latin typeface="HP001 4 hàng" panose="020B0603050302020204" pitchFamily="34" charset="0"/>
              </a:rPr>
              <a:t>Bài</a:t>
            </a:r>
            <a:r>
              <a:rPr lang="en-US" sz="3200" b="1" dirty="0">
                <a:latin typeface="HP001 4 hàng" panose="020B0603050302020204" pitchFamily="34" charset="0"/>
              </a:rPr>
              <a:t> 3: </a:t>
            </a:r>
            <a:r>
              <a:rPr lang="en-US" sz="3200" b="1" dirty="0" err="1">
                <a:latin typeface="HP001 4 hàng" panose="020B0603050302020204" pitchFamily="34" charset="0"/>
              </a:rPr>
              <a:t>Họa</a:t>
            </a:r>
            <a:r>
              <a:rPr lang="en-US" sz="3200" b="1" dirty="0">
                <a:latin typeface="HP001 4 hàng" panose="020B0603050302020204" pitchFamily="34" charset="0"/>
              </a:rPr>
              <a:t> mi </a:t>
            </a:r>
            <a:r>
              <a:rPr lang="en-US" sz="3200" b="1" dirty="0" err="1">
                <a:latin typeface="HP001 4 hàng" panose="020B0603050302020204" pitchFamily="34" charset="0"/>
              </a:rPr>
              <a:t>hót</a:t>
            </a:r>
            <a:r>
              <a:rPr lang="en-US" sz="3200" b="1" dirty="0">
                <a:latin typeface="HP001 4 hàng" panose="020B0603050302020204" pitchFamily="34" charset="0"/>
              </a:rPr>
              <a:t> (</a:t>
            </a:r>
            <a:r>
              <a:rPr lang="en-US" sz="3200" b="1" dirty="0" err="1">
                <a:latin typeface="HP001 4 hàng" panose="020B0603050302020204" pitchFamily="34" charset="0"/>
              </a:rPr>
              <a:t>Tiết</a:t>
            </a:r>
            <a:r>
              <a:rPr lang="en-US" sz="3200" b="1" dirty="0">
                <a:latin typeface="HP001 4 hàng" panose="020B0603050302020204" pitchFamily="34" charset="0"/>
              </a:rPr>
              <a:t> 3, 4)</a:t>
            </a:r>
          </a:p>
        </p:txBody>
      </p:sp>
    </p:spTree>
    <p:extLst>
      <p:ext uri="{BB962C8B-B14F-4D97-AF65-F5344CB8AC3E}">
        <p14:creationId xmlns:p14="http://schemas.microsoft.com/office/powerpoint/2010/main" val="290088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51674F2-A44F-493F-BBF8-A3425F7AF16D}"/>
              </a:ext>
            </a:extLst>
          </p:cNvPr>
          <p:cNvGrpSpPr/>
          <p:nvPr/>
        </p:nvGrpSpPr>
        <p:grpSpPr>
          <a:xfrm>
            <a:off x="-27709" y="-11797"/>
            <a:ext cx="12233565" cy="1604338"/>
            <a:chOff x="-27709" y="-11797"/>
            <a:chExt cx="12233565" cy="1604338"/>
          </a:xfrm>
        </p:grpSpPr>
        <p:sp>
          <p:nvSpPr>
            <p:cNvPr id="9" name="Rectangle 8">
              <a:extLst>
                <a:ext uri="{FF2B5EF4-FFF2-40B4-BE49-F238E27FC236}">
                  <a16:creationId xmlns:a16="http://schemas.microsoft.com/office/drawing/2014/main" id="{3E7AB121-7456-44D6-B1E6-9061BC75D928}"/>
                </a:ext>
              </a:extLst>
            </p:cNvPr>
            <p:cNvSpPr/>
            <p:nvPr/>
          </p:nvSpPr>
          <p:spPr>
            <a:xfrm>
              <a:off x="-13853" y="218208"/>
              <a:ext cx="12219709" cy="1374333"/>
            </a:xfrm>
            <a:custGeom>
              <a:avLst/>
              <a:gdLst>
                <a:gd name="connsiteX0" fmla="*/ 0 w 12192000"/>
                <a:gd name="connsiteY0" fmla="*/ 0 h 1435821"/>
                <a:gd name="connsiteX1" fmla="*/ 12192000 w 12192000"/>
                <a:gd name="connsiteY1" fmla="*/ 0 h 1435821"/>
                <a:gd name="connsiteX2" fmla="*/ 12192000 w 12192000"/>
                <a:gd name="connsiteY2" fmla="*/ 1435821 h 1435821"/>
                <a:gd name="connsiteX3" fmla="*/ 0 w 12192000"/>
                <a:gd name="connsiteY3" fmla="*/ 1435821 h 1435821"/>
                <a:gd name="connsiteX4" fmla="*/ 0 w 12192000"/>
                <a:gd name="connsiteY4" fmla="*/ 0 h 1435821"/>
                <a:gd name="connsiteX0" fmla="*/ 0 w 12192000"/>
                <a:gd name="connsiteY0" fmla="*/ 0 h 1503554"/>
                <a:gd name="connsiteX1" fmla="*/ 12192000 w 12192000"/>
                <a:gd name="connsiteY1" fmla="*/ 0 h 1503554"/>
                <a:gd name="connsiteX2" fmla="*/ 12192000 w 12192000"/>
                <a:gd name="connsiteY2" fmla="*/ 1435821 h 1503554"/>
                <a:gd name="connsiteX3" fmla="*/ 0 w 12192000"/>
                <a:gd name="connsiteY3" fmla="*/ 1435821 h 1503554"/>
                <a:gd name="connsiteX4" fmla="*/ 0 w 12192000"/>
                <a:gd name="connsiteY4" fmla="*/ 0 h 1503554"/>
                <a:gd name="connsiteX0" fmla="*/ 27709 w 12219709"/>
                <a:gd name="connsiteY0" fmla="*/ 0 h 1435821"/>
                <a:gd name="connsiteX1" fmla="*/ 12219709 w 12219709"/>
                <a:gd name="connsiteY1" fmla="*/ 0 h 1435821"/>
                <a:gd name="connsiteX2" fmla="*/ 12219709 w 12219709"/>
                <a:gd name="connsiteY2" fmla="*/ 1435821 h 1435821"/>
                <a:gd name="connsiteX3" fmla="*/ 0 w 12219709"/>
                <a:gd name="connsiteY3" fmla="*/ 1241858 h 1435821"/>
                <a:gd name="connsiteX4" fmla="*/ 27709 w 12219709"/>
                <a:gd name="connsiteY4" fmla="*/ 0 h 1435821"/>
                <a:gd name="connsiteX0" fmla="*/ 27709 w 12219709"/>
                <a:gd name="connsiteY0" fmla="*/ 0 h 1313379"/>
                <a:gd name="connsiteX1" fmla="*/ 12219709 w 12219709"/>
                <a:gd name="connsiteY1" fmla="*/ 0 h 1313379"/>
                <a:gd name="connsiteX2" fmla="*/ 12205854 w 12219709"/>
                <a:gd name="connsiteY2" fmla="*/ 1255712 h 1313379"/>
                <a:gd name="connsiteX3" fmla="*/ 0 w 12219709"/>
                <a:gd name="connsiteY3" fmla="*/ 1241858 h 1313379"/>
                <a:gd name="connsiteX4" fmla="*/ 27709 w 12219709"/>
                <a:gd name="connsiteY4" fmla="*/ 0 h 1313379"/>
                <a:gd name="connsiteX0" fmla="*/ 27709 w 12219709"/>
                <a:gd name="connsiteY0" fmla="*/ 0 h 1374333"/>
                <a:gd name="connsiteX1" fmla="*/ 12219709 w 12219709"/>
                <a:gd name="connsiteY1" fmla="*/ 0 h 1374333"/>
                <a:gd name="connsiteX2" fmla="*/ 12205854 w 12219709"/>
                <a:gd name="connsiteY2" fmla="*/ 1255712 h 1374333"/>
                <a:gd name="connsiteX3" fmla="*/ 0 w 12219709"/>
                <a:gd name="connsiteY3" fmla="*/ 1241858 h 1374333"/>
                <a:gd name="connsiteX4" fmla="*/ 27709 w 12219709"/>
                <a:gd name="connsiteY4" fmla="*/ 0 h 137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1374333">
                  <a:moveTo>
                    <a:pt x="27709" y="0"/>
                  </a:moveTo>
                  <a:lnTo>
                    <a:pt x="12219709" y="0"/>
                  </a:lnTo>
                  <a:lnTo>
                    <a:pt x="12205854" y="1255712"/>
                  </a:lnTo>
                  <a:cubicBezTo>
                    <a:pt x="6119091" y="1435821"/>
                    <a:pt x="5712691" y="1394258"/>
                    <a:pt x="0" y="1241858"/>
                  </a:cubicBezTo>
                  <a:lnTo>
                    <a:pt x="27709" y="0"/>
                  </a:lnTo>
                  <a:close/>
                </a:path>
              </a:pathLst>
            </a:custGeom>
            <a:solidFill>
              <a:srgbClr val="7AC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F2966021-9C59-46B7-98C5-FA12D9A336BC}"/>
                </a:ext>
              </a:extLst>
            </p:cNvPr>
            <p:cNvSpPr/>
            <p:nvPr/>
          </p:nvSpPr>
          <p:spPr>
            <a:xfrm>
              <a:off x="-27709" y="-11797"/>
              <a:ext cx="12219709" cy="1374333"/>
            </a:xfrm>
            <a:custGeom>
              <a:avLst/>
              <a:gdLst>
                <a:gd name="connsiteX0" fmla="*/ 0 w 12192000"/>
                <a:gd name="connsiteY0" fmla="*/ 0 h 1435821"/>
                <a:gd name="connsiteX1" fmla="*/ 12192000 w 12192000"/>
                <a:gd name="connsiteY1" fmla="*/ 0 h 1435821"/>
                <a:gd name="connsiteX2" fmla="*/ 12192000 w 12192000"/>
                <a:gd name="connsiteY2" fmla="*/ 1435821 h 1435821"/>
                <a:gd name="connsiteX3" fmla="*/ 0 w 12192000"/>
                <a:gd name="connsiteY3" fmla="*/ 1435821 h 1435821"/>
                <a:gd name="connsiteX4" fmla="*/ 0 w 12192000"/>
                <a:gd name="connsiteY4" fmla="*/ 0 h 1435821"/>
                <a:gd name="connsiteX0" fmla="*/ 0 w 12192000"/>
                <a:gd name="connsiteY0" fmla="*/ 0 h 1503554"/>
                <a:gd name="connsiteX1" fmla="*/ 12192000 w 12192000"/>
                <a:gd name="connsiteY1" fmla="*/ 0 h 1503554"/>
                <a:gd name="connsiteX2" fmla="*/ 12192000 w 12192000"/>
                <a:gd name="connsiteY2" fmla="*/ 1435821 h 1503554"/>
                <a:gd name="connsiteX3" fmla="*/ 0 w 12192000"/>
                <a:gd name="connsiteY3" fmla="*/ 1435821 h 1503554"/>
                <a:gd name="connsiteX4" fmla="*/ 0 w 12192000"/>
                <a:gd name="connsiteY4" fmla="*/ 0 h 1503554"/>
                <a:gd name="connsiteX0" fmla="*/ 27709 w 12219709"/>
                <a:gd name="connsiteY0" fmla="*/ 0 h 1435821"/>
                <a:gd name="connsiteX1" fmla="*/ 12219709 w 12219709"/>
                <a:gd name="connsiteY1" fmla="*/ 0 h 1435821"/>
                <a:gd name="connsiteX2" fmla="*/ 12219709 w 12219709"/>
                <a:gd name="connsiteY2" fmla="*/ 1435821 h 1435821"/>
                <a:gd name="connsiteX3" fmla="*/ 0 w 12219709"/>
                <a:gd name="connsiteY3" fmla="*/ 1241858 h 1435821"/>
                <a:gd name="connsiteX4" fmla="*/ 27709 w 12219709"/>
                <a:gd name="connsiteY4" fmla="*/ 0 h 1435821"/>
                <a:gd name="connsiteX0" fmla="*/ 27709 w 12219709"/>
                <a:gd name="connsiteY0" fmla="*/ 0 h 1313379"/>
                <a:gd name="connsiteX1" fmla="*/ 12219709 w 12219709"/>
                <a:gd name="connsiteY1" fmla="*/ 0 h 1313379"/>
                <a:gd name="connsiteX2" fmla="*/ 12205854 w 12219709"/>
                <a:gd name="connsiteY2" fmla="*/ 1255712 h 1313379"/>
                <a:gd name="connsiteX3" fmla="*/ 0 w 12219709"/>
                <a:gd name="connsiteY3" fmla="*/ 1241858 h 1313379"/>
                <a:gd name="connsiteX4" fmla="*/ 27709 w 12219709"/>
                <a:gd name="connsiteY4" fmla="*/ 0 h 1313379"/>
                <a:gd name="connsiteX0" fmla="*/ 27709 w 12219709"/>
                <a:gd name="connsiteY0" fmla="*/ 0 h 1374333"/>
                <a:gd name="connsiteX1" fmla="*/ 12219709 w 12219709"/>
                <a:gd name="connsiteY1" fmla="*/ 0 h 1374333"/>
                <a:gd name="connsiteX2" fmla="*/ 12205854 w 12219709"/>
                <a:gd name="connsiteY2" fmla="*/ 1255712 h 1374333"/>
                <a:gd name="connsiteX3" fmla="*/ 0 w 12219709"/>
                <a:gd name="connsiteY3" fmla="*/ 1241858 h 1374333"/>
                <a:gd name="connsiteX4" fmla="*/ 27709 w 12219709"/>
                <a:gd name="connsiteY4" fmla="*/ 0 h 137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1374333">
                  <a:moveTo>
                    <a:pt x="27709" y="0"/>
                  </a:moveTo>
                  <a:lnTo>
                    <a:pt x="12219709" y="0"/>
                  </a:lnTo>
                  <a:lnTo>
                    <a:pt x="12205854" y="1255712"/>
                  </a:lnTo>
                  <a:cubicBezTo>
                    <a:pt x="6119091" y="1435821"/>
                    <a:pt x="5712691" y="1394258"/>
                    <a:pt x="0" y="1241858"/>
                  </a:cubicBezTo>
                  <a:lnTo>
                    <a:pt x="27709" y="0"/>
                  </a:lnTo>
                  <a:close/>
                </a:path>
              </a:pathLst>
            </a:custGeom>
            <a:solidFill>
              <a:srgbClr val="45A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07D17E3-2D94-4AC6-975B-ECFD60C3FAB0}"/>
              </a:ext>
            </a:extLst>
          </p:cNvPr>
          <p:cNvGrpSpPr/>
          <p:nvPr/>
        </p:nvGrpSpPr>
        <p:grpSpPr>
          <a:xfrm>
            <a:off x="-109298" y="12231"/>
            <a:ext cx="3041074" cy="1481858"/>
            <a:chOff x="-277091" y="-223478"/>
            <a:chExt cx="3041074" cy="1481858"/>
          </a:xfrm>
        </p:grpSpPr>
        <p:sp>
          <p:nvSpPr>
            <p:cNvPr id="6" name="Oval 5">
              <a:extLst>
                <a:ext uri="{FF2B5EF4-FFF2-40B4-BE49-F238E27FC236}">
                  <a16:creationId xmlns:a16="http://schemas.microsoft.com/office/drawing/2014/main" id="{412A5FED-5B5D-430C-9B01-14852FB6710B}"/>
                </a:ext>
              </a:extLst>
            </p:cNvPr>
            <p:cNvSpPr/>
            <p:nvPr/>
          </p:nvSpPr>
          <p:spPr>
            <a:xfrm>
              <a:off x="34637" y="-177441"/>
              <a:ext cx="2729346" cy="1435821"/>
            </a:xfrm>
            <a:prstGeom prst="ellipse">
              <a:avLst/>
            </a:pr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F61C42B-2557-4F7A-B201-7FF4B810F6CD}"/>
                </a:ext>
              </a:extLst>
            </p:cNvPr>
            <p:cNvSpPr/>
            <p:nvPr/>
          </p:nvSpPr>
          <p:spPr>
            <a:xfrm>
              <a:off x="-277091" y="-223478"/>
              <a:ext cx="2729346" cy="143582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3E55284-FC01-4C65-B22F-4EC10F1AC148}"/>
                </a:ext>
              </a:extLst>
            </p:cNvPr>
            <p:cNvSpPr/>
            <p:nvPr/>
          </p:nvSpPr>
          <p:spPr>
            <a:xfrm>
              <a:off x="-277091" y="-133495"/>
              <a:ext cx="2452255" cy="1255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8B1374E-5523-498F-B031-A5148A0509A3}"/>
              </a:ext>
            </a:extLst>
          </p:cNvPr>
          <p:cNvSpPr txBox="1"/>
          <p:nvPr/>
        </p:nvSpPr>
        <p:spPr>
          <a:xfrm>
            <a:off x="299412" y="398628"/>
            <a:ext cx="2334492" cy="646331"/>
          </a:xfrm>
          <a:prstGeom prst="rect">
            <a:avLst/>
          </a:prstGeom>
          <a:noFill/>
        </p:spPr>
        <p:txBody>
          <a:bodyPr wrap="square" rtlCol="0">
            <a:spAutoFit/>
          </a:bodyPr>
          <a:lstStyle/>
          <a:p>
            <a:r>
              <a:rPr lang="en-US" sz="3600" b="1" dirty="0" err="1">
                <a:solidFill>
                  <a:srgbClr val="0070C0"/>
                </a:solidFill>
                <a:latin typeface=".VnAvant" panose="020B7200000000000000" pitchFamily="34" charset="0"/>
              </a:rPr>
              <a:t>TuÇn</a:t>
            </a:r>
            <a:r>
              <a:rPr lang="en-US" sz="3600" b="1" dirty="0">
                <a:solidFill>
                  <a:srgbClr val="0070C0"/>
                </a:solidFill>
                <a:latin typeface=".VnAvant" panose="020B7200000000000000" pitchFamily="34" charset="0"/>
              </a:rPr>
              <a:t> 20</a:t>
            </a:r>
          </a:p>
        </p:txBody>
      </p:sp>
      <p:grpSp>
        <p:nvGrpSpPr>
          <p:cNvPr id="13" name="Group 12">
            <a:extLst>
              <a:ext uri="{FF2B5EF4-FFF2-40B4-BE49-F238E27FC236}">
                <a16:creationId xmlns:a16="http://schemas.microsoft.com/office/drawing/2014/main" id="{60EEE6E9-7236-43F9-B397-63B34B5C8854}"/>
              </a:ext>
            </a:extLst>
          </p:cNvPr>
          <p:cNvGrpSpPr/>
          <p:nvPr/>
        </p:nvGrpSpPr>
        <p:grpSpPr>
          <a:xfrm>
            <a:off x="1733486" y="2630090"/>
            <a:ext cx="6939425" cy="1288862"/>
            <a:chOff x="1543633" y="1001196"/>
            <a:chExt cx="6939425" cy="1288862"/>
          </a:xfrm>
        </p:grpSpPr>
        <p:grpSp>
          <p:nvGrpSpPr>
            <p:cNvPr id="3" name="Group 2">
              <a:extLst>
                <a:ext uri="{FF2B5EF4-FFF2-40B4-BE49-F238E27FC236}">
                  <a16:creationId xmlns:a16="http://schemas.microsoft.com/office/drawing/2014/main" id="{3D0D1694-7B78-4A51-86EB-A4EA433B0ADD}"/>
                </a:ext>
              </a:extLst>
            </p:cNvPr>
            <p:cNvGrpSpPr/>
            <p:nvPr/>
          </p:nvGrpSpPr>
          <p:grpSpPr>
            <a:xfrm>
              <a:off x="1543633" y="1001196"/>
              <a:ext cx="6939425" cy="1288862"/>
              <a:chOff x="1399567" y="986345"/>
              <a:chExt cx="6939425" cy="1288862"/>
            </a:xfrm>
          </p:grpSpPr>
          <p:sp>
            <p:nvSpPr>
              <p:cNvPr id="25" name="Arrow: Chevron 24">
                <a:extLst>
                  <a:ext uri="{FF2B5EF4-FFF2-40B4-BE49-F238E27FC236}">
                    <a16:creationId xmlns:a16="http://schemas.microsoft.com/office/drawing/2014/main" id="{A59EC3ED-3AA0-408A-8967-9FF97C10B700}"/>
                  </a:ext>
                </a:extLst>
              </p:cNvPr>
              <p:cNvSpPr/>
              <p:nvPr/>
            </p:nvSpPr>
            <p:spPr>
              <a:xfrm>
                <a:off x="1399567" y="1392789"/>
                <a:ext cx="2255235" cy="882418"/>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Chevron 1">
                <a:extLst>
                  <a:ext uri="{FF2B5EF4-FFF2-40B4-BE49-F238E27FC236}">
                    <a16:creationId xmlns:a16="http://schemas.microsoft.com/office/drawing/2014/main" id="{B63FA407-F6E7-4460-BE00-59C5CD88A4FA}"/>
                  </a:ext>
                </a:extLst>
              </p:cNvPr>
              <p:cNvSpPr/>
              <p:nvPr/>
            </p:nvSpPr>
            <p:spPr>
              <a:xfrm rot="272365">
                <a:off x="1802298" y="1221534"/>
                <a:ext cx="2176897" cy="980242"/>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1">
                <a:extLst>
                  <a:ext uri="{FF2B5EF4-FFF2-40B4-BE49-F238E27FC236}">
                    <a16:creationId xmlns:a16="http://schemas.microsoft.com/office/drawing/2014/main" id="{590CC015-3E37-462D-87F1-800608B7309E}"/>
                  </a:ext>
                </a:extLst>
              </p:cNvPr>
              <p:cNvSpPr/>
              <p:nvPr/>
            </p:nvSpPr>
            <p:spPr>
              <a:xfrm rot="10800000">
                <a:off x="6162095" y="1114568"/>
                <a:ext cx="2176897"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8" name="Group 17">
                <a:extLst>
                  <a:ext uri="{FF2B5EF4-FFF2-40B4-BE49-F238E27FC236}">
                    <a16:creationId xmlns:a16="http://schemas.microsoft.com/office/drawing/2014/main" id="{88827ECE-11D4-41A5-BD76-14CB0C233C3C}"/>
                  </a:ext>
                </a:extLst>
              </p:cNvPr>
              <p:cNvGrpSpPr/>
              <p:nvPr/>
            </p:nvGrpSpPr>
            <p:grpSpPr>
              <a:xfrm>
                <a:off x="3224644" y="986345"/>
                <a:ext cx="4627419" cy="1174964"/>
                <a:chOff x="3186544" y="986344"/>
                <a:chExt cx="4627419" cy="1174964"/>
              </a:xfrm>
            </p:grpSpPr>
            <p:sp>
              <p:nvSpPr>
                <p:cNvPr id="12" name="Flowchart: Process 11">
                  <a:extLst>
                    <a:ext uri="{FF2B5EF4-FFF2-40B4-BE49-F238E27FC236}">
                      <a16:creationId xmlns:a16="http://schemas.microsoft.com/office/drawing/2014/main" id="{BD9F4E7D-C279-42A3-AD35-63E330C3EF98}"/>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Process 11">
                  <a:extLst>
                    <a:ext uri="{FF2B5EF4-FFF2-40B4-BE49-F238E27FC236}">
                      <a16:creationId xmlns:a16="http://schemas.microsoft.com/office/drawing/2014/main" id="{91A18FC5-A49A-4527-ACF9-B885DAF2C54B}"/>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 name="Oval 16">
              <a:extLst>
                <a:ext uri="{FF2B5EF4-FFF2-40B4-BE49-F238E27FC236}">
                  <a16:creationId xmlns:a16="http://schemas.microsoft.com/office/drawing/2014/main" id="{9B316B6E-E7AC-496E-B8EA-19739A405995}"/>
                </a:ext>
              </a:extLst>
            </p:cNvPr>
            <p:cNvSpPr/>
            <p:nvPr/>
          </p:nvSpPr>
          <p:spPr>
            <a:xfrm>
              <a:off x="2618509" y="1151516"/>
              <a:ext cx="1246908" cy="1034829"/>
            </a:xfrm>
            <a:prstGeom prst="ellipse">
              <a:avLst/>
            </a:prstGeom>
            <a:solidFill>
              <a:srgbClr val="45AEC3"/>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latin typeface=".VnAvant" panose="020B7200000000000000" pitchFamily="34" charset="0"/>
                </a:rPr>
                <a:t>Bµi</a:t>
              </a:r>
              <a:r>
                <a:rPr lang="en-US" b="1" dirty="0">
                  <a:latin typeface=".VnAvant" panose="020B7200000000000000" pitchFamily="34" charset="0"/>
                </a:rPr>
                <a:t> </a:t>
              </a:r>
            </a:p>
            <a:p>
              <a:pPr algn="ctr"/>
              <a:r>
                <a:rPr lang="en-US" sz="4000" b="1" dirty="0">
                  <a:latin typeface=".VnAvant" panose="020B7200000000000000" pitchFamily="34" charset="0"/>
                </a:rPr>
                <a:t>3</a:t>
              </a:r>
            </a:p>
          </p:txBody>
        </p:sp>
      </p:grpSp>
      <p:sp>
        <p:nvSpPr>
          <p:cNvPr id="20" name="TextBox 19">
            <a:extLst>
              <a:ext uri="{FF2B5EF4-FFF2-40B4-BE49-F238E27FC236}">
                <a16:creationId xmlns:a16="http://schemas.microsoft.com/office/drawing/2014/main" id="{B844E92B-6A1F-49C4-B6AC-341CD38D38AD}"/>
              </a:ext>
            </a:extLst>
          </p:cNvPr>
          <p:cNvSpPr txBox="1"/>
          <p:nvPr/>
        </p:nvSpPr>
        <p:spPr>
          <a:xfrm>
            <a:off x="4249620" y="2970123"/>
            <a:ext cx="3546765" cy="584775"/>
          </a:xfrm>
          <a:prstGeom prst="rect">
            <a:avLst/>
          </a:prstGeom>
          <a:noFill/>
        </p:spPr>
        <p:txBody>
          <a:bodyPr wrap="square" rtlCol="0">
            <a:spAutoFit/>
          </a:bodyPr>
          <a:lstStyle/>
          <a:p>
            <a:r>
              <a:rPr lang="en-US" sz="3200" b="1" dirty="0">
                <a:solidFill>
                  <a:srgbClr val="0070C0"/>
                </a:solidFill>
                <a:latin typeface="HP211"/>
                <a:cs typeface="Arial" panose="020B0604020202020204" pitchFamily="34" charset="0"/>
              </a:rPr>
              <a:t>HOẠ MI HÓT </a:t>
            </a:r>
          </a:p>
        </p:txBody>
      </p:sp>
      <p:grpSp>
        <p:nvGrpSpPr>
          <p:cNvPr id="37" name="Group 36">
            <a:extLst>
              <a:ext uri="{FF2B5EF4-FFF2-40B4-BE49-F238E27FC236}">
                <a16:creationId xmlns:a16="http://schemas.microsoft.com/office/drawing/2014/main" id="{3D0D1694-7B78-4A51-86EB-A4EA433B0ADD}"/>
              </a:ext>
            </a:extLst>
          </p:cNvPr>
          <p:cNvGrpSpPr/>
          <p:nvPr/>
        </p:nvGrpSpPr>
        <p:grpSpPr>
          <a:xfrm>
            <a:off x="1802827" y="4320288"/>
            <a:ext cx="7082006" cy="1294969"/>
            <a:chOff x="1399567" y="980238"/>
            <a:chExt cx="7082006" cy="1294969"/>
          </a:xfrm>
        </p:grpSpPr>
        <p:sp>
          <p:nvSpPr>
            <p:cNvPr id="39" name="Arrow: Chevron 24">
              <a:extLst>
                <a:ext uri="{FF2B5EF4-FFF2-40B4-BE49-F238E27FC236}">
                  <a16:creationId xmlns:a16="http://schemas.microsoft.com/office/drawing/2014/main" id="{A59EC3ED-3AA0-408A-8967-9FF97C10B700}"/>
                </a:ext>
              </a:extLst>
            </p:cNvPr>
            <p:cNvSpPr/>
            <p:nvPr/>
          </p:nvSpPr>
          <p:spPr>
            <a:xfrm>
              <a:off x="1399567" y="1392789"/>
              <a:ext cx="2255235" cy="882418"/>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Chevron 1">
              <a:extLst>
                <a:ext uri="{FF2B5EF4-FFF2-40B4-BE49-F238E27FC236}">
                  <a16:creationId xmlns:a16="http://schemas.microsoft.com/office/drawing/2014/main" id="{B63FA407-F6E7-4460-BE00-59C5CD88A4FA}"/>
                </a:ext>
              </a:extLst>
            </p:cNvPr>
            <p:cNvSpPr/>
            <p:nvPr/>
          </p:nvSpPr>
          <p:spPr>
            <a:xfrm rot="272365">
              <a:off x="1802298" y="1221534"/>
              <a:ext cx="2176897" cy="980242"/>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22225">
                    <a:solidFill>
                      <a:schemeClr val="accent2"/>
                    </a:solidFill>
                    <a:prstDash val="solid"/>
                  </a:ln>
                  <a:solidFill>
                    <a:schemeClr val="accent2">
                      <a:lumMod val="40000"/>
                      <a:lumOff val="60000"/>
                    </a:schemeClr>
                  </a:solidFill>
                </a:rPr>
                <a:t>VIẾT</a:t>
              </a:r>
            </a:p>
          </p:txBody>
        </p:sp>
        <p:sp>
          <p:nvSpPr>
            <p:cNvPr id="41" name="Arrow: Chevron 1">
              <a:extLst>
                <a:ext uri="{FF2B5EF4-FFF2-40B4-BE49-F238E27FC236}">
                  <a16:creationId xmlns:a16="http://schemas.microsoft.com/office/drawing/2014/main" id="{590CC015-3E37-462D-87F1-800608B7309E}"/>
                </a:ext>
              </a:extLst>
            </p:cNvPr>
            <p:cNvSpPr/>
            <p:nvPr/>
          </p:nvSpPr>
          <p:spPr>
            <a:xfrm rot="10800000">
              <a:off x="6304676" y="1104447"/>
              <a:ext cx="2176897"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2" name="Group 41">
              <a:extLst>
                <a:ext uri="{FF2B5EF4-FFF2-40B4-BE49-F238E27FC236}">
                  <a16:creationId xmlns:a16="http://schemas.microsoft.com/office/drawing/2014/main" id="{88827ECE-11D4-41A5-BD76-14CB0C233C3C}"/>
                </a:ext>
              </a:extLst>
            </p:cNvPr>
            <p:cNvGrpSpPr/>
            <p:nvPr/>
          </p:nvGrpSpPr>
          <p:grpSpPr>
            <a:xfrm>
              <a:off x="3397824" y="980238"/>
              <a:ext cx="4686021" cy="1174964"/>
              <a:chOff x="3359724" y="980237"/>
              <a:chExt cx="4686021" cy="1174964"/>
            </a:xfrm>
          </p:grpSpPr>
          <p:sp>
            <p:nvSpPr>
              <p:cNvPr id="43" name="Flowchart: Process 11">
                <a:extLst>
                  <a:ext uri="{FF2B5EF4-FFF2-40B4-BE49-F238E27FC236}">
                    <a16:creationId xmlns:a16="http://schemas.microsoft.com/office/drawing/2014/main" id="{BD9F4E7D-C279-42A3-AD35-63E330C3EF98}"/>
                  </a:ext>
                </a:extLst>
              </p:cNvPr>
              <p:cNvSpPr/>
              <p:nvPr/>
            </p:nvSpPr>
            <p:spPr>
              <a:xfrm rot="10800000">
                <a:off x="3418326" y="980237"/>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Process 11">
                <a:extLst>
                  <a:ext uri="{FF2B5EF4-FFF2-40B4-BE49-F238E27FC236}">
                    <a16:creationId xmlns:a16="http://schemas.microsoft.com/office/drawing/2014/main" id="{91A18FC5-A49A-4527-ACF9-B885DAF2C54B}"/>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TIÊ</a:t>
                </a:r>
              </a:p>
            </p:txBody>
          </p:sp>
        </p:grpSp>
      </p:grpSp>
      <p:sp>
        <p:nvSpPr>
          <p:cNvPr id="45" name="TextBox 44">
            <a:extLst>
              <a:ext uri="{FF2B5EF4-FFF2-40B4-BE49-F238E27FC236}">
                <a16:creationId xmlns:a16="http://schemas.microsoft.com/office/drawing/2014/main" id="{B844E92B-6A1F-49C4-B6AC-341CD38D38AD}"/>
              </a:ext>
            </a:extLst>
          </p:cNvPr>
          <p:cNvSpPr txBox="1"/>
          <p:nvPr/>
        </p:nvSpPr>
        <p:spPr>
          <a:xfrm>
            <a:off x="4563195" y="4567724"/>
            <a:ext cx="3546765" cy="584775"/>
          </a:xfrm>
          <a:prstGeom prst="rect">
            <a:avLst/>
          </a:prstGeom>
          <a:noFill/>
        </p:spPr>
        <p:txBody>
          <a:bodyPr wrap="square" rtlCol="0">
            <a:spAutoFit/>
          </a:bodyPr>
          <a:lstStyle/>
          <a:p>
            <a:r>
              <a:rPr lang="en-US" sz="3200" b="1" dirty="0">
                <a:solidFill>
                  <a:srgbClr val="0070C0"/>
                </a:solidFill>
                <a:latin typeface="HP211"/>
                <a:cs typeface="Arial" panose="020B0604020202020204" pitchFamily="34" charset="0"/>
              </a:rPr>
              <a:t>TIẾT 3  </a:t>
            </a:r>
          </a:p>
        </p:txBody>
      </p:sp>
    </p:spTree>
    <p:extLst>
      <p:ext uri="{BB962C8B-B14F-4D97-AF65-F5344CB8AC3E}">
        <p14:creationId xmlns:p14="http://schemas.microsoft.com/office/powerpoint/2010/main" val="148167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A020E-C852-4598-972B-93AF46C50C37}"/>
              </a:ext>
            </a:extLst>
          </p:cNvPr>
          <p:cNvSpPr>
            <a:spLocks noGrp="1"/>
          </p:cNvSpPr>
          <p:nvPr>
            <p:ph idx="1"/>
          </p:nvPr>
        </p:nvSpPr>
        <p:spPr>
          <a:xfrm>
            <a:off x="1173017" y="1467852"/>
            <a:ext cx="10515600" cy="4351338"/>
          </a:xfrm>
        </p:spPr>
        <p:txBody>
          <a:bodyPr/>
          <a:lstStyle/>
          <a:p>
            <a:pPr marL="514350" indent="-514350">
              <a:buAutoNum type="arabicPeriod"/>
            </a:pPr>
            <a:r>
              <a:rPr lang="en-US" b="1" dirty="0">
                <a:latin typeface="Times New Roman" panose="02020603050405020304" pitchFamily="18" charset="0"/>
                <a:cs typeface="Times New Roman" panose="02020603050405020304" pitchFamily="18" charset="0"/>
              </a:rPr>
              <a:t>Viết chữ hoa: </a:t>
            </a:r>
          </a:p>
        </p:txBody>
      </p:sp>
      <p:graphicFrame>
        <p:nvGraphicFramePr>
          <p:cNvPr id="2" name="Table 8">
            <a:extLst>
              <a:ext uri="{FF2B5EF4-FFF2-40B4-BE49-F238E27FC236}">
                <a16:creationId xmlns:a16="http://schemas.microsoft.com/office/drawing/2014/main" id="{CFCA939B-9CCE-43E5-8253-B8C49CA3E82B}"/>
              </a:ext>
            </a:extLst>
          </p:cNvPr>
          <p:cNvGraphicFramePr>
            <a:graphicFrameLocks noGrp="1"/>
          </p:cNvGraphicFramePr>
          <p:nvPr>
            <p:extLst>
              <p:ext uri="{D42A27DB-BD31-4B8C-83A1-F6EECF244321}">
                <p14:modId xmlns:p14="http://schemas.microsoft.com/office/powerpoint/2010/main" val="2501325882"/>
              </p:ext>
            </p:extLst>
          </p:nvPr>
        </p:nvGraphicFramePr>
        <p:xfrm>
          <a:off x="1947490" y="2195992"/>
          <a:ext cx="3840480" cy="329184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1341976514"/>
                    </a:ext>
                  </a:extLst>
                </a:gridCol>
                <a:gridCol w="548640">
                  <a:extLst>
                    <a:ext uri="{9D8B030D-6E8A-4147-A177-3AD203B41FA5}">
                      <a16:colId xmlns:a16="http://schemas.microsoft.com/office/drawing/2014/main" val="3035493717"/>
                    </a:ext>
                  </a:extLst>
                </a:gridCol>
                <a:gridCol w="548640">
                  <a:extLst>
                    <a:ext uri="{9D8B030D-6E8A-4147-A177-3AD203B41FA5}">
                      <a16:colId xmlns:a16="http://schemas.microsoft.com/office/drawing/2014/main" val="1459531763"/>
                    </a:ext>
                  </a:extLst>
                </a:gridCol>
                <a:gridCol w="548640">
                  <a:extLst>
                    <a:ext uri="{9D8B030D-6E8A-4147-A177-3AD203B41FA5}">
                      <a16:colId xmlns:a16="http://schemas.microsoft.com/office/drawing/2014/main" val="53706527"/>
                    </a:ext>
                  </a:extLst>
                </a:gridCol>
                <a:gridCol w="548640">
                  <a:extLst>
                    <a:ext uri="{9D8B030D-6E8A-4147-A177-3AD203B41FA5}">
                      <a16:colId xmlns:a16="http://schemas.microsoft.com/office/drawing/2014/main" val="2965113638"/>
                    </a:ext>
                  </a:extLst>
                </a:gridCol>
                <a:gridCol w="548640">
                  <a:extLst>
                    <a:ext uri="{9D8B030D-6E8A-4147-A177-3AD203B41FA5}">
                      <a16:colId xmlns:a16="http://schemas.microsoft.com/office/drawing/2014/main" val="4122884066"/>
                    </a:ext>
                  </a:extLst>
                </a:gridCol>
                <a:gridCol w="548640">
                  <a:extLst>
                    <a:ext uri="{9D8B030D-6E8A-4147-A177-3AD203B41FA5}">
                      <a16:colId xmlns:a16="http://schemas.microsoft.com/office/drawing/2014/main" val="3604432021"/>
                    </a:ext>
                  </a:extLst>
                </a:gridCol>
              </a:tblGrid>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61729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2785073"/>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33596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697792"/>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07867"/>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8961113"/>
                  </a:ext>
                </a:extLst>
              </a:tr>
            </a:tbl>
          </a:graphicData>
        </a:graphic>
      </p:graphicFrame>
      <p:sp>
        <p:nvSpPr>
          <p:cNvPr id="9" name="TextBox 8">
            <a:extLst>
              <a:ext uri="{FF2B5EF4-FFF2-40B4-BE49-F238E27FC236}">
                <a16:creationId xmlns:a16="http://schemas.microsoft.com/office/drawing/2014/main" id="{E4B0CB39-1C2A-445C-904A-0F06554514DC}"/>
              </a:ext>
            </a:extLst>
          </p:cNvPr>
          <p:cNvSpPr txBox="1"/>
          <p:nvPr/>
        </p:nvSpPr>
        <p:spPr>
          <a:xfrm>
            <a:off x="2701381" y="2386112"/>
            <a:ext cx="3116687" cy="3462486"/>
          </a:xfrm>
          <a:prstGeom prst="rect">
            <a:avLst/>
          </a:prstGeom>
          <a:noFill/>
        </p:spPr>
        <p:txBody>
          <a:bodyPr wrap="square" rtlCol="0">
            <a:spAutoFit/>
          </a:bodyPr>
          <a:lstStyle/>
          <a:p>
            <a:r>
              <a:rPr lang="en-US" sz="21900" dirty="0">
                <a:latin typeface="HP001 4 hàng" panose="020B0603050302020204" pitchFamily="34" charset="0"/>
              </a:rPr>
              <a:t>R</a:t>
            </a:r>
          </a:p>
        </p:txBody>
      </p:sp>
      <p:sp>
        <p:nvSpPr>
          <p:cNvPr id="11" name="TextBox 10">
            <a:extLst>
              <a:ext uri="{FF2B5EF4-FFF2-40B4-BE49-F238E27FC236}">
                <a16:creationId xmlns:a16="http://schemas.microsoft.com/office/drawing/2014/main" id="{5012D5B7-131A-4965-8D7F-189476DE62E5}"/>
              </a:ext>
            </a:extLst>
          </p:cNvPr>
          <p:cNvSpPr txBox="1"/>
          <p:nvPr/>
        </p:nvSpPr>
        <p:spPr>
          <a:xfrm>
            <a:off x="7460375" y="579617"/>
            <a:ext cx="3156912" cy="553998"/>
          </a:xfrm>
          <a:prstGeom prst="rect">
            <a:avLst/>
          </a:prstGeom>
          <a:noFill/>
        </p:spPr>
        <p:txBody>
          <a:bodyPr wrap="square">
            <a:spAutoFit/>
          </a:bodyPr>
          <a:lstStyle/>
          <a:p>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endParaRPr lang="en-US" sz="3000" dirty="0">
              <a:solidFill>
                <a:srgbClr val="2E88DA"/>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012D5B7-131A-4965-8D7F-189476DE62E5}"/>
              </a:ext>
            </a:extLst>
          </p:cNvPr>
          <p:cNvSpPr txBox="1"/>
          <p:nvPr/>
        </p:nvSpPr>
        <p:spPr>
          <a:xfrm>
            <a:off x="4650912" y="580644"/>
            <a:ext cx="8292355" cy="553998"/>
          </a:xfrm>
          <a:prstGeom prst="rect">
            <a:avLst/>
          </a:prstGeom>
          <a:noFill/>
        </p:spPr>
        <p:txBody>
          <a:bodyPr wrap="square">
            <a:spAutoFit/>
          </a:bodyPr>
          <a:lstStyle/>
          <a:p>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hoa</a:t>
            </a:r>
            <a:r>
              <a:rPr lang="en-US" sz="3000" dirty="0">
                <a:latin typeface="Times New Roman" panose="02020603050405020304" pitchFamily="18" charset="0"/>
                <a:cs typeface="Times New Roman" panose="02020603050405020304" pitchFamily="18" charset="0"/>
              </a:rPr>
              <a:t> R </a:t>
            </a:r>
            <a:r>
              <a:rPr lang="en-US" sz="3000" dirty="0" err="1">
                <a:latin typeface="Times New Roman" panose="02020603050405020304" pitchFamily="18" charset="0"/>
                <a:cs typeface="Times New Roman" panose="02020603050405020304" pitchFamily="18" charset="0"/>
              </a:rPr>
              <a:t>cỡ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nhiêu</a:t>
            </a:r>
            <a:r>
              <a:rPr lang="en-US" sz="3000" dirty="0">
                <a:latin typeface="Times New Roman" panose="02020603050405020304" pitchFamily="18" charset="0"/>
                <a:cs typeface="Times New Roman" panose="02020603050405020304" pitchFamily="18" charset="0"/>
              </a:rPr>
              <a:t> li,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mấy</a:t>
            </a:r>
            <a:r>
              <a:rPr lang="en-US" sz="3000" dirty="0">
                <a:latin typeface="Times New Roman" panose="02020603050405020304" pitchFamily="18" charset="0"/>
                <a:cs typeface="Times New Roman" panose="02020603050405020304" pitchFamily="18" charset="0"/>
              </a:rPr>
              <a:t> ô? </a:t>
            </a:r>
            <a:endParaRPr lang="en-US" sz="3000" dirty="0">
              <a:solidFill>
                <a:srgbClr val="2E88DA"/>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012D5B7-131A-4965-8D7F-189476DE62E5}"/>
              </a:ext>
            </a:extLst>
          </p:cNvPr>
          <p:cNvSpPr txBox="1"/>
          <p:nvPr/>
        </p:nvSpPr>
        <p:spPr>
          <a:xfrm>
            <a:off x="6143389" y="574215"/>
            <a:ext cx="8292355" cy="553998"/>
          </a:xfrm>
          <a:prstGeom prst="rect">
            <a:avLst/>
          </a:prstGeom>
          <a:noFill/>
        </p:spPr>
        <p:txBody>
          <a:bodyPr wrap="square">
            <a:spAutoFit/>
          </a:bodyPr>
          <a:lstStyle/>
          <a:p>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hoa</a:t>
            </a:r>
            <a:r>
              <a:rPr lang="en-US" sz="3000" dirty="0">
                <a:latin typeface="Times New Roman" panose="02020603050405020304" pitchFamily="18" charset="0"/>
                <a:cs typeface="Times New Roman" panose="02020603050405020304" pitchFamily="18" charset="0"/>
              </a:rPr>
              <a:t> R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bởi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nét</a:t>
            </a:r>
            <a:r>
              <a:rPr lang="en-US" sz="3000" dirty="0">
                <a:latin typeface="Times New Roman" panose="02020603050405020304" pitchFamily="18" charset="0"/>
                <a:cs typeface="Times New Roman" panose="02020603050405020304" pitchFamily="18" charset="0"/>
              </a:rPr>
              <a:t>? </a:t>
            </a:r>
            <a:endParaRPr lang="en-US" sz="3000" dirty="0">
              <a:solidFill>
                <a:srgbClr val="2E88DA"/>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
          <a:stretch>
            <a:fillRect/>
          </a:stretch>
        </p:blipFill>
        <p:spPr>
          <a:xfrm>
            <a:off x="6143389" y="1839757"/>
            <a:ext cx="3314700" cy="3648075"/>
          </a:xfrm>
          <a:prstGeom prst="rect">
            <a:avLst/>
          </a:prstGeom>
        </p:spPr>
      </p:pic>
      <p:sp>
        <p:nvSpPr>
          <p:cNvPr id="21" name="TextBox 20">
            <a:extLst>
              <a:ext uri="{FF2B5EF4-FFF2-40B4-BE49-F238E27FC236}">
                <a16:creationId xmlns:a16="http://schemas.microsoft.com/office/drawing/2014/main" id="{5012D5B7-131A-4965-8D7F-189476DE62E5}"/>
              </a:ext>
            </a:extLst>
          </p:cNvPr>
          <p:cNvSpPr txBox="1"/>
          <p:nvPr/>
        </p:nvSpPr>
        <p:spPr>
          <a:xfrm>
            <a:off x="4892653" y="574215"/>
            <a:ext cx="8292355" cy="553998"/>
          </a:xfrm>
          <a:prstGeom prst="rect">
            <a:avLst/>
          </a:prstGeom>
          <a:noFill/>
        </p:spPr>
        <p:txBody>
          <a:bodyPr wrap="square">
            <a:spAutoFit/>
          </a:bodyPr>
          <a:lstStyle/>
          <a:p>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hoa</a:t>
            </a:r>
            <a:r>
              <a:rPr lang="en-US" sz="3000" dirty="0">
                <a:latin typeface="Times New Roman" panose="02020603050405020304" pitchFamily="18" charset="0"/>
                <a:cs typeface="Times New Roman" panose="02020603050405020304" pitchFamily="18" charset="0"/>
              </a:rPr>
              <a:t> R qua video </a:t>
            </a:r>
            <a:endParaRPr lang="en-US" sz="3000" dirty="0">
              <a:solidFill>
                <a:srgbClr val="2E88DA"/>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2E8E3D71-AC87-4B09-9102-0964C78640E4}"/>
              </a:ext>
            </a:extLst>
          </p:cNvPr>
          <p:cNvGrpSpPr/>
          <p:nvPr/>
        </p:nvGrpSpPr>
        <p:grpSpPr>
          <a:xfrm>
            <a:off x="47558" y="49245"/>
            <a:ext cx="1524000" cy="1290158"/>
            <a:chOff x="36715" y="2258787"/>
            <a:chExt cx="1524000" cy="823848"/>
          </a:xfrm>
        </p:grpSpPr>
        <p:grpSp>
          <p:nvGrpSpPr>
            <p:cNvPr id="23" name="Group 22">
              <a:extLst>
                <a:ext uri="{FF2B5EF4-FFF2-40B4-BE49-F238E27FC236}">
                  <a16:creationId xmlns:a16="http://schemas.microsoft.com/office/drawing/2014/main" id="{2193C04B-5948-4355-B14A-2DAA4E2BEC3A}"/>
                </a:ext>
              </a:extLst>
            </p:cNvPr>
            <p:cNvGrpSpPr/>
            <p:nvPr/>
          </p:nvGrpSpPr>
          <p:grpSpPr>
            <a:xfrm>
              <a:off x="36715" y="2258787"/>
              <a:ext cx="1524000" cy="823848"/>
              <a:chOff x="3186544" y="986344"/>
              <a:chExt cx="4627419" cy="1174964"/>
            </a:xfrm>
          </p:grpSpPr>
          <p:sp>
            <p:nvSpPr>
              <p:cNvPr id="25" name="Flowchart: Process 11">
                <a:extLst>
                  <a:ext uri="{FF2B5EF4-FFF2-40B4-BE49-F238E27FC236}">
                    <a16:creationId xmlns:a16="http://schemas.microsoft.com/office/drawing/2014/main" id="{3003A314-1BAD-4F1E-BA75-5039C4A2C145}"/>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Process 11">
                <a:extLst>
                  <a:ext uri="{FF2B5EF4-FFF2-40B4-BE49-F238E27FC236}">
                    <a16:creationId xmlns:a16="http://schemas.microsoft.com/office/drawing/2014/main" id="{35C7E71B-3F89-4459-8CC8-FB8F4A779C05}"/>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FDF97810-FDA7-4853-85DE-AB038AF4581E}"/>
                </a:ext>
              </a:extLst>
            </p:cNvPr>
            <p:cNvSpPr txBox="1"/>
            <p:nvPr/>
          </p:nvSpPr>
          <p:spPr>
            <a:xfrm>
              <a:off x="207243" y="2419749"/>
              <a:ext cx="939800"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VIẾT</a:t>
              </a:r>
            </a:p>
          </p:txBody>
        </p:sp>
      </p:grpSp>
      <p:sp>
        <p:nvSpPr>
          <p:cNvPr id="27" name="TextBox 26">
            <a:extLst>
              <a:ext uri="{FF2B5EF4-FFF2-40B4-BE49-F238E27FC236}">
                <a16:creationId xmlns:a16="http://schemas.microsoft.com/office/drawing/2014/main" id="{38F84A77-EFFE-4FDD-8D00-A38B5E68479A}"/>
              </a:ext>
            </a:extLst>
          </p:cNvPr>
          <p:cNvSpPr txBox="1"/>
          <p:nvPr/>
        </p:nvSpPr>
        <p:spPr>
          <a:xfrm>
            <a:off x="104592" y="608062"/>
            <a:ext cx="137160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Tiết 3.</a:t>
            </a:r>
          </a:p>
        </p:txBody>
      </p:sp>
    </p:spTree>
    <p:extLst>
      <p:ext uri="{BB962C8B-B14F-4D97-AF65-F5344CB8AC3E}">
        <p14:creationId xmlns:p14="http://schemas.microsoft.com/office/powerpoint/2010/main" val="9749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P spid="16" grpId="1"/>
      <p:bldP spid="17" grpId="0"/>
      <p:bldP spid="17" grpId="1"/>
      <p:bldP spid="21" grpId="0"/>
      <p:bldP spid="2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1047</TotalTime>
  <Words>630</Words>
  <Application>Microsoft Office PowerPoint</Application>
  <PresentationFormat>Widescreen</PresentationFormat>
  <Paragraphs>83</Paragraphs>
  <Slides>23</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.VnAvant</vt:lpstr>
      <vt:lpstr>Arial</vt:lpstr>
      <vt:lpstr>Arial-Rounded</vt:lpstr>
      <vt:lpstr>Calibri</vt:lpstr>
      <vt:lpstr>Calibri Light</vt:lpstr>
      <vt:lpstr>HP001 4 hàng</vt:lpstr>
      <vt:lpstr>HP211</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Đồng</dc:creator>
  <cp:lastModifiedBy>Administrator</cp:lastModifiedBy>
  <cp:revision>118</cp:revision>
  <dcterms:created xsi:type="dcterms:W3CDTF">2021-07-06T02:11:11Z</dcterms:created>
  <dcterms:modified xsi:type="dcterms:W3CDTF">2025-02-04T07:12:07Z</dcterms:modified>
</cp:coreProperties>
</file>