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4.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5.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6.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2" r:id="rId2"/>
    <p:sldMasterId id="2147483704" r:id="rId3"/>
    <p:sldMasterId id="2147483726" r:id="rId4"/>
    <p:sldMasterId id="2147483748" r:id="rId5"/>
    <p:sldMasterId id="2147483770" r:id="rId6"/>
    <p:sldMasterId id="2147483792" r:id="rId7"/>
  </p:sldMasterIdLst>
  <p:notesMasterIdLst>
    <p:notesMasterId r:id="rId15"/>
  </p:notesMasterIdLst>
  <p:sldIdLst>
    <p:sldId id="257" r:id="rId8"/>
    <p:sldId id="258" r:id="rId9"/>
    <p:sldId id="259" r:id="rId10"/>
    <p:sldId id="260" r:id="rId11"/>
    <p:sldId id="261" r:id="rId12"/>
    <p:sldId id="262" r:id="rId13"/>
    <p:sldId id="263"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0" d="100"/>
          <a:sy n="70" d="100"/>
        </p:scale>
        <p:origin x="660"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theme" Target="theme/theme1.xml"/><Relationship Id="rId3" Type="http://schemas.openxmlformats.org/officeDocument/2006/relationships/slideMaster" Target="slideMasters/slideMaster3.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5" Type="http://schemas.openxmlformats.org/officeDocument/2006/relationships/slideMaster" Target="slideMasters/slideMaster5.xml"/><Relationship Id="rId15"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E9B6A8-571B-4DAA-A203-0AAA244CB730}" type="datetimeFigureOut">
              <a:rPr lang="en-US" smtClean="0"/>
              <a:t>4/14/2025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434CA8-0A46-4657-A346-5EA2D20C49DC}" type="slidenum">
              <a:rPr lang="en-US" smtClean="0"/>
              <a:t>‹#›</a:t>
            </a:fld>
            <a:endParaRPr lang="en-US"/>
          </a:p>
        </p:txBody>
      </p:sp>
    </p:spTree>
    <p:extLst>
      <p:ext uri="{BB962C8B-B14F-4D97-AF65-F5344CB8AC3E}">
        <p14:creationId xmlns:p14="http://schemas.microsoft.com/office/powerpoint/2010/main" val="18623098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3"/>
        <p:cNvGrpSpPr/>
        <p:nvPr/>
      </p:nvGrpSpPr>
      <p:grpSpPr>
        <a:xfrm>
          <a:off x="0" y="0"/>
          <a:ext cx="0" cy="0"/>
          <a:chOff x="0" y="0"/>
          <a:chExt cx="0" cy="0"/>
        </a:xfrm>
      </p:grpSpPr>
      <p:sp>
        <p:nvSpPr>
          <p:cNvPr id="2594" name="Google Shape;2594;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95" name="Google Shape;2595;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28836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9"/>
        <p:cNvGrpSpPr/>
        <p:nvPr/>
      </p:nvGrpSpPr>
      <p:grpSpPr>
        <a:xfrm>
          <a:off x="0" y="0"/>
          <a:ext cx="0" cy="0"/>
          <a:chOff x="0" y="0"/>
          <a:chExt cx="0" cy="0"/>
        </a:xfrm>
      </p:grpSpPr>
      <p:sp>
        <p:nvSpPr>
          <p:cNvPr id="3560" name="Google Shape;3560;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61" name="Google Shape;3561;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19033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3"/>
        <p:cNvGrpSpPr/>
        <p:nvPr/>
      </p:nvGrpSpPr>
      <p:grpSpPr>
        <a:xfrm>
          <a:off x="0" y="0"/>
          <a:ext cx="0" cy="0"/>
          <a:chOff x="0" y="0"/>
          <a:chExt cx="0" cy="0"/>
        </a:xfrm>
      </p:grpSpPr>
      <p:sp>
        <p:nvSpPr>
          <p:cNvPr id="3564" name="Google Shape;3564;p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65" name="Google Shape;3565;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149489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5"/>
        <p:cNvGrpSpPr/>
        <p:nvPr/>
      </p:nvGrpSpPr>
      <p:grpSpPr>
        <a:xfrm>
          <a:off x="0" y="0"/>
          <a:ext cx="0" cy="0"/>
          <a:chOff x="0" y="0"/>
          <a:chExt cx="0" cy="0"/>
        </a:xfrm>
      </p:grpSpPr>
      <p:sp>
        <p:nvSpPr>
          <p:cNvPr id="3576" name="Google Shape;3576;p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77" name="Google Shape;3577;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98763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8"/>
        <p:cNvGrpSpPr/>
        <p:nvPr/>
      </p:nvGrpSpPr>
      <p:grpSpPr>
        <a:xfrm>
          <a:off x="0" y="0"/>
          <a:ext cx="0" cy="0"/>
          <a:chOff x="0" y="0"/>
          <a:chExt cx="0" cy="0"/>
        </a:xfrm>
      </p:grpSpPr>
      <p:sp>
        <p:nvSpPr>
          <p:cNvPr id="3589" name="Google Shape;3589;p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90" name="Google Shape;3590;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10933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36175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0275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40260061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11069517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82269455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506801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5588218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12327914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626868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7041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5447474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0117390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53813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3199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9632102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2097089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414070081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444510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88856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4684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6110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238678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5088165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21817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54387292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7805592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6468666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8158714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616256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04997084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26679692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93022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7245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8374929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453083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10034870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48608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0043313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94792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427135082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712641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28334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40213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63410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31790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8860157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71103593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20458527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9876314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4674492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69948297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756209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5683050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8773723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42361330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5123101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82119245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9774072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78206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84715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4536120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8051647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4214990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5724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42197100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4758375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93859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1404841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4134892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4520536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007054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651337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46778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02374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46445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977327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93675448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67357785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4792728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58830979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7922001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63614342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774350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636055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9564763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580400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5762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989397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32527732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2973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8680727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3454746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66023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3087266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481722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7965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32887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53009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545264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79440599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375366760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1560741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6918726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82879173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3307634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61188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1447039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41276645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351143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95619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56426817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01078556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8070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8008085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1682174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280688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46086220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039408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10834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51253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2072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971245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4683473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4376750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40067195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5583780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0637622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86432925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756541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34972875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42512201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172527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07965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49412775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70411022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8432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170215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42676827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4030820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51515851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44687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2380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01219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0786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65623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11649002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9549214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slideLayout" Target="../slideLayouts/slideLayout118.xml"/><Relationship Id="rId18" Type="http://schemas.openxmlformats.org/officeDocument/2006/relationships/slideLayout" Target="../slideLayouts/slideLayout123.xml"/><Relationship Id="rId3" Type="http://schemas.openxmlformats.org/officeDocument/2006/relationships/slideLayout" Target="../slideLayouts/slideLayout108.xml"/><Relationship Id="rId21" Type="http://schemas.openxmlformats.org/officeDocument/2006/relationships/slideLayout" Target="../slideLayouts/slideLayout126.xml"/><Relationship Id="rId7" Type="http://schemas.openxmlformats.org/officeDocument/2006/relationships/slideLayout" Target="../slideLayouts/slideLayout112.xml"/><Relationship Id="rId12" Type="http://schemas.openxmlformats.org/officeDocument/2006/relationships/slideLayout" Target="../slideLayouts/slideLayout117.xml"/><Relationship Id="rId17" Type="http://schemas.openxmlformats.org/officeDocument/2006/relationships/slideLayout" Target="../slideLayouts/slideLayout122.xml"/><Relationship Id="rId2" Type="http://schemas.openxmlformats.org/officeDocument/2006/relationships/slideLayout" Target="../slideLayouts/slideLayout107.xml"/><Relationship Id="rId16" Type="http://schemas.openxmlformats.org/officeDocument/2006/relationships/slideLayout" Target="../slideLayouts/slideLayout121.xml"/><Relationship Id="rId20" Type="http://schemas.openxmlformats.org/officeDocument/2006/relationships/slideLayout" Target="../slideLayouts/slideLayout125.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5" Type="http://schemas.openxmlformats.org/officeDocument/2006/relationships/slideLayout" Target="../slideLayouts/slideLayout120.xml"/><Relationship Id="rId10" Type="http://schemas.openxmlformats.org/officeDocument/2006/relationships/slideLayout" Target="../slideLayouts/slideLayout115.xml"/><Relationship Id="rId19" Type="http://schemas.openxmlformats.org/officeDocument/2006/relationships/slideLayout" Target="../slideLayouts/slideLayout124.xml"/><Relationship Id="rId4" Type="http://schemas.openxmlformats.org/officeDocument/2006/relationships/slideLayout" Target="../slideLayouts/slideLayout109.xml"/><Relationship Id="rId9" Type="http://schemas.openxmlformats.org/officeDocument/2006/relationships/slideLayout" Target="../slideLayouts/slideLayout114.xml"/><Relationship Id="rId14" Type="http://schemas.openxmlformats.org/officeDocument/2006/relationships/slideLayout" Target="../slideLayouts/slideLayout119.xml"/><Relationship Id="rId22"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 Type="http://schemas.openxmlformats.org/officeDocument/2006/relationships/slideLayout" Target="../slideLayouts/slideLayout129.xml"/><Relationship Id="rId21" Type="http://schemas.openxmlformats.org/officeDocument/2006/relationships/slideLayout" Target="../slideLayouts/slideLayout147.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0" Type="http://schemas.openxmlformats.org/officeDocument/2006/relationships/slideLayout" Target="../slideLayouts/slideLayout146.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5" Type="http://schemas.openxmlformats.org/officeDocument/2006/relationships/slideLayout" Target="../slideLayouts/slideLayout141.xml"/><Relationship Id="rId10" Type="http://schemas.openxmlformats.org/officeDocument/2006/relationships/slideLayout" Target="../slideLayouts/slideLayout136.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 Id="rId22"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578938012"/>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76007378"/>
      </p:ext>
    </p:extLst>
  </p:cSld>
  <p:clrMap bg1="lt1" tx1="dk1" bg2="dk2" tx2="lt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278580030"/>
      </p:ext>
    </p:extLst>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367037353"/>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763663190"/>
      </p:ext>
    </p:extLst>
  </p:cSld>
  <p:clrMap bg1="lt1" tx1="dk1" bg2="dk2"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 id="2147483769"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821768702"/>
      </p:ext>
    </p:extLst>
  </p:cSld>
  <p:clrMap bg1="lt1" tx1="dk1" bg2="dk2" tx2="lt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553029816"/>
      </p:ext>
    </p:extLst>
  </p:cSld>
  <p:clrMap bg1="lt1" tx1="dk1" bg2="dk2"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 id="2147483805" r:id="rId13"/>
    <p:sldLayoutId id="2147483806" r:id="rId14"/>
    <p:sldLayoutId id="2147483807" r:id="rId15"/>
    <p:sldLayoutId id="2147483808" r:id="rId16"/>
    <p:sldLayoutId id="2147483809" r:id="rId17"/>
    <p:sldLayoutId id="2147483810" r:id="rId18"/>
    <p:sldLayoutId id="2147483811" r:id="rId19"/>
    <p:sldLayoutId id="2147483812" r:id="rId20"/>
    <p:sldLayoutId id="214748381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0.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67.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10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96"/>
        <p:cNvGrpSpPr/>
        <p:nvPr/>
      </p:nvGrpSpPr>
      <p:grpSpPr>
        <a:xfrm>
          <a:off x="0" y="0"/>
          <a:ext cx="0" cy="0"/>
          <a:chOff x="0" y="0"/>
          <a:chExt cx="0" cy="0"/>
        </a:xfrm>
      </p:grpSpPr>
      <p:grpSp>
        <p:nvGrpSpPr>
          <p:cNvPr id="2597" name="Google Shape;2597;p1"/>
          <p:cNvGrpSpPr/>
          <p:nvPr/>
        </p:nvGrpSpPr>
        <p:grpSpPr>
          <a:xfrm>
            <a:off x="1137602" y="223582"/>
            <a:ext cx="2190751" cy="980661"/>
            <a:chOff x="1523998" y="0"/>
            <a:chExt cx="2190751" cy="980661"/>
          </a:xfrm>
        </p:grpSpPr>
        <p:grpSp>
          <p:nvGrpSpPr>
            <p:cNvPr id="2598" name="Google Shape;2598;p1"/>
            <p:cNvGrpSpPr/>
            <p:nvPr/>
          </p:nvGrpSpPr>
          <p:grpSpPr>
            <a:xfrm>
              <a:off x="1523998" y="0"/>
              <a:ext cx="2190751" cy="980661"/>
              <a:chOff x="1523999" y="0"/>
              <a:chExt cx="1285462" cy="1828800"/>
            </a:xfrm>
          </p:grpSpPr>
          <p:sp>
            <p:nvSpPr>
              <p:cNvPr id="2599" name="Google Shape;2599;p1"/>
              <p:cNvSpPr/>
              <p:nvPr/>
            </p:nvSpPr>
            <p:spPr>
              <a:xfrm rot="10800000">
                <a:off x="1523999" y="0"/>
                <a:ext cx="1285462" cy="1828800"/>
              </a:xfrm>
              <a:prstGeom prst="round2SameRect">
                <a:avLst>
                  <a:gd name="adj1" fmla="val 16667"/>
                  <a:gd name="adj2" fmla="val 0"/>
                </a:avLst>
              </a:prstGeom>
              <a:solidFill>
                <a:srgbClr val="76923C"/>
              </a:solidFill>
              <a:ln w="12700" cap="flat" cmpd="sng">
                <a:solidFill>
                  <a:srgbClr val="4F6128"/>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2060"/>
                  </a:solidFill>
                  <a:effectLst/>
                  <a:uLnTx/>
                  <a:uFillTx/>
                  <a:latin typeface="Arial"/>
                  <a:ea typeface="Arial"/>
                  <a:cs typeface="Arial"/>
                  <a:sym typeface="Arial"/>
                </a:endParaRPr>
              </a:p>
            </p:txBody>
          </p:sp>
          <p:sp>
            <p:nvSpPr>
              <p:cNvPr id="2600" name="Google Shape;2600;p1"/>
              <p:cNvSpPr/>
              <p:nvPr/>
            </p:nvSpPr>
            <p:spPr>
              <a:xfrm rot="10800000">
                <a:off x="1566862" y="76199"/>
                <a:ext cx="1204497" cy="1709738"/>
              </a:xfrm>
              <a:prstGeom prst="round2SameRect">
                <a:avLst>
                  <a:gd name="adj1" fmla="val 16667"/>
                  <a:gd name="adj2" fmla="val 0"/>
                </a:avLst>
              </a:prstGeom>
              <a:solidFill>
                <a:schemeClr val="lt1"/>
              </a:solidFill>
              <a:ln w="12700" cap="flat" cmpd="sng">
                <a:solidFill>
                  <a:srgbClr val="4F6128"/>
                </a:solidFill>
                <a:prstDash val="lg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2060"/>
                  </a:solidFill>
                  <a:effectLst/>
                  <a:uLnTx/>
                  <a:uFillTx/>
                  <a:latin typeface="Arial"/>
                  <a:ea typeface="Arial"/>
                  <a:cs typeface="Arial"/>
                  <a:sym typeface="Arial"/>
                </a:endParaRPr>
              </a:p>
            </p:txBody>
          </p:sp>
        </p:grpSp>
        <p:sp>
          <p:nvSpPr>
            <p:cNvPr id="2601" name="Google Shape;2601;p1"/>
            <p:cNvSpPr txBox="1"/>
            <p:nvPr/>
          </p:nvSpPr>
          <p:spPr>
            <a:xfrm>
              <a:off x="1588934" y="197943"/>
              <a:ext cx="2125815" cy="52318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76923C"/>
                  </a:solidFill>
                  <a:effectLst/>
                  <a:uLnTx/>
                  <a:uFillTx/>
                  <a:latin typeface="Times New Roman" pitchFamily="18" charset="0"/>
                  <a:ea typeface="Cookie"/>
                  <a:cs typeface="Times New Roman" pitchFamily="18" charset="0"/>
                  <a:sym typeface="Cookie"/>
                </a:rPr>
                <a:t>CHỦ ĐỀ 12</a:t>
              </a:r>
              <a:endParaRPr kumimoji="0" sz="2800" b="0" i="0" u="none" strike="noStrike" kern="0" cap="none" spc="0" normalizeH="0" baseline="0" noProof="0" dirty="0">
                <a:ln>
                  <a:noFill/>
                </a:ln>
                <a:solidFill>
                  <a:srgbClr val="76923C"/>
                </a:solidFill>
                <a:effectLst/>
                <a:uLnTx/>
                <a:uFillTx/>
                <a:latin typeface="Times New Roman" pitchFamily="18" charset="0"/>
                <a:ea typeface="Cookie"/>
                <a:cs typeface="Times New Roman" pitchFamily="18" charset="0"/>
                <a:sym typeface="Cookie"/>
              </a:endParaRPr>
            </a:p>
          </p:txBody>
        </p:sp>
      </p:grpSp>
      <p:sp>
        <p:nvSpPr>
          <p:cNvPr id="2602" name="Google Shape;2602;p1"/>
          <p:cNvSpPr txBox="1"/>
          <p:nvPr/>
        </p:nvSpPr>
        <p:spPr>
          <a:xfrm>
            <a:off x="3107421" y="290067"/>
            <a:ext cx="6755037" cy="1200329"/>
          </a:xfrm>
          <a:prstGeom prst="rect">
            <a:avLst/>
          </a:prstGeom>
          <a:noFill/>
          <a:ln>
            <a:noFill/>
          </a:ln>
        </p:spPr>
        <p:txBody>
          <a:bodyPr spcFirstLastPara="1" wrap="square" lIns="91425" tIns="45700" rIns="91425" bIns="45700" anchor="t" anchorCtr="0">
            <a:spAutoFit/>
          </a:bodyPr>
          <a:lstStyle/>
          <a:p>
            <a:pPr marL="457200" marR="0" lvl="1"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0" i="0" u="none" strike="noStrike" kern="0" cap="none" spc="0" normalizeH="0" baseline="0" noProof="0" dirty="0">
                <a:ln>
                  <a:noFill/>
                </a:ln>
                <a:solidFill>
                  <a:srgbClr val="4F6128"/>
                </a:solidFill>
                <a:effectLst/>
                <a:uLnTx/>
                <a:uFillTx/>
                <a:latin typeface="Cambria Math" pitchFamily="18" charset="0"/>
                <a:ea typeface="Cambria Math" pitchFamily="18" charset="0"/>
                <a:cs typeface="Cookie"/>
                <a:sym typeface="Cookie"/>
              </a:rPr>
              <a:t>PHÉP CỘNG, PHÉP TRỪ TRONG PHẠM VI 1000</a:t>
            </a:r>
            <a:endParaRPr kumimoji="0" sz="3600" b="0" i="0" u="none" strike="noStrike" kern="0" cap="none" spc="0" normalizeH="0" baseline="0" noProof="0" dirty="0">
              <a:ln>
                <a:noFill/>
              </a:ln>
              <a:solidFill>
                <a:srgbClr val="4F6128"/>
              </a:solidFill>
              <a:effectLst/>
              <a:uLnTx/>
              <a:uFillTx/>
              <a:latin typeface="Cambria Math" pitchFamily="18" charset="0"/>
              <a:ea typeface="Cambria Math" pitchFamily="18" charset="0"/>
              <a:cs typeface="Cookie"/>
              <a:sym typeface="Cookie"/>
            </a:endParaRPr>
          </a:p>
        </p:txBody>
      </p:sp>
      <p:sp>
        <p:nvSpPr>
          <p:cNvPr id="2603" name="Google Shape;2603;p1"/>
          <p:cNvSpPr txBox="1"/>
          <p:nvPr/>
        </p:nvSpPr>
        <p:spPr>
          <a:xfrm>
            <a:off x="2474640" y="2129251"/>
            <a:ext cx="6949441" cy="280072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BÀI </a:t>
            </a:r>
            <a:r>
              <a:rPr kumimoji="0" lang="en-US" sz="4400" b="0" i="0" u="none" strike="noStrike" kern="0" cap="none" spc="0" normalizeH="0" baseline="0" noProof="0" dirty="0" smtClean="0">
                <a:ln>
                  <a:noFill/>
                </a:ln>
                <a:solidFill>
                  <a:srgbClr val="FFFFFF"/>
                </a:solidFill>
                <a:effectLst/>
                <a:uLnTx/>
                <a:uFillTx/>
                <a:latin typeface="Times New Roman" pitchFamily="18" charset="0"/>
                <a:ea typeface="Cookie"/>
                <a:cs typeface="Times New Roman" pitchFamily="18" charset="0"/>
                <a:sym typeface="Cookie"/>
              </a:rPr>
              <a:t>62:</a:t>
            </a:r>
            <a:endParaRPr kumimoji="0" sz="14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PHÉP TRỪ </a:t>
            </a:r>
            <a:r>
              <a:rPr kumimoji="0" lang="en-US" sz="4400" b="0" i="0" u="none" strike="noStrike" kern="0" cap="none" spc="0" normalizeH="0" baseline="0" noProof="0" dirty="0" smtClean="0">
                <a:ln>
                  <a:noFill/>
                </a:ln>
                <a:solidFill>
                  <a:srgbClr val="FFFFFF"/>
                </a:solidFill>
                <a:effectLst/>
                <a:uLnTx/>
                <a:uFillTx/>
                <a:latin typeface="Times New Roman" pitchFamily="18" charset="0"/>
                <a:ea typeface="Cookie"/>
                <a:cs typeface="Times New Roman" pitchFamily="18" charset="0"/>
                <a:sym typeface="Cookie"/>
              </a:rPr>
              <a:t>(CÓ </a:t>
            </a: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NHỚ) TRONG PHẠM </a:t>
            </a:r>
            <a:r>
              <a:rPr kumimoji="0" lang="en-US" sz="4400" b="0" i="0" u="none" strike="noStrike" kern="0" cap="none" spc="0" normalizeH="0" baseline="0" noProof="0">
                <a:ln>
                  <a:noFill/>
                </a:ln>
                <a:solidFill>
                  <a:srgbClr val="FFFFFF"/>
                </a:solidFill>
                <a:effectLst/>
                <a:uLnTx/>
                <a:uFillTx/>
                <a:latin typeface="Times New Roman" pitchFamily="18" charset="0"/>
                <a:ea typeface="Cookie"/>
                <a:cs typeface="Times New Roman" pitchFamily="18" charset="0"/>
                <a:sym typeface="Cookie"/>
              </a:rPr>
              <a:t>VI </a:t>
            </a:r>
            <a:r>
              <a:rPr kumimoji="0" lang="en-US" sz="4400" b="0" i="0" u="none" strike="noStrike" kern="0" cap="none" spc="0" normalizeH="0" baseline="0" noProof="0" smtClean="0">
                <a:ln>
                  <a:noFill/>
                </a:ln>
                <a:solidFill>
                  <a:srgbClr val="FFFFFF"/>
                </a:solidFill>
                <a:effectLst/>
                <a:uLnTx/>
                <a:uFillTx/>
                <a:latin typeface="Times New Roman" pitchFamily="18" charset="0"/>
                <a:ea typeface="Cookie"/>
                <a:cs typeface="Times New Roman" pitchFamily="18" charset="0"/>
                <a:sym typeface="Cookie"/>
              </a:rPr>
              <a:t>1000</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4400" kern="0" smtClean="0">
                <a:solidFill>
                  <a:srgbClr val="FFFFFF"/>
                </a:solidFill>
                <a:latin typeface="Times New Roman" pitchFamily="18" charset="0"/>
                <a:ea typeface="Cookie"/>
                <a:cs typeface="Times New Roman" pitchFamily="18" charset="0"/>
                <a:sym typeface="Cookie"/>
              </a:rPr>
              <a:t>(TIẾT 3)</a:t>
            </a:r>
            <a:endParaRPr kumimoji="0"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endParaRPr>
          </a:p>
        </p:txBody>
      </p:sp>
    </p:spTree>
    <p:extLst>
      <p:ext uri="{BB962C8B-B14F-4D97-AF65-F5344CB8AC3E}">
        <p14:creationId xmlns:p14="http://schemas.microsoft.com/office/powerpoint/2010/main" val="1678809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3"/>
                                        </p:tgtEl>
                                        <p:attrNameLst>
                                          <p:attrName>style.visibility</p:attrName>
                                        </p:attrNameLst>
                                      </p:cBhvr>
                                      <p:to>
                                        <p:strVal val="visible"/>
                                      </p:to>
                                    </p:set>
                                    <p:animEffect transition="in" filter="fade">
                                      <p:cBhvr>
                                        <p:cTn id="7" dur="500"/>
                                        <p:tgtEl>
                                          <p:spTgt spid="2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2"/>
        <p:cNvGrpSpPr/>
        <p:nvPr/>
      </p:nvGrpSpPr>
      <p:grpSpPr>
        <a:xfrm>
          <a:off x="0" y="0"/>
          <a:ext cx="0" cy="0"/>
          <a:chOff x="0" y="0"/>
          <a:chExt cx="0" cy="0"/>
        </a:xfrm>
      </p:grpSpPr>
    </p:spTree>
    <p:extLst>
      <p:ext uri="{BB962C8B-B14F-4D97-AF65-F5344CB8AC3E}">
        <p14:creationId xmlns:p14="http://schemas.microsoft.com/office/powerpoint/2010/main" val="130636317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6"/>
        <p:cNvGrpSpPr/>
        <p:nvPr/>
      </p:nvGrpSpPr>
      <p:grpSpPr>
        <a:xfrm>
          <a:off x="0" y="0"/>
          <a:ext cx="0" cy="0"/>
          <a:chOff x="0" y="0"/>
          <a:chExt cx="0" cy="0"/>
        </a:xfrm>
      </p:grpSpPr>
      <p:grpSp>
        <p:nvGrpSpPr>
          <p:cNvPr id="3567" name="Google Shape;3567;p17"/>
          <p:cNvGrpSpPr/>
          <p:nvPr/>
        </p:nvGrpSpPr>
        <p:grpSpPr>
          <a:xfrm>
            <a:off x="3001393" y="672425"/>
            <a:ext cx="7565087" cy="595790"/>
            <a:chOff x="1296327" y="1622386"/>
            <a:chExt cx="7565087" cy="595790"/>
          </a:xfrm>
        </p:grpSpPr>
        <p:sp>
          <p:nvSpPr>
            <p:cNvPr id="3568" name="Google Shape;3568;p17"/>
            <p:cNvSpPr txBox="1"/>
            <p:nvPr/>
          </p:nvSpPr>
          <p:spPr>
            <a:xfrm>
              <a:off x="1866914" y="1622386"/>
              <a:ext cx="6994500" cy="52318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Tính</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 ( </a:t>
              </a: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theo</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mẫu</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a:t>
              </a:r>
              <a:endParaRPr kumimoji="0" sz="28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69" name="Google Shape;3569;p17"/>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1</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2" name="Rectangle 1"/>
          <p:cNvSpPr/>
          <p:nvPr/>
        </p:nvSpPr>
        <p:spPr>
          <a:xfrm>
            <a:off x="2029217" y="1443820"/>
            <a:ext cx="4672208" cy="138499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000000"/>
                </a:solidFill>
                <a:effectLst/>
                <a:uLnTx/>
                <a:uFillTx/>
                <a:latin typeface="Times New Roman" pitchFamily="18" charset="0"/>
                <a:cs typeface="Times New Roman" pitchFamily="18" charset="0"/>
                <a:sym typeface="Arial"/>
              </a:rPr>
              <a:t>Mẫu</a:t>
            </a:r>
            <a:r>
              <a:rPr kumimoji="0" lang="en-US" sz="28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rPr>
              <a:t>:     800 + 200 = 1 000</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rPr>
              <a:t>            1 000 – 200 = 800</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rPr>
              <a:t>            1 000 – 800 = </a:t>
            </a:r>
            <a:r>
              <a:rPr kumimoji="0" lang="en-US" sz="2800" b="0" i="0" u="none" strike="noStrike" kern="0" cap="none" spc="0" normalizeH="0" baseline="0" noProof="0" dirty="0" smtClean="0">
                <a:ln>
                  <a:noFill/>
                </a:ln>
                <a:solidFill>
                  <a:srgbClr val="000000"/>
                </a:solidFill>
                <a:effectLst/>
                <a:uLnTx/>
                <a:uFillTx/>
                <a:latin typeface="Times New Roman" pitchFamily="18" charset="0"/>
                <a:cs typeface="Times New Roman" pitchFamily="18" charset="0"/>
                <a:sym typeface="Arial"/>
              </a:rPr>
              <a:t>200</a:t>
            </a:r>
            <a:endParaRPr kumimoji="0" lang="en-US" sz="28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endParaRPr>
          </a:p>
        </p:txBody>
      </p:sp>
      <p:sp>
        <p:nvSpPr>
          <p:cNvPr id="3" name="Rectangle 2"/>
          <p:cNvSpPr/>
          <p:nvPr/>
        </p:nvSpPr>
        <p:spPr>
          <a:xfrm>
            <a:off x="1453018" y="3397880"/>
            <a:ext cx="9507256" cy="19389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a) 300 + 700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b</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400 +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600 =</a:t>
            </a:r>
            <a:endPar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1 000 –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300 = </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1 </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000 –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400 =</a:t>
            </a:r>
            <a:endPar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1 000 – 700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1 </a:t>
            </a:r>
            <a:r>
              <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000 – </a:t>
            </a:r>
            <a:r>
              <a:rPr kumimoji="0" lang="pt-BR" sz="40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600 =</a:t>
            </a:r>
            <a:endParaRPr kumimoji="0" lang="pt-BR" sz="40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endParaRPr>
          </a:p>
        </p:txBody>
      </p:sp>
      <p:sp>
        <p:nvSpPr>
          <p:cNvPr id="4" name="Rectangle 3"/>
          <p:cNvSpPr/>
          <p:nvPr/>
        </p:nvSpPr>
        <p:spPr>
          <a:xfrm>
            <a:off x="4784942" y="3397879"/>
            <a:ext cx="1202499" cy="6355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1000</a:t>
            </a:r>
            <a:endParaRPr kumimoji="0" lang="en-US" sz="36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13" name="Rectangle 12"/>
          <p:cNvSpPr/>
          <p:nvPr/>
        </p:nvSpPr>
        <p:spPr>
          <a:xfrm>
            <a:off x="4784941" y="4057943"/>
            <a:ext cx="1027135" cy="6355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700</a:t>
            </a:r>
            <a:endParaRPr kumimoji="0" lang="en-US" sz="36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14" name="Rectangle 13"/>
          <p:cNvSpPr/>
          <p:nvPr/>
        </p:nvSpPr>
        <p:spPr>
          <a:xfrm>
            <a:off x="4784942" y="4705970"/>
            <a:ext cx="1027135" cy="6355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300</a:t>
            </a:r>
            <a:endParaRPr kumimoji="0" lang="en-US" sz="40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15" name="Rectangle 14"/>
          <p:cNvSpPr/>
          <p:nvPr/>
        </p:nvSpPr>
        <p:spPr>
          <a:xfrm>
            <a:off x="9609550" y="3397878"/>
            <a:ext cx="1202499" cy="6355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1000</a:t>
            </a:r>
            <a:endParaRPr kumimoji="0" lang="en-US" sz="36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16" name="Rectangle 15"/>
          <p:cNvSpPr/>
          <p:nvPr/>
        </p:nvSpPr>
        <p:spPr>
          <a:xfrm>
            <a:off x="9933139" y="4033379"/>
            <a:ext cx="1027135" cy="6355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600</a:t>
            </a:r>
            <a:endParaRPr kumimoji="0" lang="en-US" sz="36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17" name="Rectangle 16"/>
          <p:cNvSpPr/>
          <p:nvPr/>
        </p:nvSpPr>
        <p:spPr>
          <a:xfrm>
            <a:off x="9870509" y="4646997"/>
            <a:ext cx="1164921" cy="60219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400</a:t>
            </a:r>
            <a:endParaRPr kumimoji="0" lang="en-US" sz="36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Tree>
    <p:extLst>
      <p:ext uri="{BB962C8B-B14F-4D97-AF65-F5344CB8AC3E}">
        <p14:creationId xmlns:p14="http://schemas.microsoft.com/office/powerpoint/2010/main" val="163850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circle(in)">
                                      <p:cBhvr>
                                        <p:cTn id="14" dur="2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circle(in)">
                                      <p:cBhvr>
                                        <p:cTn id="19" dur="20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heel(1)">
                                      <p:cBhvr>
                                        <p:cTn id="24" dur="20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barn(inVertical)">
                                      <p:cBhvr>
                                        <p:cTn id="29" dur="500"/>
                                        <p:tgtEl>
                                          <p:spTgt spid="16"/>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14" grpId="0" animBg="1"/>
      <p:bldP spid="15" grpId="0" animBg="1"/>
      <p:bldP spid="16" grpId="0" animBg="1"/>
      <p:bldP spid="1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78"/>
        <p:cNvGrpSpPr/>
        <p:nvPr/>
      </p:nvGrpSpPr>
      <p:grpSpPr>
        <a:xfrm>
          <a:off x="0" y="0"/>
          <a:ext cx="0" cy="0"/>
          <a:chOff x="0" y="0"/>
          <a:chExt cx="0" cy="0"/>
        </a:xfrm>
      </p:grpSpPr>
      <p:grpSp>
        <p:nvGrpSpPr>
          <p:cNvPr id="3581" name="Google Shape;3581;p18"/>
          <p:cNvGrpSpPr/>
          <p:nvPr/>
        </p:nvGrpSpPr>
        <p:grpSpPr>
          <a:xfrm>
            <a:off x="1143565" y="900827"/>
            <a:ext cx="4382024" cy="570588"/>
            <a:chOff x="1296327" y="1647588"/>
            <a:chExt cx="4382024" cy="570588"/>
          </a:xfrm>
        </p:grpSpPr>
        <p:sp>
          <p:nvSpPr>
            <p:cNvPr id="3582" name="Google Shape;3582;p18"/>
            <p:cNvSpPr txBox="1"/>
            <p:nvPr/>
          </p:nvSpPr>
          <p:spPr>
            <a:xfrm>
              <a:off x="1866915" y="1694956"/>
              <a:ext cx="3811436" cy="52322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Số</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a:t>
              </a:r>
              <a:endParaRPr kumimoji="0" sz="28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83" name="Google Shape;3583;p18"/>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2</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31256" y="1615858"/>
            <a:ext cx="9456259" cy="3782860"/>
          </a:xfrm>
          <a:prstGeom prst="rect">
            <a:avLst/>
          </a:prstGeom>
        </p:spPr>
      </p:pic>
      <p:sp>
        <p:nvSpPr>
          <p:cNvPr id="3" name="Isosceles Triangle 2"/>
          <p:cNvSpPr/>
          <p:nvPr/>
        </p:nvSpPr>
        <p:spPr>
          <a:xfrm>
            <a:off x="5812077" y="1980156"/>
            <a:ext cx="1515649" cy="977030"/>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494</a:t>
            </a:r>
            <a:endParaRPr kumimoji="0" lang="en-US" sz="28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4" name="Rounded Rectangle 3"/>
          <p:cNvSpPr/>
          <p:nvPr/>
        </p:nvSpPr>
        <p:spPr>
          <a:xfrm>
            <a:off x="9695145" y="2110636"/>
            <a:ext cx="889348" cy="86429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319</a:t>
            </a:r>
            <a:endParaRPr kumimoji="0" lang="en-US" sz="32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5" name="Rounded Rectangle 4"/>
          <p:cNvSpPr/>
          <p:nvPr/>
        </p:nvSpPr>
        <p:spPr>
          <a:xfrm>
            <a:off x="6159386" y="4246323"/>
            <a:ext cx="792559" cy="67640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191</a:t>
            </a:r>
            <a:endParaRPr kumimoji="0" lang="en-US" sz="28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
        <p:nvSpPr>
          <p:cNvPr id="6" name="Oval 5"/>
          <p:cNvSpPr/>
          <p:nvPr/>
        </p:nvSpPr>
        <p:spPr>
          <a:xfrm>
            <a:off x="9695145" y="4058433"/>
            <a:ext cx="989556" cy="9895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smtClean="0">
                <a:ln>
                  <a:noFill/>
                </a:ln>
                <a:solidFill>
                  <a:srgbClr val="FF0000"/>
                </a:solidFill>
                <a:effectLst/>
                <a:uLnTx/>
                <a:uFillTx/>
                <a:latin typeface="Times New Roman" pitchFamily="18" charset="0"/>
                <a:ea typeface="+mn-ea"/>
                <a:cs typeface="Times New Roman" pitchFamily="18" charset="0"/>
                <a:sym typeface="Arial"/>
              </a:rPr>
              <a:t>281</a:t>
            </a:r>
            <a:endParaRPr kumimoji="0" lang="en-US" sz="2400" b="1"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sym typeface="Arial"/>
            </a:endParaRPr>
          </a:p>
        </p:txBody>
      </p:sp>
    </p:spTree>
    <p:extLst>
      <p:ext uri="{BB962C8B-B14F-4D97-AF65-F5344CB8AC3E}">
        <p14:creationId xmlns:p14="http://schemas.microsoft.com/office/powerpoint/2010/main" val="857220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ircle(in)">
                                      <p:cBhvr>
                                        <p:cTn id="17" dur="2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91"/>
        <p:cNvGrpSpPr/>
        <p:nvPr/>
      </p:nvGrpSpPr>
      <p:grpSpPr>
        <a:xfrm>
          <a:off x="0" y="0"/>
          <a:ext cx="0" cy="0"/>
          <a:chOff x="0" y="0"/>
          <a:chExt cx="0" cy="0"/>
        </a:xfrm>
      </p:grpSpPr>
      <p:grpSp>
        <p:nvGrpSpPr>
          <p:cNvPr id="3592" name="Google Shape;3592;p19"/>
          <p:cNvGrpSpPr/>
          <p:nvPr/>
        </p:nvGrpSpPr>
        <p:grpSpPr>
          <a:xfrm>
            <a:off x="977307" y="623733"/>
            <a:ext cx="9732252" cy="570588"/>
            <a:chOff x="1296327" y="1647588"/>
            <a:chExt cx="9732252" cy="570588"/>
          </a:xfrm>
        </p:grpSpPr>
        <p:sp>
          <p:nvSpPr>
            <p:cNvPr id="3593" name="Google Shape;3593;p19"/>
            <p:cNvSpPr txBox="1"/>
            <p:nvPr/>
          </p:nvSpPr>
          <p:spPr>
            <a:xfrm>
              <a:off x="1866914" y="1694956"/>
              <a:ext cx="9161665" cy="30773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94" name="Google Shape;3594;p19"/>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3</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2" name="Rectangle 1"/>
          <p:cNvSpPr/>
          <p:nvPr/>
        </p:nvSpPr>
        <p:spPr>
          <a:xfrm>
            <a:off x="1648103" y="824969"/>
            <a:ext cx="5369491" cy="193899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1" i="0" u="none" strike="noStrike" kern="0" cap="none" spc="0" normalizeH="0" baseline="0" noProof="0" dirty="0">
                <a:ln>
                  <a:noFill/>
                </a:ln>
                <a:solidFill>
                  <a:srgbClr val="92D050"/>
                </a:solidFill>
                <a:effectLst/>
                <a:uLnTx/>
                <a:uFillTx/>
                <a:latin typeface="Times New Roman" panose="02020603050405020304" pitchFamily="18" charset="0"/>
                <a:cs typeface="Arial"/>
                <a:sym typeface="Arial"/>
              </a:rPr>
              <a:t>Kết thúc Đại hội Thể thao Đông Nam Á lần thứ 30, Đoàn Thể thao Việt Nam giành được 288 huy chương gồm Vàng, Bạc và Đồng. Trong đó có 190 huy chương Bạc và Đồng. Hỏi Đoàn Thể thao Việt Nam giành được bao nhiêu huy chương Vàng</a:t>
            </a:r>
            <a:r>
              <a:rPr kumimoji="0" lang="vi-VN" sz="2000" b="1" i="0" u="none" strike="noStrike" kern="0" cap="none" spc="0" normalizeH="0" baseline="0" noProof="0" dirty="0" smtClean="0">
                <a:ln>
                  <a:noFill/>
                </a:ln>
                <a:solidFill>
                  <a:srgbClr val="92D050"/>
                </a:solidFill>
                <a:effectLst/>
                <a:uLnTx/>
                <a:uFillTx/>
                <a:latin typeface="Times New Roman" panose="02020603050405020304" pitchFamily="18" charset="0"/>
                <a:cs typeface="Arial"/>
                <a:sym typeface="Arial"/>
              </a:rPr>
              <a:t>?</a:t>
            </a:r>
            <a:endParaRPr kumimoji="0" lang="en-US" sz="2000" b="1" i="0" u="none" strike="noStrike" kern="0" cap="none" spc="0" normalizeH="0" baseline="0" noProof="0" dirty="0">
              <a:ln>
                <a:noFill/>
              </a:ln>
              <a:solidFill>
                <a:srgbClr val="92D050"/>
              </a:solidFill>
              <a:effectLst/>
              <a:uLnTx/>
              <a:uFillTx/>
              <a:latin typeface="Arial"/>
              <a:cs typeface="Arial"/>
              <a:sym typeface="Aria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52362" y="671101"/>
            <a:ext cx="3908120" cy="2898817"/>
          </a:xfrm>
          <a:prstGeom prst="rect">
            <a:avLst/>
          </a:prstGeom>
        </p:spPr>
      </p:pic>
      <p:sp>
        <p:nvSpPr>
          <p:cNvPr id="4" name="Rectangle 3"/>
          <p:cNvSpPr/>
          <p:nvPr/>
        </p:nvSpPr>
        <p:spPr>
          <a:xfrm>
            <a:off x="1820450" y="2908198"/>
            <a:ext cx="5331912" cy="132343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sng"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Tóm tắt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Tổng số huy chương</a:t>
            </a:r>
            <a:r>
              <a:rPr kumimoji="0" lang="vi-VN" sz="2000" b="0"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a:t>
            </a:r>
            <a:r>
              <a:rPr kumimoji="0" lang="en-US" sz="2000" b="0" i="0" u="none" strike="noStrike" kern="0" cap="none" spc="0" normalizeH="0" baseline="0" noProof="0" dirty="0" smtClean="0">
                <a:ln>
                  <a:noFill/>
                </a:ln>
                <a:solidFill>
                  <a:srgbClr val="000000"/>
                </a:solidFill>
                <a:effectLst/>
                <a:uLnTx/>
                <a:uFillTx/>
                <a:latin typeface="Arial"/>
                <a:cs typeface="Arial"/>
                <a:sym typeface="Arial"/>
              </a:rPr>
              <a:t>        </a:t>
            </a:r>
            <a:r>
              <a:rPr kumimoji="0" lang="vi-VN" sz="2000" b="0"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 </a:t>
            </a:r>
            <a:r>
              <a:rPr kumimoji="0" lang="vi-VN" sz="2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288 huy chương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Huy chương Bạc và Đồng: 190 huy chương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Huy chương Vàng</a:t>
            </a:r>
            <a:r>
              <a:rPr kumimoji="0" lang="vi-VN" sz="2000" b="0" i="0" u="none" strike="noStrike" kern="0" cap="none" spc="0" normalizeH="0" baseline="0" noProof="0">
                <a:ln>
                  <a:noFill/>
                </a:ln>
                <a:solidFill>
                  <a:srgbClr val="000000"/>
                </a:solidFill>
                <a:effectLst/>
                <a:uLnTx/>
                <a:uFillTx/>
                <a:latin typeface="Times New Roman" panose="02020603050405020304" pitchFamily="18" charset="0"/>
                <a:cs typeface="Arial"/>
                <a:sym typeface="Arial"/>
              </a:rPr>
              <a:t>: </a:t>
            </a:r>
            <a:r>
              <a:rPr kumimoji="0" lang="en-US" sz="2000" b="0" i="0" u="none" strike="noStrike" kern="0" cap="none" spc="0" normalizeH="0" baseline="0" noProof="0" smtClean="0">
                <a:ln>
                  <a:noFill/>
                </a:ln>
                <a:solidFill>
                  <a:srgbClr val="000000"/>
                </a:solidFill>
                <a:effectLst/>
                <a:uLnTx/>
                <a:uFillTx/>
                <a:latin typeface="Arial"/>
                <a:cs typeface="Arial"/>
                <a:sym typeface="Arial"/>
              </a:rPr>
              <a:t>            </a:t>
            </a:r>
            <a:r>
              <a:rPr kumimoji="0" lang="vi-VN" sz="2000" b="0" i="0" u="none" strike="noStrike" kern="0" cap="none" spc="0" normalizeH="0" baseline="0" noProof="0" smtClean="0">
                <a:ln>
                  <a:noFill/>
                </a:ln>
                <a:solidFill>
                  <a:srgbClr val="000000"/>
                </a:solidFill>
                <a:effectLst/>
                <a:uLnTx/>
                <a:uFillTx/>
                <a:latin typeface="Times New Roman" panose="02020603050405020304" pitchFamily="18" charset="0"/>
                <a:cs typeface="Arial"/>
                <a:sym typeface="Arial"/>
              </a:rPr>
              <a:t>... </a:t>
            </a:r>
            <a:r>
              <a:rPr kumimoji="0" lang="vi-VN" sz="2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huy chương</a:t>
            </a:r>
            <a:r>
              <a:rPr kumimoji="0" lang="vi-VN" sz="1800" b="0"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a:t>
            </a:r>
            <a:endParaRPr kumimoji="0" lang="vi-VN" sz="18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endParaRPr>
          </a:p>
        </p:txBody>
      </p:sp>
      <p:sp>
        <p:nvSpPr>
          <p:cNvPr id="5" name="Rectangle 4"/>
          <p:cNvSpPr/>
          <p:nvPr/>
        </p:nvSpPr>
        <p:spPr>
          <a:xfrm>
            <a:off x="1920658" y="4552709"/>
            <a:ext cx="8788901"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1" i="0" u="sng"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Bài giải</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err="1" smtClean="0">
                <a:ln>
                  <a:noFill/>
                </a:ln>
                <a:solidFill>
                  <a:srgbClr val="FFC000"/>
                </a:solidFill>
                <a:effectLst/>
                <a:uLnTx/>
                <a:uFillTx/>
                <a:latin typeface="Times New Roman" pitchFamily="18" charset="0"/>
                <a:cs typeface="Times New Roman" pitchFamily="18" charset="0"/>
                <a:sym typeface="Arial"/>
              </a:rPr>
              <a:t>Số</a:t>
            </a:r>
            <a:r>
              <a:rPr kumimoji="0" lang="en-US" sz="2400" b="1" i="0" u="none" strike="noStrike" kern="0" cap="none" spc="0" normalizeH="0" baseline="0" noProof="0" dirty="0" smtClean="0">
                <a:ln>
                  <a:noFill/>
                </a:ln>
                <a:solidFill>
                  <a:srgbClr val="FFC000"/>
                </a:solidFill>
                <a:effectLst/>
                <a:uLnTx/>
                <a:uFillTx/>
                <a:latin typeface="Arial"/>
                <a:cs typeface="Arial"/>
                <a:sym typeface="Arial"/>
              </a:rPr>
              <a:t> </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huy </a:t>
            </a:r>
            <a:r>
              <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chương Vàng </a:t>
            </a:r>
            <a:r>
              <a:rPr kumimoji="0" lang="en-US" sz="24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rPr>
              <a:t>đ</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oàn </a:t>
            </a:r>
            <a:r>
              <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Thể thao Việt Nam giành được </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là</a:t>
            </a:r>
            <a:r>
              <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smtClean="0">
                <a:ln>
                  <a:noFill/>
                </a:ln>
                <a:solidFill>
                  <a:srgbClr val="FFC000"/>
                </a:solidFill>
                <a:effectLst/>
                <a:uLnTx/>
                <a:uFillTx/>
                <a:latin typeface="Arial"/>
                <a:cs typeface="Arial"/>
                <a:sym typeface="Arial"/>
              </a:rPr>
              <a:t>	</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288 </a:t>
            </a:r>
            <a:r>
              <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 190 = 98 (huy chương)</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smtClean="0">
                <a:ln>
                  <a:noFill/>
                </a:ln>
                <a:solidFill>
                  <a:srgbClr val="FFC000"/>
                </a:solidFill>
                <a:effectLst/>
                <a:uLnTx/>
                <a:uFillTx/>
                <a:latin typeface="Arial"/>
                <a:cs typeface="Arial"/>
                <a:sym typeface="Arial"/>
              </a:rPr>
              <a:t>		</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Đáp </a:t>
            </a:r>
            <a:r>
              <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số: 98 huy chương Vàng</a:t>
            </a:r>
            <a:r>
              <a:rPr kumimoji="0" lang="vi-VN" sz="24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a:t>
            </a:r>
            <a:endParaRPr kumimoji="0" lang="vi-VN" sz="24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endParaRPr>
          </a:p>
        </p:txBody>
      </p:sp>
    </p:spTree>
    <p:extLst>
      <p:ext uri="{BB962C8B-B14F-4D97-AF65-F5344CB8AC3E}">
        <p14:creationId xmlns:p14="http://schemas.microsoft.com/office/powerpoint/2010/main" val="395905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592"/>
                                        </p:tgtEl>
                                        <p:attrNameLst>
                                          <p:attrName>style.visibility</p:attrName>
                                        </p:attrNameLst>
                                      </p:cBhvr>
                                      <p:to>
                                        <p:strVal val="visible"/>
                                      </p:to>
                                    </p:set>
                                    <p:animEffect transition="in" filter="fade">
                                      <p:cBhvr>
                                        <p:cTn id="7" dur="500"/>
                                        <p:tgtEl>
                                          <p:spTgt spid="359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wipe(down)">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1000"/>
                                        <p:tgtEl>
                                          <p:spTgt spid="5">
                                            <p:txEl>
                                              <p:pRg st="1" end="1"/>
                                            </p:txEl>
                                          </p:spTgt>
                                        </p:tgtEl>
                                      </p:cBhvr>
                                    </p:animEffect>
                                    <p:anim calcmode="lin" valueType="num">
                                      <p:cBhvr>
                                        <p:cTn id="2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5">
                                            <p:txEl>
                                              <p:pRg st="2" end="2"/>
                                            </p:txEl>
                                          </p:spTgt>
                                        </p:tgtEl>
                                        <p:attrNameLst>
                                          <p:attrName>style.visibility</p:attrName>
                                        </p:attrNameLst>
                                      </p:cBhvr>
                                      <p:to>
                                        <p:strVal val="visible"/>
                                      </p:to>
                                    </p:set>
                                    <p:animEffect transition="in" filter="wipe(down)">
                                      <p:cBhvr>
                                        <p:cTn id="31" dur="500"/>
                                        <p:tgtEl>
                                          <p:spTgt spid="5">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5">
                                            <p:txEl>
                                              <p:pRg st="3" end="3"/>
                                            </p:txEl>
                                          </p:spTgt>
                                        </p:tgtEl>
                                        <p:attrNameLst>
                                          <p:attrName>style.visibility</p:attrName>
                                        </p:attrNameLst>
                                      </p:cBhvr>
                                      <p:to>
                                        <p:strVal val="visible"/>
                                      </p:to>
                                    </p:set>
                                    <p:animEffect transition="in" filter="wipe(down)">
                                      <p:cBhvr>
                                        <p:cTn id="36"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505;p14"/>
          <p:cNvSpPr/>
          <p:nvPr/>
        </p:nvSpPr>
        <p:spPr>
          <a:xfrm>
            <a:off x="895371" y="561193"/>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FFFFFF"/>
                </a:solidFill>
                <a:effectLst/>
                <a:uLnTx/>
                <a:uFillTx/>
                <a:latin typeface="Arial"/>
                <a:ea typeface="Arial"/>
                <a:cs typeface="Arial"/>
                <a:sym typeface="Arial"/>
              </a:rPr>
              <a:t>4</a:t>
            </a:r>
            <a:endParaRPr kumimoji="0" sz="3600" b="1"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3" name="Rectangle 2"/>
          <p:cNvSpPr/>
          <p:nvPr/>
        </p:nvSpPr>
        <p:spPr>
          <a:xfrm>
            <a:off x="1665962" y="531616"/>
            <a:ext cx="9093896" cy="1200329"/>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1" i="0" u="none" strike="noStrike" kern="0" cap="none" spc="0" normalizeH="0" baseline="0" noProof="0" dirty="0">
                <a:ln>
                  <a:noFill/>
                </a:ln>
                <a:solidFill>
                  <a:srgbClr val="002060"/>
                </a:solidFill>
                <a:effectLst/>
                <a:uLnTx/>
                <a:uFillTx/>
                <a:latin typeface="Times New Roman" pitchFamily="18" charset="0"/>
                <a:cs typeface="Times New Roman" pitchFamily="18" charset="0"/>
                <a:sym typeface="Arial"/>
              </a:rPr>
              <a:t>Số ghi ở sau mỗi chiếc áo là kết quả của một phép tính. Biết rằng áo màu đỏ ghi số lớn nhất, áo màu vàng ghi số bé nhất. Tìm số ghi ở sau mỗi chiếc áo</a:t>
            </a:r>
            <a:r>
              <a:rPr kumimoji="0" lang="vi-VN" sz="2400" b="1" i="0" u="none" strike="noStrike" kern="0" cap="none" spc="0" normalizeH="0" baseline="0" noProof="0" dirty="0" smtClean="0">
                <a:ln>
                  <a:noFill/>
                </a:ln>
                <a:solidFill>
                  <a:srgbClr val="002060"/>
                </a:solidFill>
                <a:effectLst/>
                <a:uLnTx/>
                <a:uFillTx/>
                <a:latin typeface="Times New Roman" pitchFamily="18" charset="0"/>
                <a:cs typeface="Times New Roman" pitchFamily="18" charset="0"/>
                <a:sym typeface="Arial"/>
              </a:rPr>
              <a:t>.</a:t>
            </a:r>
            <a:endParaRPr kumimoji="0" lang="en-US" sz="2400" b="1" i="0" u="none" strike="noStrike" kern="0" cap="none" spc="0" normalizeH="0" baseline="0" noProof="0" dirty="0">
              <a:ln>
                <a:noFill/>
              </a:ln>
              <a:solidFill>
                <a:srgbClr val="002060"/>
              </a:solidFill>
              <a:effectLst/>
              <a:uLnTx/>
              <a:uFillTx/>
              <a:latin typeface="Times New Roman" pitchFamily="18" charset="0"/>
              <a:cs typeface="Times New Roman" pitchFamily="18" charset="0"/>
              <a:sym typeface="Arial"/>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78696" y="1974023"/>
            <a:ext cx="8780745" cy="4050995"/>
          </a:xfrm>
          <a:prstGeom prst="rect">
            <a:avLst/>
          </a:prstGeom>
        </p:spPr>
      </p:pic>
      <p:sp>
        <p:nvSpPr>
          <p:cNvPr id="5" name="Google Shape;3505;p14"/>
          <p:cNvSpPr/>
          <p:nvPr/>
        </p:nvSpPr>
        <p:spPr>
          <a:xfrm>
            <a:off x="8317283" y="4448434"/>
            <a:ext cx="1803747" cy="877213"/>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smtClean="0">
                <a:ln>
                  <a:noFill/>
                </a:ln>
                <a:solidFill>
                  <a:srgbClr val="FFFFFF"/>
                </a:solidFill>
                <a:effectLst/>
                <a:uLnTx/>
                <a:uFillTx/>
                <a:latin typeface="Times New Roman" pitchFamily="18" charset="0"/>
                <a:cs typeface="Times New Roman" pitchFamily="18" charset="0"/>
                <a:sym typeface="Arial"/>
              </a:rPr>
              <a:t>106</a:t>
            </a:r>
            <a:endParaRPr kumimoji="0" sz="5400" b="1" i="0" u="none" strike="noStrike" kern="0" cap="none" spc="0" normalizeH="0" baseline="0" noProof="0" dirty="0">
              <a:ln>
                <a:noFill/>
              </a:ln>
              <a:solidFill>
                <a:srgbClr val="FFFFFF"/>
              </a:solidFill>
              <a:effectLst/>
              <a:uLnTx/>
              <a:uFillTx/>
              <a:latin typeface="Times New Roman" pitchFamily="18" charset="0"/>
              <a:cs typeface="Times New Roman" pitchFamily="18" charset="0"/>
              <a:sym typeface="Arial"/>
            </a:endParaRPr>
          </a:p>
        </p:txBody>
      </p:sp>
      <p:sp>
        <p:nvSpPr>
          <p:cNvPr id="6" name="Google Shape;3505;p14"/>
          <p:cNvSpPr/>
          <p:nvPr/>
        </p:nvSpPr>
        <p:spPr>
          <a:xfrm>
            <a:off x="5555293" y="4448435"/>
            <a:ext cx="1346548" cy="877213"/>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a:ln>
                  <a:noFill/>
                </a:ln>
                <a:solidFill>
                  <a:srgbClr val="FFFFFF"/>
                </a:solidFill>
                <a:effectLst/>
                <a:uLnTx/>
                <a:uFillTx/>
                <a:latin typeface="Times New Roman" pitchFamily="18" charset="0"/>
                <a:cs typeface="Times New Roman" pitchFamily="18" charset="0"/>
                <a:sym typeface="Arial"/>
              </a:rPr>
              <a:t>9</a:t>
            </a:r>
            <a:r>
              <a:rPr kumimoji="0" lang="en-US" sz="5400" b="1" i="0" u="none" strike="noStrike" kern="0" cap="none" spc="0" normalizeH="0" baseline="0" noProof="0" smtClean="0">
                <a:ln>
                  <a:noFill/>
                </a:ln>
                <a:solidFill>
                  <a:srgbClr val="FFFFFF"/>
                </a:solidFill>
                <a:effectLst/>
                <a:uLnTx/>
                <a:uFillTx/>
                <a:latin typeface="Times New Roman" pitchFamily="18" charset="0"/>
                <a:cs typeface="Times New Roman" pitchFamily="18" charset="0"/>
                <a:sym typeface="Arial"/>
              </a:rPr>
              <a:t>5</a:t>
            </a:r>
            <a:endParaRPr kumimoji="0" sz="5400" b="1" i="0" u="none" strike="noStrike" kern="0" cap="none" spc="0" normalizeH="0" baseline="0" noProof="0" dirty="0">
              <a:ln>
                <a:noFill/>
              </a:ln>
              <a:solidFill>
                <a:srgbClr val="FFFFFF"/>
              </a:solidFill>
              <a:effectLst/>
              <a:uLnTx/>
              <a:uFillTx/>
              <a:latin typeface="Times New Roman" pitchFamily="18" charset="0"/>
              <a:cs typeface="Times New Roman" pitchFamily="18" charset="0"/>
              <a:sym typeface="Arial"/>
            </a:endParaRPr>
          </a:p>
        </p:txBody>
      </p:sp>
      <p:sp>
        <p:nvSpPr>
          <p:cNvPr id="7" name="Google Shape;3505;p14"/>
          <p:cNvSpPr/>
          <p:nvPr/>
        </p:nvSpPr>
        <p:spPr>
          <a:xfrm>
            <a:off x="2329841" y="4462655"/>
            <a:ext cx="1678488" cy="877213"/>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smtClean="0">
                <a:ln>
                  <a:noFill/>
                </a:ln>
                <a:solidFill>
                  <a:srgbClr val="FFFFFF"/>
                </a:solidFill>
                <a:effectLst/>
                <a:uLnTx/>
                <a:uFillTx/>
                <a:latin typeface="Times New Roman" pitchFamily="18" charset="0"/>
                <a:cs typeface="Times New Roman" pitchFamily="18" charset="0"/>
                <a:sym typeface="Arial"/>
              </a:rPr>
              <a:t>126</a:t>
            </a:r>
            <a:endParaRPr kumimoji="0" sz="4800" b="1" i="0" u="none" strike="noStrike" kern="0" cap="none" spc="0" normalizeH="0" baseline="0" noProof="0" dirty="0">
              <a:ln>
                <a:noFill/>
              </a:ln>
              <a:solidFill>
                <a:srgbClr val="FFFFFF"/>
              </a:solidFill>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1550806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A797B2-8053-4ABD-95AF-131AFE421524}"/>
              </a:ext>
            </a:extLst>
          </p:cNvPr>
          <p:cNvSpPr txBox="1"/>
          <p:nvPr/>
        </p:nvSpPr>
        <p:spPr>
          <a:xfrm>
            <a:off x="1719941" y="2346518"/>
            <a:ext cx="8752115"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Tạm</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biệt</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các</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em</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a:t>
            </a:r>
            <a:endParaRPr kumimoji="0" lang="vi-VN"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872844411"/>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205</Words>
  <Application>Microsoft Office PowerPoint</Application>
  <PresentationFormat>Widescreen</PresentationFormat>
  <Paragraphs>41</Paragraphs>
  <Slides>7</Slides>
  <Notes>5</Notes>
  <HiddenSlides>0</HiddenSlides>
  <MMClips>0</MMClips>
  <ScaleCrop>false</ScaleCrop>
  <HeadingPairs>
    <vt:vector size="6" baseType="variant">
      <vt:variant>
        <vt:lpstr>Fonts Used</vt:lpstr>
      </vt:variant>
      <vt:variant>
        <vt:i4>5</vt:i4>
      </vt:variant>
      <vt:variant>
        <vt:lpstr>Theme</vt:lpstr>
      </vt:variant>
      <vt:variant>
        <vt:i4>7</vt:i4>
      </vt:variant>
      <vt:variant>
        <vt:lpstr>Slide Titles</vt:lpstr>
      </vt:variant>
      <vt:variant>
        <vt:i4>7</vt:i4>
      </vt:variant>
    </vt:vector>
  </HeadingPairs>
  <TitlesOfParts>
    <vt:vector size="19" baseType="lpstr">
      <vt:lpstr>Arial</vt:lpstr>
      <vt:lpstr>Calibri</vt:lpstr>
      <vt:lpstr>Cambria Math</vt:lpstr>
      <vt:lpstr>Cookie</vt:lpstr>
      <vt:lpstr>Times New Roman</vt:lpstr>
      <vt:lpstr>1_Office Theme</vt:lpstr>
      <vt:lpstr>Office Theme</vt:lpstr>
      <vt:lpstr>2_Office Theme</vt:lpstr>
      <vt:lpstr>3_Office Theme</vt:lpstr>
      <vt:lpstr>4_Office Theme</vt:lpstr>
      <vt:lpstr>5_Office Theme</vt:lpstr>
      <vt:lpstr>6_Office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STD_NHUNG</dc:creator>
  <cp:lastModifiedBy>STD_NHUNG</cp:lastModifiedBy>
  <cp:revision>1</cp:revision>
  <dcterms:created xsi:type="dcterms:W3CDTF">2025-04-14T12:13:19Z</dcterms:created>
  <dcterms:modified xsi:type="dcterms:W3CDTF">2025-04-14T12:14:48Z</dcterms:modified>
</cp:coreProperties>
</file>