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6" r:id="rId2"/>
  </p:sldMasterIdLst>
  <p:notesMasterIdLst>
    <p:notesMasterId r:id="rId32"/>
  </p:notesMasterIdLst>
  <p:sldIdLst>
    <p:sldId id="352" r:id="rId3"/>
    <p:sldId id="345" r:id="rId4"/>
    <p:sldId id="266" r:id="rId5"/>
    <p:sldId id="268" r:id="rId6"/>
    <p:sldId id="278" r:id="rId7"/>
    <p:sldId id="270" r:id="rId8"/>
    <p:sldId id="347" r:id="rId9"/>
    <p:sldId id="256" r:id="rId10"/>
    <p:sldId id="258" r:id="rId11"/>
    <p:sldId id="353" r:id="rId12"/>
    <p:sldId id="259" r:id="rId13"/>
    <p:sldId id="340" r:id="rId14"/>
    <p:sldId id="354" r:id="rId15"/>
    <p:sldId id="339" r:id="rId16"/>
    <p:sldId id="348" r:id="rId17"/>
    <p:sldId id="322" r:id="rId18"/>
    <p:sldId id="341" r:id="rId19"/>
    <p:sldId id="355" r:id="rId20"/>
    <p:sldId id="312" r:id="rId21"/>
    <p:sldId id="260" r:id="rId22"/>
    <p:sldId id="343" r:id="rId23"/>
    <p:sldId id="313" r:id="rId24"/>
    <p:sldId id="344" r:id="rId25"/>
    <p:sldId id="262" r:id="rId26"/>
    <p:sldId id="338" r:id="rId27"/>
    <p:sldId id="349" r:id="rId28"/>
    <p:sldId id="310" r:id="rId29"/>
    <p:sldId id="330" r:id="rId30"/>
    <p:sldId id="351" r:id="rId31"/>
  </p:sldIdLst>
  <p:sldSz cx="12161838" cy="6858000"/>
  <p:notesSz cx="6858000" cy="9144000"/>
  <p:embeddedFontLst>
    <p:embeddedFont>
      <p:font typeface="Annie Use Your Telescope" panose="020B0604020202020204" charset="0"/>
      <p:regular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Arial-Rounded" panose="020B0500000000000000" charset="0"/>
      <p:regular r:id="rId38"/>
    </p:embeddedFont>
    <p:embeddedFont>
      <p:font typeface="HP001 5 hàng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naheim" panose="020B0604020202020204" charset="0"/>
      <p:regular r:id="rId45"/>
    </p:embeddedFont>
    <p:embeddedFont>
      <p:font typeface="Exo" panose="020B0604020202020204" charset="0"/>
      <p:regular r:id="rId46"/>
      <p:bold r:id="rId47"/>
      <p:italic r:id="rId48"/>
      <p:boldItalic r:id="rId49"/>
    </p:embeddedFont>
    <p:embeddedFont>
      <p:font typeface="Barlow Condensed" panose="020B0604020202020204" charset="0"/>
      <p:regular r:id="rId50"/>
      <p:bold r:id="rId51"/>
      <p:italic r:id="rId52"/>
      <p:boldItalic r:id="rId53"/>
    </p:embeddedFont>
    <p:embeddedFont>
      <p:font typeface="Lato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/>
    <p:restoredTop sz="87939" autoAdjust="0"/>
  </p:normalViewPr>
  <p:slideViewPr>
    <p:cSldViewPr snapToGrid="0">
      <p:cViewPr varScale="1">
        <p:scale>
          <a:sx n="57" d="100"/>
          <a:sy n="57" d="100"/>
        </p:scale>
        <p:origin x="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055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có thể đưa them 1 số sự vật và hỏi HS sv đó dài khaoangr 1 cm hay 1 m.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342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50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Phương </a:t>
            </a:r>
            <a:r>
              <a:rPr lang="vi-VN" dirty="0" err="1"/>
              <a:t>pháp</a:t>
            </a:r>
            <a:r>
              <a:rPr lang="vi-VN" dirty="0"/>
              <a:t> </a:t>
            </a:r>
            <a:r>
              <a:rPr lang="vi-VN" dirty="0" err="1"/>
              <a:t>giải:a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)  </a:t>
            </a:r>
            <a:r>
              <a:rPr lang="vi-VN" dirty="0" err="1"/>
              <a:t>Áp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 </a:t>
            </a:r>
            <a:r>
              <a:rPr lang="vi-VN" dirty="0" err="1"/>
              <a:t>kiến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: 1m = 10 </a:t>
            </a:r>
            <a:r>
              <a:rPr lang="vi-VN" dirty="0" err="1"/>
              <a:t>dm</a:t>
            </a:r>
            <a:r>
              <a:rPr lang="vi-VN" dirty="0"/>
              <a:t>; 1 </a:t>
            </a:r>
            <a:r>
              <a:rPr lang="vi-VN" dirty="0" err="1"/>
              <a:t>dm</a:t>
            </a:r>
            <a:r>
              <a:rPr lang="vi-VN" dirty="0"/>
              <a:t> = 10 </a:t>
            </a:r>
            <a:r>
              <a:rPr lang="vi-VN" dirty="0" err="1"/>
              <a:t>cm</a:t>
            </a:r>
            <a:r>
              <a:rPr lang="vi-VN" dirty="0"/>
              <a:t>; 1 m = 100 </a:t>
            </a:r>
            <a:r>
              <a:rPr lang="vi-VN" dirty="0" err="1"/>
              <a:t>cm</a:t>
            </a:r>
            <a:r>
              <a:rPr lang="vi-VN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ví</a:t>
            </a:r>
            <a:r>
              <a:rPr lang="vi-VN" dirty="0"/>
              <a:t> </a:t>
            </a:r>
            <a:r>
              <a:rPr lang="vi-VN" dirty="0" err="1"/>
              <a:t>dụ</a:t>
            </a:r>
            <a:r>
              <a:rPr lang="vi-VN" dirty="0"/>
              <a:t> </a:t>
            </a:r>
            <a:r>
              <a:rPr lang="vi-VN" dirty="0" err="1"/>
              <a:t>mẫu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hiện</a:t>
            </a:r>
            <a:r>
              <a:rPr lang="vi-VN" dirty="0"/>
              <a:t> tương </a:t>
            </a:r>
            <a:r>
              <a:rPr lang="vi-VN" dirty="0" err="1"/>
              <a:t>tự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câu </a:t>
            </a:r>
            <a:r>
              <a:rPr lang="vi-VN" dirty="0" err="1"/>
              <a:t>còn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b) </a:t>
            </a:r>
            <a:r>
              <a:rPr lang="vi-VN" dirty="0" err="1"/>
              <a:t>Áp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 </a:t>
            </a:r>
            <a:r>
              <a:rPr lang="vi-VN" dirty="0" err="1"/>
              <a:t>kiến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: 10 </a:t>
            </a:r>
            <a:r>
              <a:rPr lang="vi-VN" dirty="0" err="1"/>
              <a:t>dm</a:t>
            </a:r>
            <a:r>
              <a:rPr lang="vi-VN" dirty="0"/>
              <a:t> = 1 m; 10 </a:t>
            </a:r>
            <a:r>
              <a:rPr lang="vi-VN" dirty="0" err="1"/>
              <a:t>cm</a:t>
            </a:r>
            <a:r>
              <a:rPr lang="vi-VN" dirty="0"/>
              <a:t> = 1 </a:t>
            </a:r>
            <a:r>
              <a:rPr lang="vi-VN" dirty="0" err="1"/>
              <a:t>dm</a:t>
            </a:r>
            <a:r>
              <a:rPr lang="vi-VN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ví</a:t>
            </a:r>
            <a:r>
              <a:rPr lang="vi-VN" dirty="0"/>
              <a:t> </a:t>
            </a:r>
            <a:r>
              <a:rPr lang="vi-VN" dirty="0" err="1"/>
              <a:t>dụ</a:t>
            </a:r>
            <a:r>
              <a:rPr lang="vi-VN" dirty="0"/>
              <a:t> </a:t>
            </a:r>
            <a:r>
              <a:rPr lang="vi-VN" dirty="0" err="1"/>
              <a:t>mẫu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hiện</a:t>
            </a:r>
            <a:r>
              <a:rPr lang="vi-VN" dirty="0"/>
              <a:t> tương </a:t>
            </a:r>
            <a:r>
              <a:rPr lang="vi-VN" dirty="0" err="1"/>
              <a:t>tự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câu </a:t>
            </a:r>
            <a:r>
              <a:rPr lang="vi-VN" dirty="0" err="1"/>
              <a:t>còn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Phương </a:t>
            </a:r>
            <a:r>
              <a:rPr lang="vi-VN" dirty="0" err="1"/>
              <a:t>pháp</a:t>
            </a:r>
            <a:r>
              <a:rPr lang="vi-VN" dirty="0"/>
              <a:t> </a:t>
            </a:r>
            <a:r>
              <a:rPr lang="vi-VN" dirty="0" err="1"/>
              <a:t>giải</a:t>
            </a:r>
            <a:r>
              <a:rPr lang="vi-VN" dirty="0"/>
              <a:t>: </a:t>
            </a:r>
            <a:r>
              <a:rPr lang="vi-VN" dirty="0" err="1"/>
              <a:t>Học</a:t>
            </a:r>
            <a:r>
              <a:rPr lang="vi-VN" dirty="0"/>
              <a:t> sinh quan </a:t>
            </a:r>
            <a:r>
              <a:rPr lang="vi-VN" dirty="0" err="1"/>
              <a:t>sát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đồ</a:t>
            </a:r>
            <a:r>
              <a:rPr lang="vi-VN" dirty="0"/>
              <a:t> </a:t>
            </a:r>
            <a:r>
              <a:rPr lang="vi-VN" dirty="0" err="1"/>
              <a:t>vật</a:t>
            </a:r>
            <a:r>
              <a:rPr lang="vi-VN" dirty="0"/>
              <a:t> trong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tế</a:t>
            </a:r>
            <a:r>
              <a:rPr lang="vi-VN" dirty="0"/>
              <a:t>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ước</a:t>
            </a:r>
            <a:r>
              <a:rPr lang="vi-VN" dirty="0"/>
              <a:t> </a:t>
            </a:r>
            <a:r>
              <a:rPr lang="vi-VN" dirty="0" err="1"/>
              <a:t>lượng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đo </a:t>
            </a:r>
            <a:r>
              <a:rPr lang="vi-VN" dirty="0" err="1"/>
              <a:t>độ</a:t>
            </a:r>
            <a:r>
              <a:rPr lang="vi-VN" dirty="0"/>
              <a:t> </a:t>
            </a:r>
            <a:r>
              <a:rPr lang="vi-VN" dirty="0" err="1"/>
              <a:t>dài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chúng</a:t>
            </a:r>
            <a:r>
              <a:rPr lang="vi-VN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Phương </a:t>
            </a:r>
            <a:r>
              <a:rPr lang="vi-VN" dirty="0" err="1"/>
              <a:t>pháp</a:t>
            </a:r>
            <a:r>
              <a:rPr lang="vi-VN" dirty="0"/>
              <a:t> </a:t>
            </a:r>
            <a:r>
              <a:rPr lang="vi-VN" dirty="0" err="1"/>
              <a:t>giải</a:t>
            </a:r>
            <a:r>
              <a:rPr lang="vi-VN" dirty="0"/>
              <a:t>: Quan </a:t>
            </a:r>
            <a:r>
              <a:rPr lang="vi-VN" dirty="0" err="1"/>
              <a:t>sát</a:t>
            </a:r>
            <a:r>
              <a:rPr lang="vi-VN" dirty="0"/>
              <a:t> tranh, </a:t>
            </a:r>
            <a:r>
              <a:rPr lang="vi-VN" dirty="0" err="1"/>
              <a:t>ước</a:t>
            </a:r>
            <a:r>
              <a:rPr lang="vi-VN" dirty="0"/>
              <a:t> </a:t>
            </a:r>
            <a:r>
              <a:rPr lang="vi-VN" dirty="0" err="1"/>
              <a:t>lượng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</a:t>
            </a:r>
            <a:r>
              <a:rPr lang="vi-VN" dirty="0" err="1"/>
              <a:t>dài</a:t>
            </a:r>
            <a:r>
              <a:rPr lang="vi-VN" dirty="0"/>
              <a:t> </a:t>
            </a:r>
            <a:r>
              <a:rPr lang="vi-VN" dirty="0" err="1"/>
              <a:t>khoảng</a:t>
            </a:r>
            <a:r>
              <a:rPr lang="vi-VN" dirty="0"/>
              <a:t> 2 </a:t>
            </a:r>
            <a:r>
              <a:rPr lang="vi-VN" dirty="0" err="1"/>
              <a:t>sải</a:t>
            </a:r>
            <a:r>
              <a:rPr lang="vi-VN" dirty="0"/>
              <a:t> tay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Việt</a:t>
            </a:r>
            <a:r>
              <a:rPr lang="vi-VN" dirty="0"/>
              <a:t>,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đó</a:t>
            </a:r>
            <a:r>
              <a:rPr lang="vi-VN" dirty="0"/>
              <a:t> </a:t>
            </a:r>
            <a:r>
              <a:rPr lang="vi-VN" dirty="0" err="1"/>
              <a:t>xác</a:t>
            </a:r>
            <a:r>
              <a:rPr lang="vi-VN" dirty="0"/>
              <a:t> </a:t>
            </a:r>
            <a:r>
              <a:rPr lang="vi-VN" dirty="0" err="1"/>
              <a:t>định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Mai </a:t>
            </a:r>
            <a:r>
              <a:rPr lang="vi-VN" dirty="0" err="1"/>
              <a:t>nói</a:t>
            </a:r>
            <a:r>
              <a:rPr lang="vi-VN" dirty="0"/>
              <a:t> </a:t>
            </a:r>
            <a:r>
              <a:rPr lang="vi-VN" dirty="0" err="1"/>
              <a:t>đúng</a:t>
            </a:r>
            <a:r>
              <a:rPr lang="vi-VN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err="1"/>
              <a:t>Áp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 </a:t>
            </a:r>
            <a:r>
              <a:rPr lang="vi-VN" dirty="0" err="1"/>
              <a:t>cách</a:t>
            </a:r>
            <a:r>
              <a:rPr lang="vi-VN" dirty="0"/>
              <a:t> </a:t>
            </a:r>
            <a:r>
              <a:rPr lang="vi-VN" dirty="0" err="1"/>
              <a:t>chuyển</a:t>
            </a:r>
            <a:r>
              <a:rPr lang="vi-VN" dirty="0"/>
              <a:t> </a:t>
            </a:r>
            <a:r>
              <a:rPr lang="vi-VN" dirty="0" err="1"/>
              <a:t>đổi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đơn </a:t>
            </a:r>
            <a:r>
              <a:rPr lang="vi-VN" dirty="0" err="1"/>
              <a:t>vị</a:t>
            </a:r>
            <a:r>
              <a:rPr lang="vi-VN" dirty="0"/>
              <a:t> đo </a:t>
            </a:r>
            <a:r>
              <a:rPr lang="vi-VN" dirty="0" err="1"/>
              <a:t>vừa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 1 m = 10 </a:t>
            </a:r>
            <a:r>
              <a:rPr lang="vi-VN" dirty="0" err="1"/>
              <a:t>dm</a:t>
            </a:r>
            <a:r>
              <a:rPr lang="vi-VN" dirty="0"/>
              <a:t>, 1 m = 100 </a:t>
            </a:r>
            <a:r>
              <a:rPr lang="vi-VN" dirty="0" err="1"/>
              <a:t>cm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đổi</a:t>
            </a:r>
            <a:r>
              <a:rPr lang="vi-VN" dirty="0"/>
              <a:t> 2 m sang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đo </a:t>
            </a:r>
            <a:r>
              <a:rPr lang="vi-VN" dirty="0" err="1"/>
              <a:t>có</a:t>
            </a:r>
            <a:r>
              <a:rPr lang="vi-VN" dirty="0"/>
              <a:t> đơn </a:t>
            </a:r>
            <a:r>
              <a:rPr lang="vi-VN" dirty="0" err="1"/>
              <a:t>vị</a:t>
            </a:r>
            <a:r>
              <a:rPr lang="vi-VN" dirty="0"/>
              <a:t> </a:t>
            </a:r>
            <a:r>
              <a:rPr lang="vi-VN" dirty="0" err="1"/>
              <a:t>đề</a:t>
            </a:r>
            <a:r>
              <a:rPr lang="vi-VN" dirty="0"/>
              <a:t>-xi-</a:t>
            </a:r>
            <a:r>
              <a:rPr lang="vi-VN" dirty="0" err="1"/>
              <a:t>mét</a:t>
            </a:r>
            <a:r>
              <a:rPr lang="vi-VN" dirty="0"/>
              <a:t> </a:t>
            </a:r>
            <a:r>
              <a:rPr lang="vi-VN" dirty="0" err="1"/>
              <a:t>hoặc</a:t>
            </a:r>
            <a:r>
              <a:rPr lang="vi-VN" dirty="0"/>
              <a:t> xăng-ti-</a:t>
            </a:r>
            <a:r>
              <a:rPr lang="vi-VN" dirty="0" err="1"/>
              <a:t>mét</a:t>
            </a:r>
            <a:r>
              <a:rPr lang="vi-VN" dirty="0"/>
              <a:t>,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đó</a:t>
            </a:r>
            <a:r>
              <a:rPr lang="vi-VN" dirty="0"/>
              <a:t> </a:t>
            </a:r>
            <a:r>
              <a:rPr lang="vi-VN" dirty="0" err="1"/>
              <a:t>xác</a:t>
            </a:r>
            <a:r>
              <a:rPr lang="vi-VN" dirty="0"/>
              <a:t> </a:t>
            </a:r>
            <a:r>
              <a:rPr lang="vi-VN" dirty="0" err="1"/>
              <a:t>định</a:t>
            </a:r>
            <a:r>
              <a:rPr lang="vi-VN" dirty="0"/>
              <a:t> </a:t>
            </a:r>
            <a:r>
              <a:rPr lang="vi-VN" dirty="0" err="1"/>
              <a:t>được</a:t>
            </a:r>
            <a:r>
              <a:rPr lang="vi-VN" dirty="0"/>
              <a:t> câu </a:t>
            </a:r>
            <a:r>
              <a:rPr lang="vi-VN" dirty="0" err="1"/>
              <a:t>nói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Nam </a:t>
            </a:r>
            <a:r>
              <a:rPr lang="vi-VN" dirty="0" err="1"/>
              <a:t>và</a:t>
            </a:r>
            <a:r>
              <a:rPr lang="vi-VN" dirty="0"/>
              <a:t> Rô-</a:t>
            </a:r>
            <a:r>
              <a:rPr lang="vi-VN" dirty="0" err="1"/>
              <a:t>bốt</a:t>
            </a:r>
            <a:r>
              <a:rPr lang="vi-VN" dirty="0"/>
              <a:t> </a:t>
            </a:r>
            <a:r>
              <a:rPr lang="vi-VN" dirty="0" err="1"/>
              <a:t>đúng</a:t>
            </a:r>
            <a:r>
              <a:rPr lang="vi-VN" dirty="0"/>
              <a:t> hay sai.</a:t>
            </a:r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4A91F60-58A8-4D79-91FB-B1A592C0726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028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165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59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1043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97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4.xml"/><Relationship Id="rId4" Type="http://schemas.openxmlformats.org/officeDocument/2006/relationships/slide" Target="../slides/slide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24.xml"/><Relationship Id="rId4" Type="http://schemas.openxmlformats.org/officeDocument/2006/relationships/slide" Target="../slides/slide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our main point">
  <p:cSld name="Your main poi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70274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5147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646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89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09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723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658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299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1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65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184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2599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32882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472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1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9.xml"/><Relationship Id="rId9" Type="http://schemas.microsoft.com/office/2007/relationships/hdphoto" Target="../media/hdphoto3.wdp"/><Relationship Id="rId1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10.wav"/><Relationship Id="rId15" Type="http://schemas.openxmlformats.org/officeDocument/2006/relationships/image" Target="../media/image38.gif"/><Relationship Id="rId10" Type="http://schemas.microsoft.com/office/2007/relationships/hdphoto" Target="../media/hdphoto5.wdp"/><Relationship Id="rId4" Type="http://schemas.openxmlformats.org/officeDocument/2006/relationships/audio" Target="../media/audio9.wav"/><Relationship Id="rId9" Type="http://schemas.openxmlformats.org/officeDocument/2006/relationships/image" Target="../media/image41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6.wdp"/><Relationship Id="rId3" Type="http://schemas.openxmlformats.org/officeDocument/2006/relationships/audio" Target="../media/audio8.wav"/><Relationship Id="rId7" Type="http://schemas.openxmlformats.org/officeDocument/2006/relationships/image" Target="../media/image4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audio" Target="../media/audio9.wav"/><Relationship Id="rId15" Type="http://schemas.openxmlformats.org/officeDocument/2006/relationships/slide" Target="slide25.xml"/><Relationship Id="rId10" Type="http://schemas.openxmlformats.org/officeDocument/2006/relationships/image" Target="../media/image41.png"/><Relationship Id="rId4" Type="http://schemas.openxmlformats.org/officeDocument/2006/relationships/audio" Target="../media/audio10.wav"/><Relationship Id="rId9" Type="http://schemas.openxmlformats.org/officeDocument/2006/relationships/image" Target="../media/image36.png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9.wav"/><Relationship Id="rId15" Type="http://schemas.openxmlformats.org/officeDocument/2006/relationships/image" Target="../media/image38.gif"/><Relationship Id="rId10" Type="http://schemas.microsoft.com/office/2007/relationships/hdphoto" Target="../media/hdphoto5.wdp"/><Relationship Id="rId4" Type="http://schemas.openxmlformats.org/officeDocument/2006/relationships/audio" Target="../media/audio10.wav"/><Relationship Id="rId9" Type="http://schemas.openxmlformats.org/officeDocument/2006/relationships/image" Target="../media/image41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11: 	ĐỘ DÀI VÀ ĐƠN VỊ ĐO ĐỘ DÀI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TIỀN VIỆT NAM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S/65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46246A"/>
              </a:buClr>
              <a:buSzPts val="5200"/>
              <a:buFont typeface="Annie Use Your Telescop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BÀI 55: ĐỀ-XI-MÉT. MÉT. KI-LÔ-MÉT</a:t>
            </a:r>
            <a:endParaRPr kumimoji="0" lang="vi-VN" sz="66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nnie Use Your Telescope"/>
            </a:endParaRPr>
          </a:p>
        </p:txBody>
      </p:sp>
    </p:spTree>
    <p:extLst>
      <p:ext uri="{BB962C8B-B14F-4D97-AF65-F5344CB8AC3E}">
        <p14:creationId xmlns:p14="http://schemas.microsoft.com/office/powerpoint/2010/main" val="15902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28600"/>
            <a:ext cx="12638321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3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159685" y="1037092"/>
            <a:ext cx="7280218" cy="1752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169FF729-56A2-4BC1-BEDC-BE0784FAA70B}"/>
              </a:ext>
            </a:extLst>
          </p:cNvPr>
          <p:cNvCxnSpPr/>
          <p:nvPr/>
        </p:nvCxnSpPr>
        <p:spPr>
          <a:xfrm>
            <a:off x="453285" y="1680176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7407244" y="1680176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id="{CCB8B9D3-B346-47E1-98F6-0BB10998A030}"/>
              </a:ext>
            </a:extLst>
          </p:cNvPr>
          <p:cNvSpPr txBox="1"/>
          <p:nvPr/>
        </p:nvSpPr>
        <p:spPr>
          <a:xfrm>
            <a:off x="1314659" y="5298617"/>
            <a:ext cx="980804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xăng-ti-mét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F338C502-7C1F-4DB0-9CE8-249D67C079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9507" r="6293" b="39105"/>
          <a:stretch/>
        </p:blipFill>
        <p:spPr>
          <a:xfrm>
            <a:off x="-519518" y="1913268"/>
            <a:ext cx="12568418" cy="347862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268826" y="205247"/>
            <a:ext cx="43915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Đề-xi-mét</a:t>
            </a:r>
            <a:endParaRPr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Google Shape;4364;p3">
            <a:extLst>
              <a:ext uri="{FF2B5EF4-FFF2-40B4-BE49-F238E27FC236}">
                <a16:creationId xmlns:a16="http://schemas.microsoft.com/office/drawing/2014/main" id="{1B6864EC-C1DB-4542-A629-2E3789E9FCE7}"/>
              </a:ext>
            </a:extLst>
          </p:cNvPr>
          <p:cNvSpPr txBox="1"/>
          <p:nvPr/>
        </p:nvSpPr>
        <p:spPr>
          <a:xfrm>
            <a:off x="1370336" y="5267839"/>
            <a:ext cx="8788712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4000" i="0" u="none" strike="noStrike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xăng-ti-mét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Google Shape;4364;p3">
            <a:extLst>
              <a:ext uri="{FF2B5EF4-FFF2-40B4-BE49-F238E27FC236}">
                <a16:creationId xmlns:a16="http://schemas.microsoft.com/office/drawing/2014/main" id="{B32C1F92-3BFF-403B-B115-0FBA4314FDB5}"/>
              </a:ext>
            </a:extLst>
          </p:cNvPr>
          <p:cNvSpPr txBox="1"/>
          <p:nvPr/>
        </p:nvSpPr>
        <p:spPr>
          <a:xfrm>
            <a:off x="1314659" y="5944907"/>
            <a:ext cx="8788712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4000" i="0" u="none" strike="noStrike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000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-xi-</a:t>
            </a:r>
            <a:r>
              <a:rPr lang="en-US" sz="4000" i="0" u="none" strike="noStrike" cap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000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7" grpId="0" animBg="1"/>
      <p:bldP spid="1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244989" y="1416576"/>
            <a:ext cx="7077342" cy="952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169FF729-56A2-4BC1-BEDC-BE0784FAA70B}"/>
              </a:ext>
            </a:extLst>
          </p:cNvPr>
          <p:cNvCxnSpPr/>
          <p:nvPr/>
        </p:nvCxnSpPr>
        <p:spPr>
          <a:xfrm>
            <a:off x="562097" y="139216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7306012" y="1457300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64" name="Google Shape;4357;p3">
            <a:extLst>
              <a:ext uri="{FF2B5EF4-FFF2-40B4-BE49-F238E27FC236}">
                <a16:creationId xmlns:a16="http://schemas.microsoft.com/office/drawing/2014/main" id="{CCDEDD70-AC06-4B29-AD24-08F9F17AB331}"/>
              </a:ext>
            </a:extLst>
          </p:cNvPr>
          <p:cNvGrpSpPr/>
          <p:nvPr/>
        </p:nvGrpSpPr>
        <p:grpSpPr>
          <a:xfrm>
            <a:off x="314571" y="3772583"/>
            <a:ext cx="4872164" cy="2824935"/>
            <a:chOff x="-676991" y="3208752"/>
            <a:chExt cx="4872164" cy="2824934"/>
          </a:xfrm>
        </p:grpSpPr>
        <p:pic>
          <p:nvPicPr>
            <p:cNvPr id="165" name="Google Shape;4358;p3">
              <a:extLst>
                <a:ext uri="{FF2B5EF4-FFF2-40B4-BE49-F238E27FC236}">
                  <a16:creationId xmlns:a16="http://schemas.microsoft.com/office/drawing/2014/main" id="{904A60E5-A34E-449E-9995-1EB9C98092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4865" b="-1"/>
            <a:stretch/>
          </p:blipFill>
          <p:spPr>
            <a:xfrm>
              <a:off x="-676991" y="4202870"/>
              <a:ext cx="1922443" cy="18308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4359;p3">
              <a:extLst>
                <a:ext uri="{FF2B5EF4-FFF2-40B4-BE49-F238E27FC236}">
                  <a16:creationId xmlns:a16="http://schemas.microsoft.com/office/drawing/2014/main" id="{E9BAF856-F6D7-4923-B597-A47F98263574}"/>
                </a:ext>
              </a:extLst>
            </p:cNvPr>
            <p:cNvGrpSpPr/>
            <p:nvPr/>
          </p:nvGrpSpPr>
          <p:grpSpPr>
            <a:xfrm>
              <a:off x="1302166" y="3208752"/>
              <a:ext cx="2893007" cy="1410881"/>
              <a:chOff x="5136281" y="4708892"/>
              <a:chExt cx="2893007" cy="1410881"/>
            </a:xfrm>
          </p:grpSpPr>
          <p:sp>
            <p:nvSpPr>
              <p:cNvPr id="167" name="Google Shape;4360;p3">
                <a:extLst>
                  <a:ext uri="{FF2B5EF4-FFF2-40B4-BE49-F238E27FC236}">
                    <a16:creationId xmlns:a16="http://schemas.microsoft.com/office/drawing/2014/main" id="{03FE1CFE-58A6-45FC-B37A-1DA51FF31B0B}"/>
                  </a:ext>
                </a:extLst>
              </p:cNvPr>
              <p:cNvSpPr/>
              <p:nvPr/>
            </p:nvSpPr>
            <p:spPr>
              <a:xfrm>
                <a:off x="5223138" y="4708892"/>
                <a:ext cx="2806150" cy="1410881"/>
              </a:xfrm>
              <a:prstGeom prst="wedgeEllipseCallout">
                <a:avLst>
                  <a:gd name="adj1" fmla="val -70097"/>
                  <a:gd name="adj2" fmla="val 36175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361;p3">
                <a:extLst>
                  <a:ext uri="{FF2B5EF4-FFF2-40B4-BE49-F238E27FC236}">
                    <a16:creationId xmlns:a16="http://schemas.microsoft.com/office/drawing/2014/main" id="{3FFF6772-2DF9-4202-BA54-6C7410C7BB5A}"/>
                  </a:ext>
                </a:extLst>
              </p:cNvPr>
              <p:cNvSpPr/>
              <p:nvPr/>
            </p:nvSpPr>
            <p:spPr>
              <a:xfrm>
                <a:off x="5136281" y="4816710"/>
                <a:ext cx="2843829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Bút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chì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dài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đề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-xi-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mét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id="{CCB8B9D3-B346-47E1-98F6-0BB10998A030}"/>
              </a:ext>
            </a:extLst>
          </p:cNvPr>
          <p:cNvSpPr txBox="1"/>
          <p:nvPr/>
        </p:nvSpPr>
        <p:spPr>
          <a:xfrm>
            <a:off x="0" y="242504"/>
            <a:ext cx="43915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-xi-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7362CA-903F-4CF9-887F-BFE36236E7D3}"/>
              </a:ext>
            </a:extLst>
          </p:cNvPr>
          <p:cNvGrpSpPr/>
          <p:nvPr/>
        </p:nvGrpSpPr>
        <p:grpSpPr>
          <a:xfrm>
            <a:off x="-375557" y="1783616"/>
            <a:ext cx="12164784" cy="2443472"/>
            <a:chOff x="1954756" y="1157046"/>
            <a:chExt cx="9936719" cy="2267943"/>
          </a:xfrm>
        </p:grpSpPr>
        <p:pic>
          <p:nvPicPr>
            <p:cNvPr id="169" name="Google Shape;4362;p3">
              <a:extLst>
                <a:ext uri="{FF2B5EF4-FFF2-40B4-BE49-F238E27FC236}">
                  <a16:creationId xmlns:a16="http://schemas.microsoft.com/office/drawing/2014/main" id="{F338C502-7C1F-4DB0-9CE8-249D67C0799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9507" r="6293" b="39105"/>
            <a:stretch/>
          </p:blipFill>
          <p:spPr>
            <a:xfrm>
              <a:off x="1954756" y="1157046"/>
              <a:ext cx="9936719" cy="2267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B2354-F555-489C-9D31-4D7516501C82}"/>
                </a:ext>
              </a:extLst>
            </p:cNvPr>
            <p:cNvSpPr txBox="1"/>
            <p:nvPr/>
          </p:nvSpPr>
          <p:spPr>
            <a:xfrm>
              <a:off x="2488320" y="2201209"/>
              <a:ext cx="713046" cy="379206"/>
            </a:xfrm>
            <a:prstGeom prst="rect">
              <a:avLst/>
            </a:prstGeom>
            <a:solidFill>
              <a:srgbClr val="E3B77A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6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244989" y="1416576"/>
            <a:ext cx="7077342" cy="952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169FF729-56A2-4BC1-BEDC-BE0784FAA70B}"/>
              </a:ext>
            </a:extLst>
          </p:cNvPr>
          <p:cNvCxnSpPr/>
          <p:nvPr/>
        </p:nvCxnSpPr>
        <p:spPr>
          <a:xfrm>
            <a:off x="562097" y="139216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7306012" y="1457300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64" name="Google Shape;4357;p3">
            <a:extLst>
              <a:ext uri="{FF2B5EF4-FFF2-40B4-BE49-F238E27FC236}">
                <a16:creationId xmlns:a16="http://schemas.microsoft.com/office/drawing/2014/main" id="{CCDEDD70-AC06-4B29-AD24-08F9F17AB331}"/>
              </a:ext>
            </a:extLst>
          </p:cNvPr>
          <p:cNvGrpSpPr/>
          <p:nvPr/>
        </p:nvGrpSpPr>
        <p:grpSpPr>
          <a:xfrm>
            <a:off x="314571" y="3772583"/>
            <a:ext cx="4872164" cy="2824935"/>
            <a:chOff x="-676991" y="3208752"/>
            <a:chExt cx="4872164" cy="2824934"/>
          </a:xfrm>
        </p:grpSpPr>
        <p:pic>
          <p:nvPicPr>
            <p:cNvPr id="165" name="Google Shape;4358;p3">
              <a:extLst>
                <a:ext uri="{FF2B5EF4-FFF2-40B4-BE49-F238E27FC236}">
                  <a16:creationId xmlns:a16="http://schemas.microsoft.com/office/drawing/2014/main" id="{904A60E5-A34E-449E-9995-1EB9C98092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4865" b="-1"/>
            <a:stretch/>
          </p:blipFill>
          <p:spPr>
            <a:xfrm>
              <a:off x="-676991" y="4202870"/>
              <a:ext cx="1922443" cy="18308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4359;p3">
              <a:extLst>
                <a:ext uri="{FF2B5EF4-FFF2-40B4-BE49-F238E27FC236}">
                  <a16:creationId xmlns:a16="http://schemas.microsoft.com/office/drawing/2014/main" id="{E9BAF856-F6D7-4923-B597-A47F98263574}"/>
                </a:ext>
              </a:extLst>
            </p:cNvPr>
            <p:cNvGrpSpPr/>
            <p:nvPr/>
          </p:nvGrpSpPr>
          <p:grpSpPr>
            <a:xfrm>
              <a:off x="1302166" y="3208752"/>
              <a:ext cx="2893007" cy="1410881"/>
              <a:chOff x="5136281" y="4708892"/>
              <a:chExt cx="2893007" cy="1410881"/>
            </a:xfrm>
          </p:grpSpPr>
          <p:sp>
            <p:nvSpPr>
              <p:cNvPr id="167" name="Google Shape;4360;p3">
                <a:extLst>
                  <a:ext uri="{FF2B5EF4-FFF2-40B4-BE49-F238E27FC236}">
                    <a16:creationId xmlns:a16="http://schemas.microsoft.com/office/drawing/2014/main" id="{03FE1CFE-58A6-45FC-B37A-1DA51FF31B0B}"/>
                  </a:ext>
                </a:extLst>
              </p:cNvPr>
              <p:cNvSpPr/>
              <p:nvPr/>
            </p:nvSpPr>
            <p:spPr>
              <a:xfrm>
                <a:off x="5223138" y="4708892"/>
                <a:ext cx="2806150" cy="1410881"/>
              </a:xfrm>
              <a:prstGeom prst="wedgeEllipseCallout">
                <a:avLst>
                  <a:gd name="adj1" fmla="val -70097"/>
                  <a:gd name="adj2" fmla="val 36175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361;p3">
                <a:extLst>
                  <a:ext uri="{FF2B5EF4-FFF2-40B4-BE49-F238E27FC236}">
                    <a16:creationId xmlns:a16="http://schemas.microsoft.com/office/drawing/2014/main" id="{3FFF6772-2DF9-4202-BA54-6C7410C7BB5A}"/>
                  </a:ext>
                </a:extLst>
              </p:cNvPr>
              <p:cNvSpPr/>
              <p:nvPr/>
            </p:nvSpPr>
            <p:spPr>
              <a:xfrm>
                <a:off x="5136281" y="4816710"/>
                <a:ext cx="2843829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Bút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chì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dài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đề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-xi-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mét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id="{CCB8B9D3-B346-47E1-98F6-0BB10998A030}"/>
              </a:ext>
            </a:extLst>
          </p:cNvPr>
          <p:cNvSpPr txBox="1"/>
          <p:nvPr/>
        </p:nvSpPr>
        <p:spPr>
          <a:xfrm>
            <a:off x="0" y="242504"/>
            <a:ext cx="43915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-xi-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7362CA-903F-4CF9-887F-BFE36236E7D3}"/>
              </a:ext>
            </a:extLst>
          </p:cNvPr>
          <p:cNvGrpSpPr/>
          <p:nvPr/>
        </p:nvGrpSpPr>
        <p:grpSpPr>
          <a:xfrm>
            <a:off x="-375557" y="1783616"/>
            <a:ext cx="12164784" cy="2443472"/>
            <a:chOff x="1954756" y="1157046"/>
            <a:chExt cx="9936719" cy="2267943"/>
          </a:xfrm>
        </p:grpSpPr>
        <p:pic>
          <p:nvPicPr>
            <p:cNvPr id="169" name="Google Shape;4362;p3">
              <a:extLst>
                <a:ext uri="{FF2B5EF4-FFF2-40B4-BE49-F238E27FC236}">
                  <a16:creationId xmlns:a16="http://schemas.microsoft.com/office/drawing/2014/main" id="{F338C502-7C1F-4DB0-9CE8-249D67C0799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9507" r="6293" b="39105"/>
            <a:stretch/>
          </p:blipFill>
          <p:spPr>
            <a:xfrm>
              <a:off x="1954756" y="1157046"/>
              <a:ext cx="9936719" cy="2267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B2354-F555-489C-9D31-4D7516501C82}"/>
                </a:ext>
              </a:extLst>
            </p:cNvPr>
            <p:cNvSpPr txBox="1"/>
            <p:nvPr/>
          </p:nvSpPr>
          <p:spPr>
            <a:xfrm>
              <a:off x="2488320" y="2201209"/>
              <a:ext cx="713046" cy="379206"/>
            </a:xfrm>
            <a:prstGeom prst="rect">
              <a:avLst/>
            </a:prstGeom>
            <a:solidFill>
              <a:srgbClr val="E3B77A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0 cm</a:t>
              </a:r>
            </a:p>
          </p:txBody>
        </p:sp>
      </p:grpSp>
      <p:grpSp>
        <p:nvGrpSpPr>
          <p:cNvPr id="14" name="Google Shape;4365;p3">
            <a:extLst>
              <a:ext uri="{FF2B5EF4-FFF2-40B4-BE49-F238E27FC236}">
                <a16:creationId xmlns:a16="http://schemas.microsoft.com/office/drawing/2014/main" id="{E6EF0183-2A07-4A85-9877-527F1E5FA7CA}"/>
              </a:ext>
            </a:extLst>
          </p:cNvPr>
          <p:cNvGrpSpPr/>
          <p:nvPr/>
        </p:nvGrpSpPr>
        <p:grpSpPr>
          <a:xfrm>
            <a:off x="4714712" y="3878026"/>
            <a:ext cx="6324855" cy="2662825"/>
            <a:chOff x="5336414" y="3085305"/>
            <a:chExt cx="6324855" cy="2662825"/>
          </a:xfrm>
        </p:grpSpPr>
        <p:pic>
          <p:nvPicPr>
            <p:cNvPr id="15" name="Google Shape;4366;p3">
              <a:extLst>
                <a:ext uri="{FF2B5EF4-FFF2-40B4-BE49-F238E27FC236}">
                  <a16:creationId xmlns:a16="http://schemas.microsoft.com/office/drawing/2014/main" id="{CE0172E4-C749-4BB3-9048-F8AA33345DE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4367;p3">
              <a:extLst>
                <a:ext uri="{FF2B5EF4-FFF2-40B4-BE49-F238E27FC236}">
                  <a16:creationId xmlns:a16="http://schemas.microsoft.com/office/drawing/2014/main" id="{83064080-8304-4EFB-BEEC-806613E4AB15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368;p3">
              <a:extLst>
                <a:ext uri="{FF2B5EF4-FFF2-40B4-BE49-F238E27FC236}">
                  <a16:creationId xmlns:a16="http://schemas.microsoft.com/office/drawing/2014/main" id="{CF8AF979-4D03-4D02-82D2-04F998D4C542}"/>
                </a:ext>
              </a:extLst>
            </p:cNvPr>
            <p:cNvSpPr/>
            <p:nvPr/>
          </p:nvSpPr>
          <p:spPr>
            <a:xfrm>
              <a:off x="5336414" y="3257922"/>
              <a:ext cx="488072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Gang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tay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khoảng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-xi-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mét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2443925" y="629589"/>
            <a:ext cx="5828952" cy="952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169FF729-56A2-4BC1-BEDC-BE0784FAA70B}"/>
              </a:ext>
            </a:extLst>
          </p:cNvPr>
          <p:cNvCxnSpPr/>
          <p:nvPr/>
        </p:nvCxnSpPr>
        <p:spPr>
          <a:xfrm>
            <a:off x="2693585" y="104065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8212917" y="919360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64" name="Google Shape;4357;p3">
            <a:extLst>
              <a:ext uri="{FF2B5EF4-FFF2-40B4-BE49-F238E27FC236}">
                <a16:creationId xmlns:a16="http://schemas.microsoft.com/office/drawing/2014/main" id="{CCDEDD70-AC06-4B29-AD24-08F9F17AB331}"/>
              </a:ext>
            </a:extLst>
          </p:cNvPr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165" name="Google Shape;4358;p3">
              <a:extLst>
                <a:ext uri="{FF2B5EF4-FFF2-40B4-BE49-F238E27FC236}">
                  <a16:creationId xmlns:a16="http://schemas.microsoft.com/office/drawing/2014/main" id="{904A60E5-A34E-449E-9995-1EB9C98092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4359;p3">
              <a:extLst>
                <a:ext uri="{FF2B5EF4-FFF2-40B4-BE49-F238E27FC236}">
                  <a16:creationId xmlns:a16="http://schemas.microsoft.com/office/drawing/2014/main" id="{E9BAF856-F6D7-4923-B597-A47F98263574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67" name="Google Shape;4360;p3">
                <a:extLst>
                  <a:ext uri="{FF2B5EF4-FFF2-40B4-BE49-F238E27FC236}">
                    <a16:creationId xmlns:a16="http://schemas.microsoft.com/office/drawing/2014/main" id="{03FE1CFE-58A6-45FC-B37A-1DA51FF31B0B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361;p3">
                <a:extLst>
                  <a:ext uri="{FF2B5EF4-FFF2-40B4-BE49-F238E27FC236}">
                    <a16:creationId xmlns:a16="http://schemas.microsoft.com/office/drawing/2014/main" id="{3FFF6772-2DF9-4202-BA54-6C7410C7BB5A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chì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dài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dirty="0"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đề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-xi-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mét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 dirty="0"/>
              </a:p>
            </p:txBody>
          </p:sp>
        </p:grpSp>
      </p:grp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id="{CCB8B9D3-B346-47E1-98F6-0BB10998A030}"/>
              </a:ext>
            </a:extLst>
          </p:cNvPr>
          <p:cNvSpPr txBox="1"/>
          <p:nvPr/>
        </p:nvSpPr>
        <p:spPr>
          <a:xfrm>
            <a:off x="2518958" y="138108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Đề-xi-mét</a:t>
            </a:r>
            <a:endParaRPr b="1"/>
          </a:p>
        </p:txBody>
      </p:sp>
      <p:grpSp>
        <p:nvGrpSpPr>
          <p:cNvPr id="172" name="Google Shape;4365;p3">
            <a:extLst>
              <a:ext uri="{FF2B5EF4-FFF2-40B4-BE49-F238E27FC236}">
                <a16:creationId xmlns:a16="http://schemas.microsoft.com/office/drawing/2014/main" id="{F0508B01-E68A-481B-9B70-6F5137A7ED78}"/>
              </a:ext>
            </a:extLst>
          </p:cNvPr>
          <p:cNvGrpSpPr/>
          <p:nvPr/>
        </p:nvGrpSpPr>
        <p:grpSpPr>
          <a:xfrm>
            <a:off x="4714712" y="3877403"/>
            <a:ext cx="6324855" cy="2662825"/>
            <a:chOff x="5336414" y="3085305"/>
            <a:chExt cx="6324855" cy="2662825"/>
          </a:xfrm>
        </p:grpSpPr>
        <p:pic>
          <p:nvPicPr>
            <p:cNvPr id="173" name="Google Shape;4366;p3">
              <a:extLst>
                <a:ext uri="{FF2B5EF4-FFF2-40B4-BE49-F238E27FC236}">
                  <a16:creationId xmlns:a16="http://schemas.microsoft.com/office/drawing/2014/main" id="{3FAE0B5B-E746-4EC7-AEE1-BCC5934D302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4367;p3">
              <a:extLst>
                <a:ext uri="{FF2B5EF4-FFF2-40B4-BE49-F238E27FC236}">
                  <a16:creationId xmlns:a16="http://schemas.microsoft.com/office/drawing/2014/main" id="{0356BF39-20E9-4E3D-8B14-A7808B056FC7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4368;p3">
              <a:extLst>
                <a:ext uri="{FF2B5EF4-FFF2-40B4-BE49-F238E27FC236}">
                  <a16:creationId xmlns:a16="http://schemas.microsoft.com/office/drawing/2014/main" id="{86CE1BFE-C004-4DAF-9DEB-A6AF40571E66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</a:t>
              </a:r>
              <a:r>
                <a:rPr lang="en-US" sz="2400"/>
                <a:t>…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đề-xi-mét.</a:t>
              </a: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7362CA-903F-4CF9-887F-BFE36236E7D3}"/>
              </a:ext>
            </a:extLst>
          </p:cNvPr>
          <p:cNvGrpSpPr/>
          <p:nvPr/>
        </p:nvGrpSpPr>
        <p:grpSpPr>
          <a:xfrm>
            <a:off x="1939766" y="1157046"/>
            <a:ext cx="9947434" cy="2267943"/>
            <a:chOff x="1954756" y="1157046"/>
            <a:chExt cx="9936719" cy="2267943"/>
          </a:xfrm>
        </p:grpSpPr>
        <p:pic>
          <p:nvPicPr>
            <p:cNvPr id="169" name="Google Shape;4362;p3">
              <a:extLst>
                <a:ext uri="{FF2B5EF4-FFF2-40B4-BE49-F238E27FC236}">
                  <a16:creationId xmlns:a16="http://schemas.microsoft.com/office/drawing/2014/main" id="{F338C502-7C1F-4DB0-9CE8-249D67C0799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39507" r="6293" b="39105"/>
            <a:stretch/>
          </p:blipFill>
          <p:spPr>
            <a:xfrm>
              <a:off x="1954756" y="1157046"/>
              <a:ext cx="9936719" cy="2267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B2354-F555-489C-9D31-4D7516501C82}"/>
                </a:ext>
              </a:extLst>
            </p:cNvPr>
            <p:cNvSpPr txBox="1"/>
            <p:nvPr/>
          </p:nvSpPr>
          <p:spPr>
            <a:xfrm>
              <a:off x="2538469" y="2201209"/>
              <a:ext cx="632949" cy="379206"/>
            </a:xfrm>
            <a:prstGeom prst="rect">
              <a:avLst/>
            </a:prstGeom>
            <a:solidFill>
              <a:srgbClr val="E3B77A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0cm</a:t>
              </a:r>
            </a:p>
          </p:txBody>
        </p:sp>
      </p:grpSp>
      <p:grpSp>
        <p:nvGrpSpPr>
          <p:cNvPr id="20" name="Google Shape;4365;p3">
            <a:extLst>
              <a:ext uri="{FF2B5EF4-FFF2-40B4-BE49-F238E27FC236}">
                <a16:creationId xmlns:a16="http://schemas.microsoft.com/office/drawing/2014/main" id="{B561613B-F8DC-4D8F-9D21-F3CBFF7A5A53}"/>
              </a:ext>
            </a:extLst>
          </p:cNvPr>
          <p:cNvGrpSpPr/>
          <p:nvPr/>
        </p:nvGrpSpPr>
        <p:grpSpPr>
          <a:xfrm>
            <a:off x="4714712" y="3878026"/>
            <a:ext cx="6324855" cy="2662825"/>
            <a:chOff x="5336414" y="3085305"/>
            <a:chExt cx="6324855" cy="2662825"/>
          </a:xfrm>
        </p:grpSpPr>
        <p:pic>
          <p:nvPicPr>
            <p:cNvPr id="21" name="Google Shape;4366;p3">
              <a:extLst>
                <a:ext uri="{FF2B5EF4-FFF2-40B4-BE49-F238E27FC236}">
                  <a16:creationId xmlns:a16="http://schemas.microsoft.com/office/drawing/2014/main" id="{6B3341AF-371D-4A9A-BCBE-6EA65DF988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4367;p3">
              <a:extLst>
                <a:ext uri="{FF2B5EF4-FFF2-40B4-BE49-F238E27FC236}">
                  <a16:creationId xmlns:a16="http://schemas.microsoft.com/office/drawing/2014/main" id="{8C40E3A8-EFE3-4745-9F58-8DEFB9828457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368;p3">
              <a:extLst>
                <a:ext uri="{FF2B5EF4-FFF2-40B4-BE49-F238E27FC236}">
                  <a16:creationId xmlns:a16="http://schemas.microsoft.com/office/drawing/2014/main" id="{782CCF41-69FA-4B97-97E7-C9DF2F39E8EE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tay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2400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400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-xi-</a:t>
              </a:r>
              <a:r>
                <a:rPr lang="en-US" sz="2400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83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id="{3DC327EC-CD1B-44E0-A21B-0E9EF7C34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457200" y="751609"/>
            <a:ext cx="10907484" cy="1224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id="{4A4885DB-447B-4229-93D9-1D987141E6C1}"/>
              </a:ext>
            </a:extLst>
          </p:cNvPr>
          <p:cNvCxnSpPr/>
          <p:nvPr/>
        </p:nvCxnSpPr>
        <p:spPr>
          <a:xfrm>
            <a:off x="945089" y="102146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id="{2920DFA7-A491-4BD4-88CE-50F283FAB824}"/>
              </a:ext>
            </a:extLst>
          </p:cNvPr>
          <p:cNvCxnSpPr/>
          <p:nvPr/>
        </p:nvCxnSpPr>
        <p:spPr>
          <a:xfrm>
            <a:off x="11302845" y="102146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0" name="Google Shape;4362;p3">
            <a:extLst>
              <a:ext uri="{FF2B5EF4-FFF2-40B4-BE49-F238E27FC236}">
                <a16:creationId xmlns:a16="http://schemas.microsoft.com/office/drawing/2014/main" id="{C6D50587-A2CC-4361-BBD3-4712B78FDD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-504952" y="1412918"/>
            <a:ext cx="12246423" cy="2996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666670" y="4514809"/>
            <a:ext cx="9308852" cy="21553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-xi-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-xi-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dm.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dm = 10 cm; 10 cm = 1dm.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5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354517"/>
              </p:ext>
            </p:extLst>
          </p:nvPr>
        </p:nvGraphicFramePr>
        <p:xfrm>
          <a:off x="979714" y="1045029"/>
          <a:ext cx="6155874" cy="3771900"/>
        </p:xfrm>
        <a:graphic>
          <a:graphicData uri="http://schemas.openxmlformats.org/drawingml/2006/table">
            <a:tbl>
              <a:tblPr firstRow="1" bandRow="1"/>
              <a:tblGrid>
                <a:gridCol w="68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18169"/>
              </p:ext>
            </p:extLst>
          </p:nvPr>
        </p:nvGraphicFramePr>
        <p:xfrm>
          <a:off x="5094514" y="1045023"/>
          <a:ext cx="6155874" cy="3771906"/>
        </p:xfrm>
        <a:graphic>
          <a:graphicData uri="http://schemas.openxmlformats.org/drawingml/2006/table">
            <a:tbl>
              <a:tblPr firstRow="1" bandRow="1"/>
              <a:tblGrid>
                <a:gridCol w="68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31722" y="2214944"/>
            <a:ext cx="5783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dm</a:t>
            </a:r>
            <a:endParaRPr lang="en-US" sz="120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33A983A-13BD-4003-925C-AC9CB561ED5F}"/>
              </a:ext>
            </a:extLst>
          </p:cNvPr>
          <p:cNvGrpSpPr/>
          <p:nvPr/>
        </p:nvGrpSpPr>
        <p:grpSpPr>
          <a:xfrm>
            <a:off x="1281330" y="296020"/>
            <a:ext cx="9599177" cy="3693459"/>
            <a:chOff x="1296411" y="707581"/>
            <a:chExt cx="9599177" cy="3693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CCEBF3-45A7-4B3F-BC8D-FBC8F4625BE9}"/>
                </a:ext>
              </a:extLst>
            </p:cNvPr>
            <p:cNvGrpSpPr/>
            <p:nvPr/>
          </p:nvGrpSpPr>
          <p:grpSpPr>
            <a:xfrm>
              <a:off x="1296411" y="707581"/>
              <a:ext cx="9599177" cy="3693459"/>
              <a:chOff x="1296411" y="707581"/>
              <a:chExt cx="9599177" cy="3693459"/>
            </a:xfrm>
          </p:grpSpPr>
          <p:pic>
            <p:nvPicPr>
              <p:cNvPr id="20" name="Google Shape;4373;p4">
                <a:extLst>
                  <a:ext uri="{FF2B5EF4-FFF2-40B4-BE49-F238E27FC236}">
                    <a16:creationId xmlns:a16="http://schemas.microsoft.com/office/drawing/2014/main" id="{9BC7EEB3-55B3-4B28-BE8F-868A3B9E468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b="46143"/>
              <a:stretch/>
            </p:blipFill>
            <p:spPr>
              <a:xfrm>
                <a:off x="1296411" y="707581"/>
                <a:ext cx="9599177" cy="36934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CF1C3D2B-E8DA-4C56-BF0E-3639747EB0DA}"/>
                  </a:ext>
                </a:extLst>
              </p:cNvPr>
              <p:cNvSpPr/>
              <p:nvPr/>
            </p:nvSpPr>
            <p:spPr>
              <a:xfrm>
                <a:off x="7105337" y="1199214"/>
                <a:ext cx="1843789" cy="1057534"/>
              </a:xfrm>
              <a:prstGeom prst="wedgeEllipseCallout">
                <a:avLst>
                  <a:gd name="adj1" fmla="val 27135"/>
                  <a:gd name="adj2" fmla="val 65335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Speech Bubble: Oval 22">
                <a:extLst>
                  <a:ext uri="{FF2B5EF4-FFF2-40B4-BE49-F238E27FC236}">
                    <a16:creationId xmlns:a16="http://schemas.microsoft.com/office/drawing/2014/main" id="{FF42E0CB-9468-4A95-9DB0-B047C436F378}"/>
                  </a:ext>
                </a:extLst>
              </p:cNvPr>
              <p:cNvSpPr/>
              <p:nvPr/>
            </p:nvSpPr>
            <p:spPr>
              <a:xfrm>
                <a:off x="2638880" y="989691"/>
                <a:ext cx="2862511" cy="1267055"/>
              </a:xfrm>
              <a:prstGeom prst="wedgeEllipseCallout">
                <a:avLst>
                  <a:gd name="adj1" fmla="val 40750"/>
                  <a:gd name="adj2" fmla="val 4758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Google Shape;4364;p3">
              <a:extLst>
                <a:ext uri="{FF2B5EF4-FFF2-40B4-BE49-F238E27FC236}">
                  <a16:creationId xmlns:a16="http://schemas.microsoft.com/office/drawing/2014/main" id="{5FCBA850-A88F-41E7-A239-B2A9C9D2B03D}"/>
                </a:ext>
              </a:extLst>
            </p:cNvPr>
            <p:cNvSpPr txBox="1"/>
            <p:nvPr/>
          </p:nvSpPr>
          <p:spPr>
            <a:xfrm>
              <a:off x="2909665" y="1169356"/>
              <a:ext cx="232094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Sải tay mình dài … mét.</a:t>
              </a:r>
              <a:endParaRPr sz="2000"/>
            </a:p>
          </p:txBody>
        </p:sp>
        <p:sp>
          <p:nvSpPr>
            <p:cNvPr id="26" name="Google Shape;4364;p3">
              <a:extLst>
                <a:ext uri="{FF2B5EF4-FFF2-40B4-BE49-F238E27FC236}">
                  <a16:creationId xmlns:a16="http://schemas.microsoft.com/office/drawing/2014/main" id="{8414474B-356D-4CBA-89C8-7DD023C5A5D4}"/>
                </a:ext>
              </a:extLst>
            </p:cNvPr>
            <p:cNvSpPr txBox="1"/>
            <p:nvPr/>
          </p:nvSpPr>
          <p:spPr>
            <a:xfrm>
              <a:off x="6880484" y="1321781"/>
              <a:ext cx="232094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Thước dài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 mét.</a:t>
              </a:r>
              <a:endParaRPr sz="1800"/>
            </a:p>
          </p:txBody>
        </p:sp>
      </p:grp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id="{CCB8B9D3-B346-47E1-98F6-0BB10998A030}"/>
              </a:ext>
            </a:extLst>
          </p:cNvPr>
          <p:cNvSpPr txBox="1"/>
          <p:nvPr/>
        </p:nvSpPr>
        <p:spPr>
          <a:xfrm>
            <a:off x="200301" y="63865"/>
            <a:ext cx="439150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Mét</a:t>
            </a:r>
            <a:endParaRPr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4375;p4">
            <a:extLst>
              <a:ext uri="{FF2B5EF4-FFF2-40B4-BE49-F238E27FC236}">
                <a16:creationId xmlns:a16="http://schemas.microsoft.com/office/drawing/2014/main" id="{68E2C4AD-AE7E-4A5C-8C0D-B4C0B9D84140}"/>
              </a:ext>
            </a:extLst>
          </p:cNvPr>
          <p:cNvSpPr/>
          <p:nvPr/>
        </p:nvSpPr>
        <p:spPr>
          <a:xfrm>
            <a:off x="0" y="4189887"/>
            <a:ext cx="11557681" cy="23646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m = 10 dm; 1 m = 100 cm; </a:t>
            </a:r>
          </a:p>
          <a:p>
            <a:pPr marL="3175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dm = 1 m; 100 cm = 1m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848436-DC02-4F07-86AD-6514302223B8}"/>
              </a:ext>
            </a:extLst>
          </p:cNvPr>
          <p:cNvGrpSpPr/>
          <p:nvPr/>
        </p:nvGrpSpPr>
        <p:grpSpPr>
          <a:xfrm>
            <a:off x="6828777" y="796931"/>
            <a:ext cx="2320940" cy="1057534"/>
            <a:chOff x="7001582" y="1351614"/>
            <a:chExt cx="2320940" cy="1057534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2091ECE1-3DE5-48A8-B0B3-683BC8C13ACF}"/>
                </a:ext>
              </a:extLst>
            </p:cNvPr>
            <p:cNvSpPr/>
            <p:nvPr/>
          </p:nvSpPr>
          <p:spPr>
            <a:xfrm>
              <a:off x="7257737" y="1351614"/>
              <a:ext cx="1843789" cy="1057534"/>
            </a:xfrm>
            <a:prstGeom prst="wedgeEllipseCallout">
              <a:avLst>
                <a:gd name="adj1" fmla="val 27135"/>
                <a:gd name="adj2" fmla="val 653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4364;p3">
              <a:extLst>
                <a:ext uri="{FF2B5EF4-FFF2-40B4-BE49-F238E27FC236}">
                  <a16:creationId xmlns:a16="http://schemas.microsoft.com/office/drawing/2014/main" id="{D419E539-8AA3-4968-A4F6-F9A553BB228D}"/>
                </a:ext>
              </a:extLst>
            </p:cNvPr>
            <p:cNvSpPr txBox="1"/>
            <p:nvPr/>
          </p:nvSpPr>
          <p:spPr>
            <a:xfrm>
              <a:off x="7001582" y="1440260"/>
              <a:ext cx="2320940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i="0" u="none" strike="noStrike" cap="none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Thước</a:t>
              </a:r>
              <a:r>
                <a:rPr lang="en-US" sz="28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i="0" u="none" strike="noStrike" cap="none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i="0" u="none" strike="noStrike" cap="none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US" sz="2800" i="0" u="none" strike="noStrike" cap="none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mét</a:t>
              </a:r>
              <a:r>
                <a:rPr lang="en-US" sz="28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CAE6C2-2BA4-4590-9CD5-24E23D1195EA}"/>
              </a:ext>
            </a:extLst>
          </p:cNvPr>
          <p:cNvGrpSpPr/>
          <p:nvPr/>
        </p:nvGrpSpPr>
        <p:grpSpPr>
          <a:xfrm>
            <a:off x="2623798" y="593526"/>
            <a:ext cx="2862511" cy="1267055"/>
            <a:chOff x="2791280" y="1142091"/>
            <a:chExt cx="2862511" cy="1267055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6282CEAF-EA03-4107-8F30-7EBC29EEFD06}"/>
                </a:ext>
              </a:extLst>
            </p:cNvPr>
            <p:cNvSpPr/>
            <p:nvPr/>
          </p:nvSpPr>
          <p:spPr>
            <a:xfrm>
              <a:off x="2791280" y="1142091"/>
              <a:ext cx="2862511" cy="1267055"/>
            </a:xfrm>
            <a:prstGeom prst="wedgeEllipseCallout">
              <a:avLst>
                <a:gd name="adj1" fmla="val 40750"/>
                <a:gd name="adj2" fmla="val 475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4364;p3">
              <a:extLst>
                <a:ext uri="{FF2B5EF4-FFF2-40B4-BE49-F238E27FC236}">
                  <a16:creationId xmlns:a16="http://schemas.microsoft.com/office/drawing/2014/main" id="{95721A98-CE0F-4C45-AC94-931573526075}"/>
                </a:ext>
              </a:extLst>
            </p:cNvPr>
            <p:cNvSpPr txBox="1"/>
            <p:nvPr/>
          </p:nvSpPr>
          <p:spPr>
            <a:xfrm>
              <a:off x="3062065" y="1321756"/>
              <a:ext cx="2320940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i="0" u="none" strike="noStrike" cap="none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Sải</a:t>
              </a:r>
              <a:r>
                <a:rPr lang="en-US" sz="32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i="0" u="none" strike="noStrike" cap="none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tay</a:t>
              </a:r>
              <a:r>
                <a:rPr lang="en-US" sz="32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i="0" u="none" strike="noStrike" cap="none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2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i="0" u="none" strike="noStrike" cap="none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32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i="0" u="none" strike="noStrike" cap="none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US" sz="3200" i="0" u="none" strike="noStrike" cap="none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mét</a:t>
              </a:r>
              <a:r>
                <a:rPr lang="en-US" sz="3200" i="0" u="none" strike="noStrike" cap="none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44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79714" y="1045029"/>
          <a:ext cx="6155874" cy="3771900"/>
        </p:xfrm>
        <a:graphic>
          <a:graphicData uri="http://schemas.openxmlformats.org/drawingml/2006/table">
            <a:tbl>
              <a:tblPr firstRow="1" bandRow="1"/>
              <a:tblGrid>
                <a:gridCol w="68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5094514" y="1045023"/>
          <a:ext cx="6155874" cy="3771906"/>
        </p:xfrm>
        <a:graphic>
          <a:graphicData uri="http://schemas.openxmlformats.org/drawingml/2006/table">
            <a:tbl>
              <a:tblPr firstRow="1" bandRow="1"/>
              <a:tblGrid>
                <a:gridCol w="68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3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31722" y="2214944"/>
            <a:ext cx="5783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20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4833"/>
            <a:ext cx="12374135" cy="64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6015" y="2118188"/>
            <a:ext cx="8295248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15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1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27302" y="239902"/>
            <a:ext cx="1839546" cy="707846"/>
            <a:chOff x="1183343" y="1435689"/>
            <a:chExt cx="1839546" cy="70784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435689"/>
              <a:ext cx="126895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?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oogle Shape;4389;p6">
            <a:extLst>
              <a:ext uri="{FF2B5EF4-FFF2-40B4-BE49-F238E27FC236}">
                <a16:creationId xmlns:a16="http://schemas.microsoft.com/office/drawing/2014/main" id="{0906F247-7A06-4732-B75A-BA9A864511D7}"/>
              </a:ext>
            </a:extLst>
          </p:cNvPr>
          <p:cNvGrpSpPr/>
          <p:nvPr/>
        </p:nvGrpSpPr>
        <p:grpSpPr>
          <a:xfrm>
            <a:off x="666857" y="1498114"/>
            <a:ext cx="11048893" cy="687248"/>
            <a:chOff x="666857" y="1498114"/>
            <a:chExt cx="10350817" cy="687248"/>
          </a:xfrm>
        </p:grpSpPr>
        <p:sp>
          <p:nvSpPr>
            <p:cNvPr id="21" name="Google Shape;4390;p6">
              <a:extLst>
                <a:ext uri="{FF2B5EF4-FFF2-40B4-BE49-F238E27FC236}">
                  <a16:creationId xmlns:a16="http://schemas.microsoft.com/office/drawing/2014/main" id="{8DAD274C-2A04-47D0-B088-4CD44B645042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a) </a:t>
              </a:r>
              <a:endParaRPr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4391;p6">
              <a:extLst>
                <a:ext uri="{FF2B5EF4-FFF2-40B4-BE49-F238E27FC236}">
                  <a16:creationId xmlns:a16="http://schemas.microsoft.com/office/drawing/2014/main" id="{2D17E096-7B50-4003-B53C-8A3012A26DA6}"/>
                </a:ext>
              </a:extLst>
            </p:cNvPr>
            <p:cNvSpPr txBox="1"/>
            <p:nvPr/>
          </p:nvSpPr>
          <p:spPr>
            <a:xfrm>
              <a:off x="1234227" y="1539072"/>
              <a:ext cx="9783447" cy="64629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lang="en-US" sz="36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     2 dm = 20 cm; 	3 m = 30 dm;	2 m = 200 cm</a:t>
              </a:r>
              <a:endParaRPr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26292" y="2349419"/>
            <a:ext cx="16263951" cy="2554505"/>
            <a:chOff x="2096652" y="1880109"/>
            <a:chExt cx="14785410" cy="2554505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96652" y="1880109"/>
              <a:ext cx="14785410" cy="255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 dm =        cm;        1 m =        dm; 	 1 m =           cm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4 dm =        cm;        5 m =        dm; 	 3 m =           cm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613418" y="239625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626788" y="364931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40</a:t>
              </a:r>
              <a:endParaRPr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0877" y="227910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201167" y="3558229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50</a:t>
              </a:r>
              <a:endParaRPr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1042324" y="2339461"/>
              <a:ext cx="99794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100</a:t>
              </a:r>
              <a:endParaRPr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980556" y="3556562"/>
              <a:ext cx="99794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</a:t>
              </a:r>
              <a:endParaRPr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31" y="2543448"/>
            <a:ext cx="1097743" cy="111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004" y="3825183"/>
            <a:ext cx="1097743" cy="1112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586" y="2513316"/>
            <a:ext cx="1198345" cy="1221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264" y="2590555"/>
            <a:ext cx="1097743" cy="11096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354" y="3916137"/>
            <a:ext cx="914970" cy="102162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49598" y="3700189"/>
            <a:ext cx="1296319" cy="1313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?</a:t>
              </a:r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oogle Shape;4389;p6">
            <a:extLst>
              <a:ext uri="{FF2B5EF4-FFF2-40B4-BE49-F238E27FC236}">
                <a16:creationId xmlns:a16="http://schemas.microsoft.com/office/drawing/2014/main" id="{0906F247-7A06-4732-B75A-BA9A864511D7}"/>
              </a:ext>
            </a:extLst>
          </p:cNvPr>
          <p:cNvGrpSpPr/>
          <p:nvPr/>
        </p:nvGrpSpPr>
        <p:grpSpPr>
          <a:xfrm>
            <a:off x="195943" y="1075793"/>
            <a:ext cx="11589278" cy="923289"/>
            <a:chOff x="666857" y="1580390"/>
            <a:chExt cx="9288964" cy="521745"/>
          </a:xfrm>
        </p:grpSpPr>
        <p:sp>
          <p:nvSpPr>
            <p:cNvPr id="22" name="Google Shape;4391;p6">
              <a:extLst>
                <a:ext uri="{FF2B5EF4-FFF2-40B4-BE49-F238E27FC236}">
                  <a16:creationId xmlns:a16="http://schemas.microsoft.com/office/drawing/2014/main" id="{2D17E096-7B50-4003-B53C-8A3012A26DA6}"/>
                </a:ext>
              </a:extLst>
            </p:cNvPr>
            <p:cNvSpPr txBox="1"/>
            <p:nvPr/>
          </p:nvSpPr>
          <p:spPr>
            <a:xfrm>
              <a:off x="666857" y="1625468"/>
              <a:ext cx="9288964" cy="46956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63500"/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Mẫu:      20 cm = 2 dm		30 dm = 3 m</a:t>
              </a:r>
              <a:endParaRPr sz="48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Google Shape;4390;p6">
              <a:extLst>
                <a:ext uri="{FF2B5EF4-FFF2-40B4-BE49-F238E27FC236}">
                  <a16:creationId xmlns:a16="http://schemas.microsoft.com/office/drawing/2014/main" id="{8DAD274C-2A04-47D0-B088-4CD44B645042}"/>
                </a:ext>
              </a:extLst>
            </p:cNvPr>
            <p:cNvSpPr txBox="1"/>
            <p:nvPr/>
          </p:nvSpPr>
          <p:spPr>
            <a:xfrm>
              <a:off x="811670" y="1580390"/>
              <a:ext cx="754563" cy="521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5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)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95943" y="2146768"/>
            <a:ext cx="11053383" cy="3416279"/>
            <a:chOff x="477042" y="1668713"/>
            <a:chExt cx="11053383" cy="3416279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477042" y="1668713"/>
              <a:ext cx="11053383" cy="341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 cm =       dm		50 cm =        dm</a:t>
              </a:r>
              <a:endParaRPr sz="5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40 dm =        m		20 dm =         m</a:t>
              </a:r>
              <a:endParaRPr sz="5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085938" y="2333694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76304" y="4043446"/>
              <a:ext cx="76525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4</a:t>
              </a:r>
              <a:endPara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8724246" y="2402172"/>
              <a:ext cx="80150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8736171" y="4117781"/>
              <a:ext cx="80150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CD4A9F-5241-435C-BC29-D3868624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462" y="2483535"/>
            <a:ext cx="981463" cy="113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DEB55-2E79-4E08-836F-18497598E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59" y="4309598"/>
            <a:ext cx="1249010" cy="107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089F2-326A-4D94-A5AA-056F6CE33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568" y="4190130"/>
            <a:ext cx="993613" cy="1192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373F5-E933-4184-9C5C-DD193F003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878" y="2456239"/>
            <a:ext cx="1099500" cy="1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id="{35BB1D4E-B570-4CB9-A44C-77B6DE29CA38}"/>
              </a:ext>
            </a:extLst>
          </p:cNvPr>
          <p:cNvGrpSpPr/>
          <p:nvPr/>
        </p:nvGrpSpPr>
        <p:grpSpPr>
          <a:xfrm>
            <a:off x="376617" y="251049"/>
            <a:ext cx="9101742" cy="707846"/>
            <a:chOff x="1183343" y="1395675"/>
            <a:chExt cx="9101742" cy="707846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id="{8C03619D-F880-4578-958B-0A85B59E9B86}"/>
                </a:ext>
              </a:extLst>
            </p:cNvPr>
            <p:cNvSpPr txBox="1"/>
            <p:nvPr/>
          </p:nvSpPr>
          <p:spPr>
            <a:xfrm>
              <a:off x="1872422" y="1395675"/>
              <a:ext cx="841266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Google Shape;4423;p7">
            <a:extLst>
              <a:ext uri="{FF2B5EF4-FFF2-40B4-BE49-F238E27FC236}">
                <a16:creationId xmlns:a16="http://schemas.microsoft.com/office/drawing/2014/main" id="{7D0D3987-29CF-415D-9F6D-64C1065CF222}"/>
              </a:ext>
            </a:extLst>
          </p:cNvPr>
          <p:cNvSpPr/>
          <p:nvPr/>
        </p:nvSpPr>
        <p:spPr>
          <a:xfrm>
            <a:off x="8416270" y="1484162"/>
            <a:ext cx="3142318" cy="13917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Google Shape;4424;p7">
            <a:extLst>
              <a:ext uri="{FF2B5EF4-FFF2-40B4-BE49-F238E27FC236}">
                <a16:creationId xmlns:a16="http://schemas.microsoft.com/office/drawing/2014/main" id="{E4ECB00D-0189-468D-8A32-716ED0380E7A}"/>
              </a:ext>
            </a:extLst>
          </p:cNvPr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m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Google Shape;4425;p7">
            <a:extLst>
              <a:ext uri="{FF2B5EF4-FFF2-40B4-BE49-F238E27FC236}">
                <a16:creationId xmlns:a16="http://schemas.microsoft.com/office/drawing/2014/main" id="{CB97E3A2-4F3F-40FA-BC5D-B5AD952A9031}"/>
              </a:ext>
            </a:extLst>
          </p:cNvPr>
          <p:cNvCxnSpPr>
            <a:endCxn id="50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4429;p7">
            <a:extLst>
              <a:ext uri="{FF2B5EF4-FFF2-40B4-BE49-F238E27FC236}">
                <a16:creationId xmlns:a16="http://schemas.microsoft.com/office/drawing/2014/main" id="{328F02B6-E984-405B-9BE9-5ADA8B6D97FD}"/>
              </a:ext>
            </a:extLst>
          </p:cNvPr>
          <p:cNvSpPr/>
          <p:nvPr/>
        </p:nvSpPr>
        <p:spPr>
          <a:xfrm>
            <a:off x="0" y="1484164"/>
            <a:ext cx="3510643" cy="1391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4430;p7">
            <a:extLst>
              <a:ext uri="{FF2B5EF4-FFF2-40B4-BE49-F238E27FC236}">
                <a16:creationId xmlns:a16="http://schemas.microsoft.com/office/drawing/2014/main" id="{5988FDF0-896B-4690-A1D0-B329EEC3DB4D}"/>
              </a:ext>
            </a:extLst>
          </p:cNvPr>
          <p:cNvSpPr/>
          <p:nvPr/>
        </p:nvSpPr>
        <p:spPr>
          <a:xfrm>
            <a:off x="4477929" y="1484162"/>
            <a:ext cx="3142318" cy="13917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4431;p7">
            <a:extLst>
              <a:ext uri="{FF2B5EF4-FFF2-40B4-BE49-F238E27FC236}">
                <a16:creationId xmlns:a16="http://schemas.microsoft.com/office/drawing/2014/main" id="{316D8723-9F5A-445E-A762-06AE88E6B0D2}"/>
              </a:ext>
            </a:extLst>
          </p:cNvPr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cm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Google Shape;4432;p7">
            <a:extLst>
              <a:ext uri="{FF2B5EF4-FFF2-40B4-BE49-F238E27FC236}">
                <a16:creationId xmlns:a16="http://schemas.microsoft.com/office/drawing/2014/main" id="{F36E5B32-B5C6-4F0B-B9FB-3A91EE919BAD}"/>
              </a:ext>
            </a:extLst>
          </p:cNvPr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dm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Google Shape;4433;p7">
            <a:extLst>
              <a:ext uri="{FF2B5EF4-FFF2-40B4-BE49-F238E27FC236}">
                <a16:creationId xmlns:a16="http://schemas.microsoft.com/office/drawing/2014/main" id="{80ECAB8F-4D83-46B7-973D-95EC4D9D13D5}"/>
              </a:ext>
            </a:extLst>
          </p:cNvPr>
          <p:cNvCxnSpPr>
            <a:cxnSpLocks/>
            <a:stCxn id="53" idx="2"/>
            <a:endCxn id="54" idx="0"/>
          </p:cNvCxnSpPr>
          <p:nvPr/>
        </p:nvCxnSpPr>
        <p:spPr>
          <a:xfrm rot="5400000">
            <a:off x="3770779" y="1742576"/>
            <a:ext cx="1144950" cy="3411669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4434;p7">
            <a:extLst>
              <a:ext uri="{FF2B5EF4-FFF2-40B4-BE49-F238E27FC236}">
                <a16:creationId xmlns:a16="http://schemas.microsoft.com/office/drawing/2014/main" id="{4A579216-6E0B-4BD4-84E3-E12838B6C5D8}"/>
              </a:ext>
            </a:extLst>
          </p:cNvPr>
          <p:cNvCxnSpPr>
            <a:cxnSpLocks/>
            <a:stCxn id="52" idx="2"/>
            <a:endCxn id="55" idx="0"/>
          </p:cNvCxnSpPr>
          <p:nvPr/>
        </p:nvCxnSpPr>
        <p:spPr>
          <a:xfrm rot="16200000" flipH="1">
            <a:off x="3258551" y="1372705"/>
            <a:ext cx="1144952" cy="415141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" name="Google Shape;4435;p7">
            <a:extLst>
              <a:ext uri="{FF2B5EF4-FFF2-40B4-BE49-F238E27FC236}">
                <a16:creationId xmlns:a16="http://schemas.microsoft.com/office/drawing/2014/main" id="{662567F4-1D35-42A9-A557-9EF7B5FDD2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id="{35BB1D4E-B570-4CB9-A44C-77B6DE29CA38}"/>
              </a:ext>
            </a:extLst>
          </p:cNvPr>
          <p:cNvGrpSpPr/>
          <p:nvPr/>
        </p:nvGrpSpPr>
        <p:grpSpPr>
          <a:xfrm>
            <a:off x="376617" y="182420"/>
            <a:ext cx="9155816" cy="707846"/>
            <a:chOff x="1183343" y="1327046"/>
            <a:chExt cx="9155816" cy="707846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id="{8C03619D-F880-4578-958B-0A85B59E9B86}"/>
                </a:ext>
              </a:extLst>
            </p:cNvPr>
            <p:cNvSpPr txBox="1"/>
            <p:nvPr/>
          </p:nvSpPr>
          <p:spPr>
            <a:xfrm>
              <a:off x="1926496" y="1327046"/>
              <a:ext cx="841266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Google Shape;4440;p8">
            <a:extLst>
              <a:ext uri="{FF2B5EF4-FFF2-40B4-BE49-F238E27FC236}">
                <a16:creationId xmlns:a16="http://schemas.microsoft.com/office/drawing/2014/main" id="{2E9A7EB5-14B2-46FE-8E6B-3761D67C96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17" y="860877"/>
            <a:ext cx="11408604" cy="50990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387;p6">
            <a:extLst>
              <a:ext uri="{FF2B5EF4-FFF2-40B4-BE49-F238E27FC236}">
                <a16:creationId xmlns:a16="http://schemas.microsoft.com/office/drawing/2014/main" id="{C2076E2C-0C6E-4D64-9188-7F5D098DA013}"/>
              </a:ext>
            </a:extLst>
          </p:cNvPr>
          <p:cNvSpPr txBox="1"/>
          <p:nvPr/>
        </p:nvSpPr>
        <p:spPr>
          <a:xfrm>
            <a:off x="1896183" y="5822004"/>
            <a:ext cx="1589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5452715" y="5822004"/>
            <a:ext cx="2962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Rô-bốt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9532433" y="5822004"/>
            <a:ext cx="2962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165418-F0EA-492A-8923-CE02DCDFBC2B}"/>
              </a:ext>
            </a:extLst>
          </p:cNvPr>
          <p:cNvSpPr/>
          <p:nvPr/>
        </p:nvSpPr>
        <p:spPr>
          <a:xfrm>
            <a:off x="1123038" y="579120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1DF8BB-3CC8-4BFC-ADC5-1605E7746C0C}"/>
              </a:ext>
            </a:extLst>
          </p:cNvPr>
          <p:cNvSpPr/>
          <p:nvPr/>
        </p:nvSpPr>
        <p:spPr>
          <a:xfrm>
            <a:off x="4683279" y="579120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8762997" y="579120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1678AE-75C1-4E37-B50C-C23E1D060E59}"/>
              </a:ext>
            </a:extLst>
          </p:cNvPr>
          <p:cNvSpPr/>
          <p:nvPr/>
        </p:nvSpPr>
        <p:spPr>
          <a:xfrm>
            <a:off x="1123038" y="579120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8A7EA66-4257-4D71-A955-F5BA45DCEE46}"/>
              </a:ext>
            </a:extLst>
          </p:cNvPr>
          <p:cNvSpPr/>
          <p:nvPr/>
        </p:nvSpPr>
        <p:spPr>
          <a:xfrm>
            <a:off x="4683279" y="5804133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8762997" y="579120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100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1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	10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 m = … dm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1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10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	100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10 cm = … dm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7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	70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	700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7 dm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s-ES" sz="532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GAME BẮN CUNG</a:t>
            </a:r>
            <a:endParaRPr kumimoji="0" lang="es-ES" altLang="es-ES" sz="532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277475"/>
      </p:ext>
    </p:extLst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altLang="en-US" sz="2394" b="1" i="0" u="none" strike="noStrike" kern="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1/12</a:t>
            </a:r>
            <a:endParaRPr kumimoji="0" lang="es-ES" altLang="en-US" sz="2394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20</a:t>
            </a:r>
            <a:endParaRPr kumimoji="0" lang="es-ES" sz="4788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endParaRPr kumimoji="0" lang="es-ES" sz="532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100</a:t>
            </a:r>
            <a:endParaRPr kumimoji="0" lang="es-ES" sz="3192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s-E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50800" dist="76200" dir="2700000" algn="tl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Cây bút chì mới của em dài khoảng … xăng-ti-mét.</a:t>
            </a:r>
            <a:endParaRPr kumimoji="0" lang="es-ES" altLang="es-E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2700000" algn="tl" rotWithShape="0">
                  <a:srgbClr val="FFFFFF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3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s-ES" sz="425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50800" dist="76200" dir="2700000" algn="tl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Cục tẩy dài khoảng … xăng-ti-mét.  </a:t>
            </a:r>
            <a:endParaRPr kumimoji="0" lang="es-ES" altLang="es-ES" sz="4256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2700000" algn="tl" rotWithShape="0">
                  <a:srgbClr val="FFFFFF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es-ES" sz="532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es-ES" sz="4788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100</a:t>
            </a:r>
            <a:endParaRPr kumimoji="0" lang="es-ES" sz="3192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altLang="en-US" sz="2394" b="1" i="0" u="none" strike="noStrike" kern="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3/12</a:t>
            </a:r>
            <a:endParaRPr kumimoji="0" lang="es-ES" altLang="en-US" sz="2394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s-ES" sz="425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50800" dist="76200" dir="2700000" algn="tl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 phấn của cô khi con nguyên dài khoảng … xăng-ti-mét.</a:t>
            </a:r>
            <a:endParaRPr kumimoji="0" lang="es-ES" altLang="es-ES" sz="4256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2700000" algn="tl" rotWithShape="0">
                  <a:srgbClr val="FFFFFF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10</a:t>
            </a:r>
            <a:endParaRPr kumimoji="0" lang="es-ES" sz="4788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50</a:t>
            </a:r>
            <a:endParaRPr kumimoji="0" lang="es-ES" sz="532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532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s-ES" sz="3192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9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7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11: 	ĐỘ DÀI VÀ ĐƠN VỊ ĐO ĐỘ DÀI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TIỀN VIỆT NAM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S/65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55: ĐỀ-XI-MÉT. MÉT. KI-LÔ-MÉT</a:t>
            </a:r>
            <a:endParaRPr lang="vi-VN"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  <p:sp>
        <p:nvSpPr>
          <p:cNvPr id="3" name="Google Shape;1613;p39">
            <a:extLst>
              <a:ext uri="{FF2B5EF4-FFF2-40B4-BE49-F238E27FC236}">
                <a16:creationId xmlns:a16="http://schemas.microsoft.com/office/drawing/2014/main" id="{00015BE9-6172-4EAE-A50C-4108587E7C92}"/>
              </a:ext>
            </a:extLst>
          </p:cNvPr>
          <p:cNvSpPr txBox="1">
            <a:spLocks/>
          </p:cNvSpPr>
          <p:nvPr/>
        </p:nvSpPr>
        <p:spPr>
          <a:xfrm>
            <a:off x="1535978" y="4495380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ĐỀ-XI-MÉT. MÉT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640</Words>
  <Application>Microsoft Office PowerPoint</Application>
  <PresentationFormat>Custom</PresentationFormat>
  <Paragraphs>147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Annie Use Your Telescope</vt:lpstr>
      <vt:lpstr>Open Sans</vt:lpstr>
      <vt:lpstr>Arial-Rounded</vt:lpstr>
      <vt:lpstr>HP001 5 hàng</vt:lpstr>
      <vt:lpstr>HP001 4H</vt:lpstr>
      <vt:lpstr>Dekko</vt:lpstr>
      <vt:lpstr>Times New Roman</vt:lpstr>
      <vt:lpstr>Arial</vt:lpstr>
      <vt:lpstr>Barriecito</vt:lpstr>
      <vt:lpstr>Calibri</vt:lpstr>
      <vt:lpstr>Anaheim</vt:lpstr>
      <vt:lpstr>Boogaloo</vt:lpstr>
      <vt:lpstr>Exo</vt:lpstr>
      <vt:lpstr>RocknRoll One</vt:lpstr>
      <vt:lpstr>Barlow Condensed</vt:lpstr>
      <vt:lpstr>Lato</vt:lpstr>
      <vt:lpstr>Math Subject for Middle School - 7th Grade: Ratio, Proportion and Percent by Slidesgo</vt:lpstr>
      <vt:lpstr>1_Math Subject for Middle School - 7th Grade: Ratio, Proportion and Percent by Slidesgo</vt:lpstr>
      <vt:lpstr>CHỦ ĐỀ 11:  ĐỘ DÀI VÀ ĐƠN VỊ ĐO ĐỘ DÀI    TIỀN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11:  ĐỘ DÀI VÀ ĐƠN VỊ ĐO ĐỘ DÀI    TIỀN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STD - KHUE</cp:lastModifiedBy>
  <cp:revision>103</cp:revision>
  <dcterms:modified xsi:type="dcterms:W3CDTF">2025-05-08T09:52:38Z</dcterms:modified>
</cp:coreProperties>
</file>