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16" r:id="rId5"/>
    <p:sldMasterId id="2147483730" r:id="rId6"/>
    <p:sldMasterId id="2147483744" r:id="rId7"/>
    <p:sldMasterId id="2147483758" r:id="rId8"/>
    <p:sldMasterId id="2147483772" r:id="rId9"/>
    <p:sldMasterId id="2147483786" r:id="rId10"/>
    <p:sldMasterId id="2147483800" r:id="rId11"/>
  </p:sldMasterIdLst>
  <p:notesMasterIdLst>
    <p:notesMasterId r:id="rId23"/>
  </p:notesMasterIdLst>
  <p:sldIdLst>
    <p:sldId id="257" r:id="rId12"/>
    <p:sldId id="258" r:id="rId13"/>
    <p:sldId id="259" r:id="rId14"/>
    <p:sldId id="260" r:id="rId15"/>
    <p:sldId id="261" r:id="rId16"/>
    <p:sldId id="262" r:id="rId17"/>
    <p:sldId id="263" r:id="rId18"/>
    <p:sldId id="264" r:id="rId19"/>
    <p:sldId id="265" r:id="rId20"/>
    <p:sldId id="266"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9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9E31B-C6EF-4AAD-9E7F-B11381A0F421}"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33AF9-BB19-4D1C-B0DE-F667E5698D6D}" type="slidenum">
              <a:rPr lang="en-US" smtClean="0"/>
              <a:t>‹#›</a:t>
            </a:fld>
            <a:endParaRPr lang="en-US"/>
          </a:p>
        </p:txBody>
      </p:sp>
    </p:spTree>
    <p:extLst>
      <p:ext uri="{BB962C8B-B14F-4D97-AF65-F5344CB8AC3E}">
        <p14:creationId xmlns:p14="http://schemas.microsoft.com/office/powerpoint/2010/main" val="2070735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40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4016774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4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245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6237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6666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756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41428308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04557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361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0639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1731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9331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76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6080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9636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2418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6739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6699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2036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3869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75128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8621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9536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706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16512236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131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5766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8939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475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12933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3147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6427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8097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599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2419935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70460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93916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8528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3713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1521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1912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616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4271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3896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4868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95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3564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88597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126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37348451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1546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276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753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889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741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83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3044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297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506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632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276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432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3166426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7552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120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598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12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868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234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67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475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710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56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674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920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469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914938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02270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886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5418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4983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5308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1365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8203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8271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6925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6872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774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581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446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383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28862107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417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5910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9849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5633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4911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1071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678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79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9730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3734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7759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868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2598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30537802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44918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4291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056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3270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949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0288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2043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1556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1137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6532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6407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5472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6953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15426076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78935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83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130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563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3667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0946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973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7931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3175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9197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5591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747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51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4270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18356865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3230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2616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1888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2527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7834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5065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588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0393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05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836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76792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379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78169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48579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0620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17846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36569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22968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64252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3996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4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my.opera.com/Binh-Thuy/albums/showpic.dml?album=208945&amp;picture=3147107" TargetMode="External"/><Relationship Id="rId2" Type="http://schemas.openxmlformats.org/officeDocument/2006/relationships/image" Target="../media/image17.png"/><Relationship Id="rId1" Type="http://schemas.openxmlformats.org/officeDocument/2006/relationships/slideLayout" Target="../slideLayouts/slideLayout65.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hyperlink" Target="http://my.opera.com/Binh-Thuy/albums/showpic.dml?album=208945&amp;picture=3147107" TargetMode="External"/><Relationship Id="rId7"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7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0.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0"/>
            <a:ext cx="12192000" cy="6858000"/>
          </a:xfrm>
          <a:prstGeom prst="rect">
            <a:avLst/>
          </a:prstGeom>
        </p:spPr>
      </p:pic>
      <p:sp>
        <p:nvSpPr>
          <p:cNvPr id="2" name="Title 1"/>
          <p:cNvSpPr>
            <a:spLocks noGrp="1"/>
          </p:cNvSpPr>
          <p:nvPr>
            <p:ph type="ctrTitle"/>
          </p:nvPr>
        </p:nvSpPr>
        <p:spPr>
          <a:xfrm>
            <a:off x="2405470" y="2251618"/>
            <a:ext cx="7381060" cy="1445623"/>
          </a:xfrm>
        </p:spPr>
        <p:txBody>
          <a:bodyPr>
            <a:normAutofit/>
          </a:bodyPr>
          <a:lstStyle/>
          <a:p>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Chào</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mừng</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các</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em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đến</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với</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tiết</a:t>
            </a:r>
            <a:r>
              <a:rPr lang="en-US" alt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Tiếng Việt - Lớp 2</a:t>
            </a:r>
          </a:p>
        </p:txBody>
      </p:sp>
    </p:spTree>
    <p:extLst>
      <p:ext uri="{BB962C8B-B14F-4D97-AF65-F5344CB8AC3E}">
        <p14:creationId xmlns:p14="http://schemas.microsoft.com/office/powerpoint/2010/main" val="309911724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Oval Callout 3"/>
          <p:cNvSpPr/>
          <p:nvPr/>
        </p:nvSpPr>
        <p:spPr>
          <a:xfrm>
            <a:off x="6232358" y="505327"/>
            <a:ext cx="4860758" cy="1862116"/>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xúc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truyện</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Wave 4"/>
          <p:cNvSpPr/>
          <p:nvPr/>
        </p:nvSpPr>
        <p:spPr>
          <a:xfrm>
            <a:off x="1070810" y="2875546"/>
            <a:ext cx="10530640" cy="3043989"/>
          </a:xfrm>
          <a:prstGeom prst="wave">
            <a:avLst>
              <a:gd name="adj1" fmla="val 11436"/>
              <a:gd name="adj2" fmla="val -1261"/>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xúc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truyện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luôn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điều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1133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p:cNvPicPr>
            <a:picLocks noChangeAspect="1"/>
          </p:cNvPicPr>
          <p:nvPr/>
        </p:nvPicPr>
        <p:blipFill rotWithShape="1">
          <a:blip r:embed="rId2">
            <a:extLst>
              <a:ext uri="{28A0092B-C50C-407E-A947-70E740481C1C}">
                <a14:useLocalDpi xmlns:a14="http://schemas.microsoft.com/office/drawing/2010/main" val="0"/>
              </a:ext>
            </a:extLst>
          </a:blip>
          <a:srcRect l="31067" t="15000" r="30666" b="14667"/>
          <a:stretch/>
        </p:blipFill>
        <p:spPr>
          <a:xfrm flipH="1">
            <a:off x="-120886" y="430963"/>
            <a:ext cx="5799716" cy="5996073"/>
          </a:xfrm>
          <a:prstGeom prst="rect">
            <a:avLst/>
          </a:prstGeom>
        </p:spPr>
      </p:pic>
      <p:sp>
        <p:nvSpPr>
          <p:cNvPr id="5" name="TextBox 4"/>
          <p:cNvSpPr txBox="1"/>
          <p:nvPr/>
        </p:nvSpPr>
        <p:spPr>
          <a:xfrm rot="1274579">
            <a:off x="1687433" y="3958904"/>
            <a:ext cx="136325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SVN-Cookies" panose="02040603050506020204" pitchFamily="18" charset="0"/>
                <a:ea typeface="+mn-ea"/>
                <a:cs typeface="+mn-cs"/>
              </a:rPr>
              <a:t>DẶN DÒ</a:t>
            </a: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151" t="16074" r="11519" b="15079"/>
          <a:stretch/>
        </p:blipFill>
        <p:spPr>
          <a:xfrm>
            <a:off x="5401559" y="966438"/>
            <a:ext cx="6014031" cy="3992061"/>
          </a:xfrm>
          <a:prstGeom prst="rect">
            <a:avLst/>
          </a:prstGeom>
        </p:spPr>
      </p:pic>
      <p:sp>
        <p:nvSpPr>
          <p:cNvPr id="10" name="Rectangle 9"/>
          <p:cNvSpPr/>
          <p:nvPr/>
        </p:nvSpPr>
        <p:spPr>
          <a:xfrm>
            <a:off x="6447934" y="1741213"/>
            <a:ext cx="4208922"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 Em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hãy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kể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lại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câu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chuyện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đã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đọc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về</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Bác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Hồ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cho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người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thân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nghe</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ourier New" panose="02070309020205020404" pitchFamily="49"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81100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grpSp>
        <p:nvGrpSpPr>
          <p:cNvPr id="10" name="Group 9">
            <a:extLst>
              <a:ext uri="{FF2B5EF4-FFF2-40B4-BE49-F238E27FC236}">
                <a16:creationId xmlns:a16="http://schemas.microsoft.com/office/drawing/2014/main" id="{95E2A01A-37E7-4E49-A4B0-0BE4C4D94941}"/>
              </a:ext>
            </a:extLst>
          </p:cNvPr>
          <p:cNvGrpSpPr/>
          <p:nvPr/>
        </p:nvGrpSpPr>
        <p:grpSpPr>
          <a:xfrm>
            <a:off x="2262434" y="825211"/>
            <a:ext cx="6759018"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5">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870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7479D"/>
                  </a:solidFill>
                  <a:effectLst/>
                  <a:uLnTx/>
                  <a:uFillTx/>
                  <a:latin typeface="Times New Roman" panose="02020603050405020304" pitchFamily="18" charset="0"/>
                  <a:ea typeface="+mn-ea"/>
                  <a:cs typeface="Times New Roman" panose="02020603050405020304" pitchFamily="18" charset="0"/>
                </a:rPr>
                <a:t>ĐỌC MỞ RỘNG</a:t>
              </a:r>
            </a:p>
          </p:txBody>
        </p:sp>
        <p:sp>
          <p:nvSpPr>
            <p:cNvPr id="18" name="TextBox 17">
              <a:extLst>
                <a:ext uri="{FF2B5EF4-FFF2-40B4-BE49-F238E27FC236}">
                  <a16:creationId xmlns:a16="http://schemas.microsoft.com/office/drawing/2014/main" id="{1572C51F-CECB-48A7-8A70-7BA2BE8A7350}"/>
                </a:ext>
              </a:extLst>
            </p:cNvPr>
            <p:cNvSpPr txBox="1"/>
            <p:nvPr/>
          </p:nvSpPr>
          <p:spPr>
            <a:xfrm>
              <a:off x="2366264" y="2595991"/>
              <a:ext cx="3041009" cy="66954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mn-ea"/>
                  <a:cs typeface="+mn-cs"/>
                </a:rPr>
                <a:t>TIẾT </a:t>
              </a:r>
              <a:r>
                <a:rPr kumimoji="0" lang="en-US" sz="2800" b="1" i="0" u="none" strike="noStrike" kern="1200" cap="none" spc="0" normalizeH="0" baseline="0" noProof="0" dirty="0">
                  <a:ln>
                    <a:noFill/>
                  </a:ln>
                  <a:solidFill>
                    <a:srgbClr val="5B9BD5">
                      <a:lumMod val="50000"/>
                    </a:srgbClr>
                  </a:solidFill>
                  <a:effectLst/>
                  <a:uLnTx/>
                  <a:uFillTx/>
                  <a:latin typeface="Calibri Light" panose="020F0302020204030204"/>
                  <a:ea typeface="+mn-ea"/>
                  <a:cs typeface="+mn-cs"/>
                </a:rPr>
                <a:t>6</a:t>
              </a:r>
              <a:r>
                <a:rPr kumimoji="0" lang="vi-VN"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mn-ea"/>
                  <a:cs typeface="+mn-cs"/>
                </a:rPr>
                <a:t> </a:t>
              </a:r>
              <a:endParaRPr kumimoji="0" lang="en-US" sz="2800" b="1" i="0" u="none" strike="noStrike" kern="1200" cap="none" spc="0" normalizeH="0" baseline="0" noProof="0" dirty="0">
                <a:ln>
                  <a:noFill/>
                </a:ln>
                <a:solidFill>
                  <a:srgbClr val="5B9BD5">
                    <a:lumMod val="50000"/>
                  </a:srgbClr>
                </a:solidFill>
                <a:effectLst/>
                <a:uLnTx/>
                <a:uFillTx/>
                <a:latin typeface="Calibri Light" panose="020F0302020204030204"/>
                <a:ea typeface="+mn-ea"/>
                <a:cs typeface="+mn-cs"/>
              </a:endParaRPr>
            </a:p>
          </p:txBody>
        </p:sp>
      </p:grpSp>
    </p:spTree>
    <p:extLst>
      <p:ext uri="{BB962C8B-B14F-4D97-AF65-F5344CB8AC3E}">
        <p14:creationId xmlns:p14="http://schemas.microsoft.com/office/powerpoint/2010/main" val="1310004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9330" name="Group 10">
            <a:extLst>
              <a:ext uri="{FF2B5EF4-FFF2-40B4-BE49-F238E27FC236}">
                <a16:creationId xmlns:a16="http://schemas.microsoft.com/office/drawing/2014/main" id="{D46367C8-1BAE-278A-C2CE-89639D2556E6}"/>
              </a:ext>
            </a:extLst>
          </p:cNvPr>
          <p:cNvGrpSpPr>
            <a:grpSpLocks/>
          </p:cNvGrpSpPr>
          <p:nvPr/>
        </p:nvGrpSpPr>
        <p:grpSpPr bwMode="auto">
          <a:xfrm>
            <a:off x="12392025" y="7050088"/>
            <a:ext cx="66675" cy="1761113"/>
            <a:chOff x="1021645" y="2277584"/>
            <a:chExt cx="6674556" cy="55874393"/>
          </a:xfrm>
        </p:grpSpPr>
        <p:pic>
          <p:nvPicPr>
            <p:cNvPr id="99333" name="Picture 5">
              <a:extLst>
                <a:ext uri="{FF2B5EF4-FFF2-40B4-BE49-F238E27FC236}">
                  <a16:creationId xmlns:a16="http://schemas.microsoft.com/office/drawing/2014/main" id="{00B450E1-4B93-C8BD-60A8-D37D12C205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4" name="Picture 6">
              <a:extLst>
                <a:ext uri="{FF2B5EF4-FFF2-40B4-BE49-F238E27FC236}">
                  <a16:creationId xmlns:a16="http://schemas.microsoft.com/office/drawing/2014/main" id="{FA4E0969-62B3-9A38-472F-40E72F17E2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645" y="2277584"/>
              <a:ext cx="1154994" cy="128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8" name="TextBox 13">
              <a:extLst>
                <a:ext uri="{FF2B5EF4-FFF2-40B4-BE49-F238E27FC236}">
                  <a16:creationId xmlns:a16="http://schemas.microsoft.com/office/drawing/2014/main" id="{380FCDD0-FF79-36CA-0E8D-B36B52A6C6B1}"/>
                </a:ext>
              </a:extLst>
            </p:cNvPr>
            <p:cNvSpPr txBox="1">
              <a:spLocks noChangeArrowheads="1"/>
            </p:cNvSpPr>
            <p:nvPr/>
          </p:nvSpPr>
          <p:spPr bwMode="auto">
            <a:xfrm>
              <a:off x="1975153" y="2579781"/>
              <a:ext cx="5085376" cy="55572196"/>
            </a:xfrm>
            <a:prstGeom prst="rect">
              <a:avLst/>
            </a:prstGeom>
            <a:noFill/>
            <a:ln>
              <a:noFill/>
            </a:ln>
          </p:spPr>
          <p:txBody>
            <a:bodyPr lIns="37675" tIns="18837" rIns="37675" bIns="1883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vi-VN" sz="1856" b="1" i="0" u="none" strike="noStrike" kern="1200" cap="none" spc="0" normalizeH="0" baseline="0" noProof="0">
                  <a:ln>
                    <a:noFill/>
                  </a:ln>
                  <a:solidFill>
                    <a:srgbClr val="31859C"/>
                  </a:solidFill>
                  <a:effectLst/>
                  <a:uLnTx/>
                  <a:uFillTx/>
                  <a:latin typeface="Times New Roman" panose="02020603050405020304" pitchFamily="18" charset="0"/>
                  <a:ea typeface="Arial-Rounded"/>
                  <a:cs typeface="Times New Roman" panose="02020603050405020304" pitchFamily="18" charset="0"/>
                </a:rPr>
                <a:t>Lũy tre</a:t>
              </a:r>
            </a:p>
          </p:txBody>
        </p:sp>
      </p:grpSp>
      <p:sp>
        <p:nvSpPr>
          <p:cNvPr id="16" name="TextBox 15">
            <a:extLst>
              <a:ext uri="{FF2B5EF4-FFF2-40B4-BE49-F238E27FC236}">
                <a16:creationId xmlns:a16="http://schemas.microsoft.com/office/drawing/2014/main" id="{06D7B148-7302-9AD8-2187-30C92D83A7A0}"/>
              </a:ext>
            </a:extLst>
          </p:cNvPr>
          <p:cNvSpPr txBox="1"/>
          <p:nvPr/>
        </p:nvSpPr>
        <p:spPr>
          <a:xfrm>
            <a:off x="5084764" y="3071814"/>
            <a:ext cx="306387" cy="722909"/>
          </a:xfrm>
          <a:prstGeom prst="rect">
            <a:avLst/>
          </a:prstGeom>
          <a:noFill/>
        </p:spPr>
        <p:txBody>
          <a:bodyPr lIns="37675" tIns="18837" rIns="37675" bIns="18837">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19"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1319"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12" b="1" i="0" u="none" strike="noStrike" kern="1200" cap="none" spc="0" normalizeH="0" baseline="0" noProof="0">
                <a:ln>
                  <a:noFill/>
                </a:ln>
                <a:solidFill>
                  <a:prstClr val="white"/>
                </a:solidFill>
                <a:effectLst/>
                <a:uLnTx/>
                <a:uFillTx/>
                <a:latin typeface="Arial Rounded MT Bold" panose="020F0704030504030204" pitchFamily="34" charset="0"/>
                <a:ea typeface="Arial-Rounded" panose="020B0500000000000000" pitchFamily="34" charset="0"/>
                <a:cs typeface="Times New Roman" panose="02020603050405020304" pitchFamily="18" charset="0"/>
              </a:rPr>
              <a:t>8</a:t>
            </a:r>
            <a:endParaRPr kumimoji="0" lang="en-US" sz="1812" b="1" i="0" u="none" strike="noStrike" kern="1200" cap="none" spc="0" normalizeH="0" baseline="0" noProof="0" dirty="0">
              <a:ln>
                <a:noFill/>
              </a:ln>
              <a:solidFill>
                <a:prstClr val="white"/>
              </a:solidFill>
              <a:effectLst/>
              <a:uLnTx/>
              <a:uFillTx/>
              <a:latin typeface="Arial Rounded MT Bold" panose="020F0704030504030204" pitchFamily="34" charset="0"/>
              <a:ea typeface="Arial-Rounded" panose="020B0500000000000000" pitchFamily="34" charset="0"/>
              <a:cs typeface="Times New Roman" panose="02020603050405020304" pitchFamily="18" charset="0"/>
            </a:endParaRPr>
          </a:p>
        </p:txBody>
      </p:sp>
      <p:sp>
        <p:nvSpPr>
          <p:cNvPr id="99332" name="Rectangle 1">
            <a:extLst>
              <a:ext uri="{FF2B5EF4-FFF2-40B4-BE49-F238E27FC236}">
                <a16:creationId xmlns:a16="http://schemas.microsoft.com/office/drawing/2014/main" id="{6C0C1C27-406C-FB4D-59B3-2EB199783D18}"/>
              </a:ext>
            </a:extLst>
          </p:cNvPr>
          <p:cNvSpPr>
            <a:spLocks noChangeArrowheads="1"/>
          </p:cNvSpPr>
          <p:nvPr/>
        </p:nvSpPr>
        <p:spPr bwMode="auto">
          <a:xfrm>
            <a:off x="184759" y="779245"/>
            <a:ext cx="1180931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vi-VN" sz="4800" b="1" i="0" u="sng"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Tiếng </a:t>
            </a:r>
            <a:r>
              <a:rPr kumimoji="0" lang="en-US" altLang="vi-VN" sz="4800" b="1" i="0" u="sng"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Việt</a:t>
            </a:r>
            <a:r>
              <a:rPr kumimoji="0" lang="en-US" altLang="vi-VN" sz="48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vi-VN" sz="4800" b="1"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Đọc </a:t>
            </a:r>
            <a:r>
              <a:rPr kumimoji="0" lang="en-US" altLang="vi-VN"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mở</a:t>
            </a:r>
            <a:r>
              <a:rPr kumimoji="0" lang="en-US" alt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rộng</a:t>
            </a:r>
            <a:r>
              <a:rPr kumimoji="0" lang="en-US" alt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035A0209-BFC7-FC5A-9CF6-9252E8C85EC4}"/>
              </a:ext>
            </a:extLst>
          </p:cNvPr>
          <p:cNvSpPr txBox="1"/>
          <p:nvPr/>
        </p:nvSpPr>
        <p:spPr>
          <a:xfrm>
            <a:off x="1106531" y="2810204"/>
            <a:ext cx="613334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0227680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FE33FA8-445A-4CE2-BF79-385F6ABE41A3}"/>
              </a:ext>
            </a:extLst>
          </p:cNvPr>
          <p:cNvSpPr txBox="1">
            <a:spLocks noGrp="1"/>
          </p:cNvSpPr>
          <p:nvPr>
            <p:ph type="title"/>
          </p:nvPr>
        </p:nvSpPr>
        <p:spPr>
          <a:xfrm>
            <a:off x="412545" y="-44243"/>
            <a:ext cx="11904439" cy="830997"/>
          </a:xfrm>
          <a:prstGeom prst="rect">
            <a:avLst/>
          </a:prstGeom>
          <a:noFill/>
        </p:spPr>
        <p:txBody>
          <a:bodyPr wrap="square" rtlCol="0">
            <a:spAutoFit/>
          </a:bodyPr>
          <a:lstStyle/>
          <a:p>
            <a:pPr algn="just">
              <a:lnSpc>
                <a:spcPct val="150000"/>
              </a:lnSpc>
              <a:spcBef>
                <a:spcPts val="133"/>
              </a:spcBef>
              <a:spcAft>
                <a:spcPts val="133"/>
              </a:spcAft>
            </a:pPr>
            <a:r>
              <a:rPr lang="vi-VN" sz="3200" b="1" dirty="0">
                <a:latin typeface="Times New Roman" panose="02020603050405020304" pitchFamily="18" charset="0"/>
                <a:cs typeface="Times New Roman" panose="02020603050405020304" pitchFamily="18" charset="0"/>
              </a:rPr>
              <a:t>1. </a:t>
            </a:r>
            <a:r>
              <a:rPr lang="en-US" sz="3200" b="1" dirty="0">
                <a:latin typeface="Times New Roman" panose="02020603050405020304" pitchFamily="18" charset="0"/>
                <a:cs typeface="Times New Roman" panose="02020603050405020304" pitchFamily="18" charset="0"/>
              </a:rPr>
              <a:t>Giới </a:t>
            </a:r>
            <a:r>
              <a:rPr lang="en-US" sz="3200" b="1" dirty="0" err="1">
                <a:latin typeface="Times New Roman" panose="02020603050405020304" pitchFamily="18" charset="0"/>
                <a:cs typeface="Times New Roman" panose="02020603050405020304" pitchFamily="18" charset="0"/>
              </a:rPr>
              <a:t>thiệu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quyển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endParaRPr lang="vi-VN" sz="3200" b="1" dirty="0">
              <a:latin typeface="Times New Roman" panose="02020603050405020304" pitchFamily="18" charset="0"/>
              <a:cs typeface="Times New Roman" panose="02020603050405020304" pitchFamily="18" charset="0"/>
            </a:endParaRPr>
          </a:p>
        </p:txBody>
      </p:sp>
      <p:pic>
        <p:nvPicPr>
          <p:cNvPr id="2050" name="Picture 2" descr="Giới thiệu sách: 108 chuyện vui đời thường của Bác Hồ - Trường THPT Hùng  V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29" y="3871046"/>
            <a:ext cx="1951797"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iới thiệu chùm sách viết về thời niên thiếu của Bá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5521" y="3733105"/>
            <a:ext cx="1800225" cy="26622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IỚI THIỆU CUỐN SÁCH: “KỂ CHUYỆN BÁC HỒ” | Trường THCS Thanh Quan, 29 Hàng  Cót, Hoàn Kiếm, Hà Nộ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86974"/>
            <a:ext cx="3313177" cy="26876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ư viện Hà Nộ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2293" y="886974"/>
            <a:ext cx="1889820" cy="268763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2" descr="Bài giới thiệu sách: Bộ sách Bác Hồ sống mã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utoShape 14" descr="Bài giới thiệu sách: Bộ sách Bác Hồ sống mã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nvPicPr>
        <p:blipFill>
          <a:blip r:embed="rId6"/>
          <a:stretch>
            <a:fillRect/>
          </a:stretch>
        </p:blipFill>
        <p:spPr>
          <a:xfrm>
            <a:off x="9215521" y="886974"/>
            <a:ext cx="1800225" cy="2543175"/>
          </a:xfrm>
          <a:prstGeom prst="rect">
            <a:avLst/>
          </a:prstGeom>
        </p:spPr>
      </p:pic>
      <p:pic>
        <p:nvPicPr>
          <p:cNvPr id="2064" name="Picture 16" descr="Ra mắt truyện tranh &quot;Bác Hồ sống mãi&quot; | Báo Dân tr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2206" y="886974"/>
            <a:ext cx="1936815" cy="26876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stretch>
            <a:fillRect/>
          </a:stretch>
        </p:blipFill>
        <p:spPr>
          <a:xfrm>
            <a:off x="3582292" y="3827077"/>
            <a:ext cx="1889820" cy="2543175"/>
          </a:xfrm>
          <a:prstGeom prst="rect">
            <a:avLst/>
          </a:prstGeom>
        </p:spPr>
      </p:pic>
      <p:pic>
        <p:nvPicPr>
          <p:cNvPr id="14" name="Picture 13"/>
          <p:cNvPicPr>
            <a:picLocks noChangeAspect="1"/>
          </p:cNvPicPr>
          <p:nvPr/>
        </p:nvPicPr>
        <p:blipFill>
          <a:blip r:embed="rId9"/>
          <a:stretch>
            <a:fillRect/>
          </a:stretch>
        </p:blipFill>
        <p:spPr>
          <a:xfrm>
            <a:off x="6482206" y="3783111"/>
            <a:ext cx="1936815" cy="2631109"/>
          </a:xfrm>
          <a:prstGeom prst="rect">
            <a:avLst/>
          </a:prstGeom>
        </p:spPr>
      </p:pic>
    </p:spTree>
    <p:extLst>
      <p:ext uri="{BB962C8B-B14F-4D97-AF65-F5344CB8AC3E}">
        <p14:creationId xmlns:p14="http://schemas.microsoft.com/office/powerpoint/2010/main" val="918861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64"/>
                                        </p:tgtEl>
                                        <p:attrNameLst>
                                          <p:attrName>style.visibility</p:attrName>
                                        </p:attrNameLst>
                                      </p:cBhvr>
                                      <p:to>
                                        <p:strVal val="visible"/>
                                      </p:to>
                                    </p:set>
                                    <p:animEffect transition="in" filter="fade">
                                      <p:cBhvr>
                                        <p:cTn id="14" dur="1000"/>
                                        <p:tgtEl>
                                          <p:spTgt spid="2064"/>
                                        </p:tgtEl>
                                      </p:cBhvr>
                                    </p:animEffect>
                                    <p:anim calcmode="lin" valueType="num">
                                      <p:cBhvr>
                                        <p:cTn id="15" dur="1000" fill="hold"/>
                                        <p:tgtEl>
                                          <p:spTgt spid="2064"/>
                                        </p:tgtEl>
                                        <p:attrNameLst>
                                          <p:attrName>ppt_x</p:attrName>
                                        </p:attrNameLst>
                                      </p:cBhvr>
                                      <p:tavLst>
                                        <p:tav tm="0">
                                          <p:val>
                                            <p:strVal val="#ppt_x"/>
                                          </p:val>
                                        </p:tav>
                                        <p:tav tm="100000">
                                          <p:val>
                                            <p:strVal val="#ppt_x"/>
                                          </p:val>
                                        </p:tav>
                                      </p:tavLst>
                                    </p:anim>
                                    <p:anim calcmode="lin" valueType="num">
                                      <p:cBhvr>
                                        <p:cTn id="16" dur="1000" fill="hold"/>
                                        <p:tgtEl>
                                          <p:spTgt spid="20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058"/>
                                        </p:tgtEl>
                                        <p:attrNameLst>
                                          <p:attrName>style.visibility</p:attrName>
                                        </p:attrNameLst>
                                      </p:cBhvr>
                                      <p:to>
                                        <p:strVal val="visible"/>
                                      </p:to>
                                    </p:set>
                                    <p:animEffect transition="in" filter="fade">
                                      <p:cBhvr>
                                        <p:cTn id="21" dur="1000"/>
                                        <p:tgtEl>
                                          <p:spTgt spid="2058"/>
                                        </p:tgtEl>
                                      </p:cBhvr>
                                    </p:animEffect>
                                    <p:anim calcmode="lin" valueType="num">
                                      <p:cBhvr>
                                        <p:cTn id="22" dur="1000" fill="hold"/>
                                        <p:tgtEl>
                                          <p:spTgt spid="2058"/>
                                        </p:tgtEl>
                                        <p:attrNameLst>
                                          <p:attrName>ppt_x</p:attrName>
                                        </p:attrNameLst>
                                      </p:cBhvr>
                                      <p:tavLst>
                                        <p:tav tm="0">
                                          <p:val>
                                            <p:strVal val="#ppt_x"/>
                                          </p:val>
                                        </p:tav>
                                        <p:tav tm="100000">
                                          <p:val>
                                            <p:strVal val="#ppt_x"/>
                                          </p:val>
                                        </p:tav>
                                      </p:tavLst>
                                    </p:anim>
                                    <p:anim calcmode="lin" valueType="num">
                                      <p:cBhvr>
                                        <p:cTn id="23"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fade">
                                      <p:cBhvr>
                                        <p:cTn id="28" dur="1000"/>
                                        <p:tgtEl>
                                          <p:spTgt spid="2054"/>
                                        </p:tgtEl>
                                      </p:cBhvr>
                                    </p:animEffect>
                                    <p:anim calcmode="lin" valueType="num">
                                      <p:cBhvr>
                                        <p:cTn id="29" dur="1000" fill="hold"/>
                                        <p:tgtEl>
                                          <p:spTgt spid="2054"/>
                                        </p:tgtEl>
                                        <p:attrNameLst>
                                          <p:attrName>ppt_x</p:attrName>
                                        </p:attrNameLst>
                                      </p:cBhvr>
                                      <p:tavLst>
                                        <p:tav tm="0">
                                          <p:val>
                                            <p:strVal val="#ppt_x"/>
                                          </p:val>
                                        </p:tav>
                                        <p:tav tm="100000">
                                          <p:val>
                                            <p:strVal val="#ppt_x"/>
                                          </p:val>
                                        </p:tav>
                                      </p:tavLst>
                                    </p:anim>
                                    <p:anim calcmode="lin" valueType="num">
                                      <p:cBhvr>
                                        <p:cTn id="30"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 calcmode="lin" valueType="num">
                                      <p:cBhvr>
                                        <p:cTn id="35" dur="1000" fill="hold"/>
                                        <p:tgtEl>
                                          <p:spTgt spid="2050"/>
                                        </p:tgtEl>
                                        <p:attrNameLst>
                                          <p:attrName>ppt_w</p:attrName>
                                        </p:attrNameLst>
                                      </p:cBhvr>
                                      <p:tavLst>
                                        <p:tav tm="0">
                                          <p:val>
                                            <p:fltVal val="0"/>
                                          </p:val>
                                        </p:tav>
                                        <p:tav tm="100000">
                                          <p:val>
                                            <p:strVal val="#ppt_w"/>
                                          </p:val>
                                        </p:tav>
                                      </p:tavLst>
                                    </p:anim>
                                    <p:anim calcmode="lin" valueType="num">
                                      <p:cBhvr>
                                        <p:cTn id="36" dur="1000" fill="hold"/>
                                        <p:tgtEl>
                                          <p:spTgt spid="2050"/>
                                        </p:tgtEl>
                                        <p:attrNameLst>
                                          <p:attrName>ppt_h</p:attrName>
                                        </p:attrNameLst>
                                      </p:cBhvr>
                                      <p:tavLst>
                                        <p:tav tm="0">
                                          <p:val>
                                            <p:fltVal val="0"/>
                                          </p:val>
                                        </p:tav>
                                        <p:tav tm="100000">
                                          <p:val>
                                            <p:strVal val="#ppt_h"/>
                                          </p:val>
                                        </p:tav>
                                      </p:tavLst>
                                    </p:anim>
                                    <p:anim calcmode="lin" valueType="num">
                                      <p:cBhvr>
                                        <p:cTn id="37"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2052"/>
                                        </p:tgtEl>
                                        <p:attrNameLst>
                                          <p:attrName>style.visibility</p:attrName>
                                        </p:attrNameLst>
                                      </p:cBhvr>
                                      <p:to>
                                        <p:strVal val="visible"/>
                                      </p:to>
                                    </p:set>
                                    <p:animEffect transition="in" filter="fade">
                                      <p:cBhvr>
                                        <p:cTn id="57" dur="800" decel="100000"/>
                                        <p:tgtEl>
                                          <p:spTgt spid="2052"/>
                                        </p:tgtEl>
                                      </p:cBhvr>
                                    </p:animEffect>
                                    <p:anim calcmode="lin" valueType="num">
                                      <p:cBhvr>
                                        <p:cTn id="58" dur="800" decel="100000" fill="hold"/>
                                        <p:tgtEl>
                                          <p:spTgt spid="2052"/>
                                        </p:tgtEl>
                                        <p:attrNameLst>
                                          <p:attrName>style.rotation</p:attrName>
                                        </p:attrNameLst>
                                      </p:cBhvr>
                                      <p:tavLst>
                                        <p:tav tm="0">
                                          <p:val>
                                            <p:fltVal val="-90"/>
                                          </p:val>
                                        </p:tav>
                                        <p:tav tm="100000">
                                          <p:val>
                                            <p:fltVal val="0"/>
                                          </p:val>
                                        </p:tav>
                                      </p:tavLst>
                                    </p:anim>
                                    <p:anim calcmode="lin" valueType="num">
                                      <p:cBhvr>
                                        <p:cTn id="59" dur="800" decel="100000" fill="hold"/>
                                        <p:tgtEl>
                                          <p:spTgt spid="2052"/>
                                        </p:tgtEl>
                                        <p:attrNameLst>
                                          <p:attrName>ppt_x</p:attrName>
                                        </p:attrNameLst>
                                      </p:cBhvr>
                                      <p:tavLst>
                                        <p:tav tm="0">
                                          <p:val>
                                            <p:strVal val="#ppt_x+0.4"/>
                                          </p:val>
                                        </p:tav>
                                        <p:tav tm="100000">
                                          <p:val>
                                            <p:strVal val="#ppt_x-0.05"/>
                                          </p:val>
                                        </p:tav>
                                      </p:tavLst>
                                    </p:anim>
                                    <p:anim calcmode="lin" valueType="num">
                                      <p:cBhvr>
                                        <p:cTn id="60" dur="800" decel="100000" fill="hold"/>
                                        <p:tgtEl>
                                          <p:spTgt spid="2052"/>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052"/>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05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23723"/>
          <a:stretch/>
        </p:blipFill>
        <p:spPr>
          <a:xfrm>
            <a:off x="0" y="-75413"/>
            <a:ext cx="12314548" cy="6773158"/>
          </a:xfrm>
          <a:prstGeom prst="rect">
            <a:avLst/>
          </a:prstGeom>
        </p:spPr>
      </p:pic>
      <p:sp>
        <p:nvSpPr>
          <p:cNvPr id="4" name="TextBox 3">
            <a:extLst>
              <a:ext uri="{FF2B5EF4-FFF2-40B4-BE49-F238E27FC236}">
                <a16:creationId xmlns:a16="http://schemas.microsoft.com/office/drawing/2014/main" id="{5AC67835-1799-4BA5-84C8-73C0A272108C}"/>
              </a:ext>
            </a:extLst>
          </p:cNvPr>
          <p:cNvSpPr txBox="1"/>
          <p:nvPr/>
        </p:nvSpPr>
        <p:spPr>
          <a:xfrm>
            <a:off x="172088" y="373118"/>
            <a:ext cx="12572361" cy="73866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xúc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4" descr="Ho Chi Minh146.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309" y="1680655"/>
            <a:ext cx="4703975" cy="4451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12496263"/>
      </p:ext>
    </p:extLst>
  </p:cSld>
  <p:clrMapOvr>
    <a:masterClrMapping/>
  </p:clrMapOvr>
  <mc:AlternateContent xmlns:mc="http://schemas.openxmlformats.org/markup-compatibility/2006" xmlns:p14="http://schemas.microsoft.com/office/powerpoint/2010/main">
    <mc:Choice Requires="p14">
      <p:transition spd="slow" p14:dur="1400" advClick="0" advTm="3713">
        <p14:ripple/>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ownloadsach.com/wp-content/uploads/2018/01/bac-ho-voi-viec-doc-va-tu-hoc-191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04" y="142983"/>
            <a:ext cx="2456996"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4" descr="Ho Chi Minh146.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8938" y="119979"/>
            <a:ext cx="3677043" cy="2656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8576883" y="2854765"/>
            <a:ext cx="3359098"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Đối</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thủ</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đáng</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yêu</a:t>
            </a:r>
            <a:endPar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3" name="Rectangle 2"/>
          <p:cNvSpPr/>
          <p:nvPr/>
        </p:nvSpPr>
        <p:spPr>
          <a:xfrm>
            <a:off x="3831378" y="2854765"/>
            <a:ext cx="3418507"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Quả</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táo</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của</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Bác</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Hồ</a:t>
            </a:r>
            <a:endPar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pic>
        <p:nvPicPr>
          <p:cNvPr id="1030" name="Picture 6" descr="https://badt.thuathienhue.gov.vn/UploadFiles/TinTuc/2020/2/27/a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2790" y="3477103"/>
            <a:ext cx="3541864" cy="26350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72790" y="6123080"/>
            <a:ext cx="3215945" cy="523220"/>
          </a:xfrm>
          <a:prstGeom prst="rect">
            <a:avLst/>
          </a:prstGeom>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Ngăn</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nắp</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và</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trật</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tự</a:t>
            </a:r>
            <a:endPar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pic>
        <p:nvPicPr>
          <p:cNvPr id="10" name="Picture 11" descr="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6826" y="3533978"/>
            <a:ext cx="4227186"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5095958" y="6211253"/>
            <a:ext cx="5897768" cy="523220"/>
          </a:xfrm>
          <a:prstGeom prst="rect">
            <a:avLst/>
          </a:prstGeom>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Bác</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Hồ</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thăm</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vườn</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hoa</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nghìn</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việc</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tốt</a:t>
            </a:r>
            <a:endPar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pic>
        <p:nvPicPr>
          <p:cNvPr id="1034" name="Picture 10" descr="Câu Chuyện Quả Táo Của Bác Hồ - Nội Dung Chi Tiết Nhấ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4607" y="148485"/>
            <a:ext cx="5012924" cy="262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812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3099" y="5721810"/>
            <a:ext cx="6048102" cy="614617"/>
          </a:xfrm>
        </p:spPr>
        <p:txBody>
          <a:bodyPr>
            <a:normAutofit fontScale="25000" lnSpcReduction="20000"/>
          </a:bodyPr>
          <a:lstStyle/>
          <a:p>
            <a:pPr marL="0" lvl="2" indent="0">
              <a:spcBef>
                <a:spcPts val="1000"/>
              </a:spcBef>
              <a:buNone/>
            </a:pPr>
            <a:r>
              <a:rPr lang="en-US" altLang="en-US" sz="11200" b="1" dirty="0" err="1">
                <a:solidFill>
                  <a:srgbClr val="C00000"/>
                </a:solidFill>
                <a:latin typeface="Times New Roman" panose="02020603050405020304" pitchFamily="18" charset="0"/>
              </a:rPr>
              <a:t>Đến</a:t>
            </a:r>
            <a:r>
              <a:rPr lang="en-US" altLang="en-US" sz="11200" b="1" dirty="0">
                <a:solidFill>
                  <a:srgbClr val="C00000"/>
                </a:solidFill>
                <a:latin typeface="Times New Roman" panose="02020603050405020304" pitchFamily="18" charset="0"/>
              </a:rPr>
              <a:t> </a:t>
            </a:r>
            <a:r>
              <a:rPr lang="en-US" altLang="en-US" sz="11200" b="1" dirty="0" err="1">
                <a:solidFill>
                  <a:srgbClr val="C00000"/>
                </a:solidFill>
                <a:latin typeface="Times New Roman" panose="02020603050405020304" pitchFamily="18" charset="0"/>
              </a:rPr>
              <a:t>thăm</a:t>
            </a:r>
            <a:r>
              <a:rPr lang="en-US" altLang="en-US" sz="11200" b="1" dirty="0">
                <a:solidFill>
                  <a:srgbClr val="C00000"/>
                </a:solidFill>
                <a:latin typeface="Times New Roman" panose="02020603050405020304" pitchFamily="18" charset="0"/>
              </a:rPr>
              <a:t> </a:t>
            </a:r>
            <a:r>
              <a:rPr lang="en-US" altLang="en-US" sz="11200" b="1" dirty="0" err="1">
                <a:solidFill>
                  <a:srgbClr val="C00000"/>
                </a:solidFill>
                <a:latin typeface="Times New Roman" panose="02020603050405020304" pitchFamily="18" charset="0"/>
              </a:rPr>
              <a:t>trường</a:t>
            </a:r>
            <a:r>
              <a:rPr lang="en-US" altLang="en-US" sz="11200" b="1" dirty="0">
                <a:solidFill>
                  <a:srgbClr val="C00000"/>
                </a:solidFill>
                <a:latin typeface="Times New Roman" panose="02020603050405020304" pitchFamily="18" charset="0"/>
              </a:rPr>
              <a:t> </a:t>
            </a:r>
            <a:r>
              <a:rPr lang="en-US" altLang="en-US" sz="11200" b="1" dirty="0" err="1">
                <a:solidFill>
                  <a:srgbClr val="C00000"/>
                </a:solidFill>
                <a:latin typeface="Times New Roman" panose="02020603050405020304" pitchFamily="18" charset="0"/>
              </a:rPr>
              <a:t>thiếu</a:t>
            </a:r>
            <a:r>
              <a:rPr lang="en-US" altLang="en-US" sz="11200" b="1" dirty="0">
                <a:solidFill>
                  <a:srgbClr val="C00000"/>
                </a:solidFill>
                <a:latin typeface="Times New Roman" panose="02020603050405020304" pitchFamily="18" charset="0"/>
              </a:rPr>
              <a:t> </a:t>
            </a:r>
            <a:r>
              <a:rPr lang="en-US" altLang="en-US" sz="11200" b="1" dirty="0" err="1">
                <a:solidFill>
                  <a:srgbClr val="C00000"/>
                </a:solidFill>
                <a:latin typeface="Times New Roman" panose="02020603050405020304" pitchFamily="18" charset="0"/>
              </a:rPr>
              <a:t>nhi</a:t>
            </a:r>
            <a:r>
              <a:rPr lang="en-US" altLang="en-US" sz="11200" b="1" dirty="0">
                <a:solidFill>
                  <a:srgbClr val="C00000"/>
                </a:solidFill>
                <a:latin typeface="Times New Roman" panose="02020603050405020304" pitchFamily="18" charset="0"/>
              </a:rPr>
              <a:t> </a:t>
            </a:r>
            <a:r>
              <a:rPr lang="en-US" altLang="en-US" sz="11200" b="1" dirty="0" err="1">
                <a:solidFill>
                  <a:srgbClr val="C00000"/>
                </a:solidFill>
                <a:latin typeface="Times New Roman" panose="02020603050405020304" pitchFamily="18" charset="0"/>
              </a:rPr>
              <a:t>miền</a:t>
            </a:r>
            <a:r>
              <a:rPr lang="en-US" altLang="en-US" sz="11200" b="1" dirty="0">
                <a:solidFill>
                  <a:srgbClr val="C00000"/>
                </a:solidFill>
                <a:latin typeface="Times New Roman" panose="02020603050405020304" pitchFamily="18" charset="0"/>
              </a:rPr>
              <a:t> Nam</a:t>
            </a:r>
          </a:p>
          <a:p>
            <a:endParaRPr lang="en-US" dirty="0"/>
          </a:p>
        </p:txBody>
      </p:sp>
      <p:pic>
        <p:nvPicPr>
          <p:cNvPr id="6" name="Picture 14" descr="thnhi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00" y="1155400"/>
            <a:ext cx="3970088"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ncode_imageresizer_container_29" descr="thnhi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016" y="996041"/>
            <a:ext cx="3013631" cy="4496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10 câu chuyện ý nghĩa về Bác Hồ với thiếu nhi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876" y="1323426"/>
            <a:ext cx="3606260" cy="26346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0" y="-1787812"/>
            <a:ext cx="6096000" cy="523220"/>
          </a:xfrm>
          <a:prstGeom prst="rect">
            <a:avLst/>
          </a:prstGeom>
        </p:spPr>
        <p:txBody>
          <a:bodyPr>
            <a:spAutoFit/>
          </a:bodyPr>
          <a:lstStyle/>
          <a:p>
            <a:pPr marL="0" marR="0" lvl="2" indent="0" algn="l" defTabSz="914400" rtl="0" eaLnBrk="1" fontAlgn="auto" latinLnBrk="0" hangingPunct="1">
              <a:lnSpc>
                <a:spcPct val="100000"/>
              </a:lnSpc>
              <a:spcBef>
                <a:spcPts val="1000"/>
              </a:spcBef>
              <a:spcAft>
                <a:spcPts val="0"/>
              </a:spcAft>
              <a:buClrTx/>
              <a:buSzTx/>
              <a:buFontTx/>
              <a:buNone/>
              <a:tabLst/>
              <a:defRPr/>
            </a:pP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Đến</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thăm</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trường</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thiếu</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nhi</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miền</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Nam</a:t>
            </a:r>
          </a:p>
        </p:txBody>
      </p:sp>
      <p:sp>
        <p:nvSpPr>
          <p:cNvPr id="10" name="Rectangle 9"/>
          <p:cNvSpPr/>
          <p:nvPr/>
        </p:nvSpPr>
        <p:spPr>
          <a:xfrm>
            <a:off x="8386250" y="4083035"/>
            <a:ext cx="3487886" cy="954107"/>
          </a:xfrm>
          <a:prstGeom prst="rect">
            <a:avLst/>
          </a:prstGeom>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Thiếu</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nhi</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Tiệp</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Khắc</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với</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Bác</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Hồ</a:t>
            </a:r>
            <a:endPar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11" name="Rectangle 10"/>
          <p:cNvSpPr/>
          <p:nvPr/>
        </p:nvSpPr>
        <p:spPr>
          <a:xfrm>
            <a:off x="925988" y="3899183"/>
            <a:ext cx="3209533" cy="523220"/>
          </a:xfrm>
          <a:prstGeom prst="rect">
            <a:avLst/>
          </a:prstGeom>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Quây</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quần</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bên</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Bác</a:t>
            </a:r>
            <a:endPar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52708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00024" y="327095"/>
            <a:ext cx="11744325" cy="64940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thăm</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trường</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thiếu</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miền</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Nghe tin Bác đến thăm trường thiếu nhi miền Nam, các cô chú phụ trách trường tíu tít chuẩn bị, trang hoàng hội trường đón Bác.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Khi Bác đến, tất cả mọi người ùa ra đón Bác và đưa Bác đến hội trường đã được chuẩn bị cờ, hoa lộng lẫy. Nhưng Bác đề nghị dẫn Bác đến nhà bếp và phòng ngủ xem các cháu có được ăn no, ngủ ấm và chăm sóc chu đáo không. Sau đó Bác lấy ra một gói kẹo lớn chia đều cho các cháu. Đang nhìn các cháu ăn kẹo, Bác chợt nhận ra có 1 cháu đang đứng ở góc phòng, nét mặt buồn xo. Bác gọi lại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Cháu tên là gì? Vì sao lại đứng ở đây?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Cháu tên là Tộ. Vì cháu phạm lỗi, tay bẩn không rửa nên các cô chú phạt, không cho nhận kẹo của Bác.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Bác cười bảo bạn Tộ đi rửa tay rồi chia kẹo cho Tộ, sau đó Bác dạy: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Từ nay, cháu phải luôn giữ gìn đôi tay cho sạch nhé. Bàn tay con người rất đáng quý.</a:t>
            </a:r>
            <a:endPar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Bạn Tộ rất cảm động trước sự chăm sóc ân cần của Bác. Từ đấy, bạn luôn giữ đôi tay sạch sẽ và rửa tay sạch trước khi ăn.</a:t>
            </a:r>
          </a:p>
        </p:txBody>
      </p:sp>
    </p:spTree>
    <p:extLst>
      <p:ext uri="{BB962C8B-B14F-4D97-AF65-F5344CB8AC3E}">
        <p14:creationId xmlns:p14="http://schemas.microsoft.com/office/powerpoint/2010/main" val="2797541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713">
        <p15:prstTrans prst="peelOff"/>
      </p:transition>
    </mc:Choice>
    <mc:Fallback xmlns="">
      <p:transition spd="slow" advClick="0" advTm="3713">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493295" y="-358238"/>
            <a:ext cx="11405937" cy="6804455"/>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lIns="0" tIns="-88872"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táo</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1946,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sang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mừng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phấn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khởi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tụ</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vẫy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hoan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hô</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nơi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 hay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nay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vẫn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nhắc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nhở</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tất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tấm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lòng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mến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phục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Hôm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ấy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tòa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thị</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Pari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mở</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tiệc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mừng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Tiệc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tan,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mọi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phòng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uống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vẻ</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đứng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dậy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đem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ngạc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mắt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tò</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mò</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vị</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khách</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quý</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tiệc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lấy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đem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xem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ngoài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cửa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ríu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rít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chạy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tới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chào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tươi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cười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bế</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gái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hôn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Mọi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bấy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vỡ</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lẽ</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trước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cử</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thương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hôm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Các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rằng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bé</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gái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giữ</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khư</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khư</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xin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Cha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mẹ</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kẻo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lâu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con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giữ</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thật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lâu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kỷ</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niệm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Phỏng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Hồ,Tuyển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309177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624</Words>
  <Application>Microsoft Office PowerPoint</Application>
  <PresentationFormat>Widescreen</PresentationFormat>
  <Paragraphs>39</Paragraphs>
  <Slides>11</Slides>
  <Notes>2</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11</vt:i4>
      </vt:variant>
    </vt:vector>
  </HeadingPairs>
  <TitlesOfParts>
    <vt:vector size="32" baseType="lpstr">
      <vt:lpstr>SimSun</vt:lpstr>
      <vt:lpstr>Arial</vt:lpstr>
      <vt:lpstr>Arial Rounded MT Bold</vt:lpstr>
      <vt:lpstr>Arial-Rounded</vt:lpstr>
      <vt:lpstr>Calibri</vt:lpstr>
      <vt:lpstr>Calibri Light</vt:lpstr>
      <vt:lpstr>Courier New</vt:lpstr>
      <vt:lpstr>等线</vt:lpstr>
      <vt:lpstr>SVN-Cookies</vt:lpstr>
      <vt:lpstr>Times New Roman</vt:lpstr>
      <vt:lpstr>1_Office Theme</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Chào mừng các em đến với tiết Tiếng Việt - Lớp 2</vt:lpstr>
      <vt:lpstr>PowerPoint Presentation</vt:lpstr>
      <vt:lpstr>PowerPoint Presentation</vt:lpstr>
      <vt:lpstr>1. Giới thiệu một quyển sách kể về Bác Hồ mà mình đã tìm đọc.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 - Lớp 2</dc:title>
  <dc:creator>STD_NHUNG</dc:creator>
  <cp:lastModifiedBy>STD_NHUNG</cp:lastModifiedBy>
  <cp:revision>1</cp:revision>
  <dcterms:created xsi:type="dcterms:W3CDTF">2025-05-10T03:31:01Z</dcterms:created>
  <dcterms:modified xsi:type="dcterms:W3CDTF">2025-05-10T03:34:27Z</dcterms:modified>
</cp:coreProperties>
</file>