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Lst>
  <p:notesMasterIdLst>
    <p:notesMasterId r:id="rId19"/>
  </p:notesMasterIdLst>
  <p:sldIdLst>
    <p:sldId id="257" r:id="rId10"/>
    <p:sldId id="258" r:id="rId11"/>
    <p:sldId id="259" r:id="rId12"/>
    <p:sldId id="260" r:id="rId13"/>
    <p:sldId id="261" r:id="rId14"/>
    <p:sldId id="262" r:id="rId15"/>
    <p:sldId id="263"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82482-921D-40E5-AD3E-CD47DB676395}"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2858D-DF65-4428-8C1A-5EE18E40BE2C}" type="slidenum">
              <a:rPr lang="en-US" smtClean="0"/>
              <a:t>‹#›</a:t>
            </a:fld>
            <a:endParaRPr lang="en-US"/>
          </a:p>
        </p:txBody>
      </p:sp>
    </p:spTree>
    <p:extLst>
      <p:ext uri="{BB962C8B-B14F-4D97-AF65-F5344CB8AC3E}">
        <p14:creationId xmlns:p14="http://schemas.microsoft.com/office/powerpoint/2010/main" val="186332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1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59434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64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4651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5073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9960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2557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9647215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30731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5893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6759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2334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90552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7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758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102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197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3651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8834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3986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3632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4598026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649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4700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4906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530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20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08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47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150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0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61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630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149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36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02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96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932751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591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658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27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99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095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445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335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751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493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027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809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05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053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1057838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88929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959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883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164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50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289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51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871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66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78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667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53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41477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412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601517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0243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572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500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619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582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831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68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05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28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589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565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854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648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601828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51972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227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63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671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71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809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640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180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091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28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210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483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2123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8379966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5208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39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595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850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108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2023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3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955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383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165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543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2601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94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5490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20932118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3682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256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6521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0468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0155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7918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849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3058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2352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39288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4205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48713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66420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4193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1908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377B2-CA8A-472A-8636-8D3357B9B75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55FC6-8892-4E8C-99EE-B02AC7AED7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97228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11.xml"/><Relationship Id="rId1" Type="http://schemas.openxmlformats.org/officeDocument/2006/relationships/tags" Target="../tags/tag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2405470" y="2251618"/>
            <a:ext cx="7381060" cy="1445623"/>
          </a:xfrm>
        </p:spPr>
        <p:txBody>
          <a:bodyPr>
            <a:normAutofit/>
          </a:bodyPr>
          <a:lstStyle/>
          <a:p>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Chào</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mừng</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các</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em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đến</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48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với</a:t>
            </a: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tiết</a:t>
            </a:r>
            <a:r>
              <a:rPr lang="en-US" altLang="vi-VN"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Tiếng Việt - Lớp 2</a:t>
            </a:r>
          </a:p>
        </p:txBody>
      </p:sp>
    </p:spTree>
    <p:extLst>
      <p:ext uri="{BB962C8B-B14F-4D97-AF65-F5344CB8AC3E}">
        <p14:creationId xmlns:p14="http://schemas.microsoft.com/office/powerpoint/2010/main" val="3206317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grpSp>
        <p:nvGrpSpPr>
          <p:cNvPr id="10" name="Group 9">
            <a:extLst>
              <a:ext uri="{FF2B5EF4-FFF2-40B4-BE49-F238E27FC236}">
                <a16:creationId xmlns:a16="http://schemas.microsoft.com/office/drawing/2014/main" id="{CD95E369-22E3-47BF-A4B6-6F6C7AEDEE5A}"/>
              </a:ext>
            </a:extLst>
          </p:cNvPr>
          <p:cNvGrpSpPr/>
          <p:nvPr/>
        </p:nvGrpSpPr>
        <p:grpSpPr>
          <a:xfrm>
            <a:off x="2366128" y="965672"/>
            <a:ext cx="8122577" cy="3318271"/>
            <a:chOff x="1417547" y="1264224"/>
            <a:chExt cx="5172145" cy="3318271"/>
          </a:xfrm>
        </p:grpSpPr>
        <p:pic>
          <p:nvPicPr>
            <p:cNvPr id="12" name="Picture 11">
              <a:extLst>
                <a:ext uri="{FF2B5EF4-FFF2-40B4-BE49-F238E27FC236}">
                  <a16:creationId xmlns:a16="http://schemas.microsoft.com/office/drawing/2014/main" id="{BDC5CE40-1276-45C8-A43B-95F4B8826CB8}"/>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790A94BE-1705-46B6-A274-580473BF97B9}"/>
                </a:ext>
              </a:extLst>
            </p:cNvPr>
            <p:cNvSpPr txBox="1"/>
            <p:nvPr/>
          </p:nvSpPr>
          <p:spPr>
            <a:xfrm>
              <a:off x="1709027" y="2987782"/>
              <a:ext cx="4880665" cy="82060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479D"/>
                  </a:solidFill>
                  <a:effectLst/>
                  <a:uLnTx/>
                  <a:uFillTx/>
                  <a:latin typeface="UTM Avo" panose="02040603050506020204" pitchFamily="18" charset="0"/>
                  <a:ea typeface="+mn-ea"/>
                  <a:cs typeface="+mn-cs"/>
                </a:rPr>
                <a:t>LUYỆN TẬP</a:t>
              </a:r>
            </a:p>
          </p:txBody>
        </p:sp>
        <p:sp>
          <p:nvSpPr>
            <p:cNvPr id="18" name="TextBox 17">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5B9BD5">
                      <a:lumMod val="50000"/>
                    </a:srgbClr>
                  </a:solidFill>
                  <a:effectLst/>
                  <a:uLnTx/>
                  <a:uFillTx/>
                  <a:latin typeface="UTM Avo" panose="02040603050506020204" pitchFamily="18" charset="0"/>
                  <a:ea typeface="+mn-ea"/>
                  <a:cs typeface="+mn-cs"/>
                </a:rPr>
                <a:t>TIẾT </a:t>
              </a:r>
              <a:r>
                <a:rPr kumimoji="0" lang="en-US" sz="2800" b="1" i="0" u="none" strike="noStrike" kern="1200" cap="none" spc="0" normalizeH="0" baseline="0" noProof="0">
                  <a:ln>
                    <a:noFill/>
                  </a:ln>
                  <a:solidFill>
                    <a:srgbClr val="5B9BD5">
                      <a:lumMod val="50000"/>
                    </a:srgbClr>
                  </a:solidFill>
                  <a:effectLst/>
                  <a:uLnTx/>
                  <a:uFillTx/>
                  <a:latin typeface="UTM Avo" panose="02040603050506020204" pitchFamily="18" charset="0"/>
                  <a:ea typeface="+mn-ea"/>
                  <a:cs typeface="+mn-cs"/>
                </a:rPr>
                <a:t>5</a:t>
              </a:r>
              <a:endParaRPr kumimoji="0" lang="en-US" sz="2800" b="1" i="0" u="none" strike="noStrike" kern="1200" cap="none" spc="0" normalizeH="0" baseline="0" noProof="0" dirty="0">
                <a:ln>
                  <a:noFill/>
                </a:ln>
                <a:solidFill>
                  <a:srgbClr val="5B9BD5">
                    <a:lumMod val="50000"/>
                  </a:srgbClr>
                </a:solidFill>
                <a:effectLst/>
                <a:uLnTx/>
                <a:uFillTx/>
                <a:latin typeface="UTM Avo" panose="02040603050506020204" pitchFamily="18" charset="0"/>
                <a:ea typeface="+mn-ea"/>
                <a:cs typeface="+mn-cs"/>
              </a:endParaRPr>
            </a:p>
          </p:txBody>
        </p:sp>
      </p:grpSp>
      <p:sp>
        <p:nvSpPr>
          <p:cNvPr id="20" name="Action Button: Forward or Next 19">
            <a:hlinkClick r:id="" action="ppaction://hlinkshowjump?jump=nextslide" highlightClick="1"/>
          </p:cNvPr>
          <p:cNvSpPr/>
          <p:nvPr/>
        </p:nvSpPr>
        <p:spPr>
          <a:xfrm>
            <a:off x="10812544" y="6363093"/>
            <a:ext cx="1140644" cy="34879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359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3713">
        <p15:prstTrans prst="curtains"/>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9330" name="Group 10">
            <a:extLst>
              <a:ext uri="{FF2B5EF4-FFF2-40B4-BE49-F238E27FC236}">
                <a16:creationId xmlns:a16="http://schemas.microsoft.com/office/drawing/2014/main" id="{D46367C8-1BAE-278A-C2CE-89639D2556E6}"/>
              </a:ext>
            </a:extLst>
          </p:cNvPr>
          <p:cNvGrpSpPr>
            <a:grpSpLocks/>
          </p:cNvGrpSpPr>
          <p:nvPr/>
        </p:nvGrpSpPr>
        <p:grpSpPr bwMode="auto">
          <a:xfrm>
            <a:off x="12392025" y="7050088"/>
            <a:ext cx="66675" cy="1761113"/>
            <a:chOff x="1021645" y="2277584"/>
            <a:chExt cx="6674556" cy="55874393"/>
          </a:xfrm>
        </p:grpSpPr>
        <p:pic>
          <p:nvPicPr>
            <p:cNvPr id="99333" name="Picture 5">
              <a:extLst>
                <a:ext uri="{FF2B5EF4-FFF2-40B4-BE49-F238E27FC236}">
                  <a16:creationId xmlns:a16="http://schemas.microsoft.com/office/drawing/2014/main" id="{00B450E1-4B93-C8BD-60A8-D37D12C205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6">
              <a:extLst>
                <a:ext uri="{FF2B5EF4-FFF2-40B4-BE49-F238E27FC236}">
                  <a16:creationId xmlns:a16="http://schemas.microsoft.com/office/drawing/2014/main" id="{FA4E0969-62B3-9A38-472F-40E72F17E2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645" y="2277584"/>
              <a:ext cx="1154994" cy="128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TextBox 13">
              <a:extLst>
                <a:ext uri="{FF2B5EF4-FFF2-40B4-BE49-F238E27FC236}">
                  <a16:creationId xmlns:a16="http://schemas.microsoft.com/office/drawing/2014/main" id="{380FCDD0-FF79-36CA-0E8D-B36B52A6C6B1}"/>
                </a:ext>
              </a:extLst>
            </p:cNvPr>
            <p:cNvSpPr txBox="1">
              <a:spLocks noChangeArrowheads="1"/>
            </p:cNvSpPr>
            <p:nvPr/>
          </p:nvSpPr>
          <p:spPr bwMode="auto">
            <a:xfrm>
              <a:off x="1975153" y="2579781"/>
              <a:ext cx="5085376" cy="55572196"/>
            </a:xfrm>
            <a:prstGeom prst="rect">
              <a:avLst/>
            </a:prstGeom>
            <a:noFill/>
            <a:ln>
              <a:noFill/>
            </a:ln>
          </p:spPr>
          <p:txBody>
            <a:bodyPr lIns="37675" tIns="18837" rIns="37675" bIns="1883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1856" b="1" i="0" u="none" strike="noStrike" kern="1200" cap="none" spc="0" normalizeH="0" baseline="0" noProof="0">
                  <a:ln>
                    <a:noFill/>
                  </a:ln>
                  <a:solidFill>
                    <a:srgbClr val="31859C"/>
                  </a:solidFill>
                  <a:effectLst/>
                  <a:uLnTx/>
                  <a:uFillTx/>
                  <a:latin typeface="Times New Roman" panose="02020603050405020304" pitchFamily="18" charset="0"/>
                  <a:ea typeface="Arial-Rounded"/>
                  <a:cs typeface="Times New Roman" panose="02020603050405020304" pitchFamily="18" charset="0"/>
                </a:rPr>
                <a:t>Lũy tre</a:t>
              </a:r>
            </a:p>
          </p:txBody>
        </p:sp>
      </p:grpSp>
      <p:sp>
        <p:nvSpPr>
          <p:cNvPr id="16" name="TextBox 15">
            <a:extLst>
              <a:ext uri="{FF2B5EF4-FFF2-40B4-BE49-F238E27FC236}">
                <a16:creationId xmlns:a16="http://schemas.microsoft.com/office/drawing/2014/main" id="{06D7B148-7302-9AD8-2187-30C92D83A7A0}"/>
              </a:ext>
            </a:extLst>
          </p:cNvPr>
          <p:cNvSpPr txBox="1"/>
          <p:nvPr/>
        </p:nvSpPr>
        <p:spPr>
          <a:xfrm>
            <a:off x="5084764" y="3071814"/>
            <a:ext cx="306387" cy="722909"/>
          </a:xfrm>
          <a:prstGeom prst="rect">
            <a:avLst/>
          </a:prstGeom>
          <a:noFill/>
        </p:spPr>
        <p:txBody>
          <a:bodyPr lIns="37675" tIns="18837" rIns="37675" bIns="18837">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19"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1319"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12" b="1" i="0" u="none" strike="noStrike" kern="1200" cap="none" spc="0" normalizeH="0" baseline="0" noProof="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8</a:t>
            </a:r>
            <a:endParaRPr kumimoji="0" lang="en-US" sz="1812"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endParaRPr>
          </a:p>
        </p:txBody>
      </p:sp>
      <p:sp>
        <p:nvSpPr>
          <p:cNvPr id="99332" name="Rectangle 1">
            <a:extLst>
              <a:ext uri="{FF2B5EF4-FFF2-40B4-BE49-F238E27FC236}">
                <a16:creationId xmlns:a16="http://schemas.microsoft.com/office/drawing/2014/main" id="{6C0C1C27-406C-FB4D-59B3-2EB199783D18}"/>
              </a:ext>
            </a:extLst>
          </p:cNvPr>
          <p:cNvSpPr>
            <a:spLocks noChangeArrowheads="1"/>
          </p:cNvSpPr>
          <p:nvPr/>
        </p:nvSpPr>
        <p:spPr bwMode="auto">
          <a:xfrm>
            <a:off x="0" y="1254457"/>
            <a:ext cx="118093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800" b="1" i="0" u="sng"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Tiếng </a:t>
            </a:r>
            <a:r>
              <a:rPr kumimoji="0" lang="en-US" altLang="vi-VN" sz="4800" b="1" i="0" u="sng"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Việt</a:t>
            </a:r>
            <a:r>
              <a:rPr kumimoji="0" lang="en-US" altLang="vi-VN" sz="48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Viết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đoạn</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kể</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lại</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một</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sự</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việc</a:t>
            </a:r>
            <a:r>
              <a:rPr kumimoji="0" lang="en-US" altLang="vi-VN"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1842948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p:cNvSpPr txBox="1"/>
          <p:nvPr/>
        </p:nvSpPr>
        <p:spPr>
          <a:xfrm>
            <a:off x="220196" y="484418"/>
            <a:ext cx="12352804" cy="83099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rễ</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9" name="Straight Connector 8"/>
          <p:cNvCxnSpPr/>
          <p:nvPr/>
        </p:nvCxnSpPr>
        <p:spPr>
          <a:xfrm flipV="1">
            <a:off x="871538" y="1157288"/>
            <a:ext cx="2428875" cy="142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13392" y="1171576"/>
            <a:ext cx="24302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56579" y="1171576"/>
            <a:ext cx="574490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508" y="1315415"/>
            <a:ext cx="105297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5" name="TextBox 14"/>
          <p:cNvSpPr txBox="1"/>
          <p:nvPr/>
        </p:nvSpPr>
        <p:spPr>
          <a:xfrm>
            <a:off x="434508" y="2515744"/>
            <a:ext cx="10529740" cy="8237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9" name="TextBox 18"/>
          <p:cNvSpPr txBox="1"/>
          <p:nvPr/>
        </p:nvSpPr>
        <p:spPr>
          <a:xfrm>
            <a:off x="434508" y="3346741"/>
            <a:ext cx="10529740" cy="8237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008242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196" y="16552"/>
            <a:ext cx="12352804" cy="661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rễ</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cxnSp>
        <p:nvCxnSpPr>
          <p:cNvPr id="9" name="Straight Connector 8"/>
          <p:cNvCxnSpPr/>
          <p:nvPr/>
        </p:nvCxnSpPr>
        <p:spPr>
          <a:xfrm>
            <a:off x="785813" y="692810"/>
            <a:ext cx="20716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54858" y="692810"/>
            <a:ext cx="22743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5066" y="677759"/>
            <a:ext cx="49733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0196" y="706836"/>
            <a:ext cx="1052974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5" name="TextBox 14"/>
          <p:cNvSpPr txBox="1"/>
          <p:nvPr/>
        </p:nvSpPr>
        <p:spPr>
          <a:xfrm>
            <a:off x="220196" y="1432444"/>
            <a:ext cx="10529740" cy="66120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9" name="TextBox 18"/>
          <p:cNvSpPr txBox="1"/>
          <p:nvPr/>
        </p:nvSpPr>
        <p:spPr>
          <a:xfrm>
            <a:off x="64368" y="5725585"/>
            <a:ext cx="10529740" cy="66120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1" name="TextBox 10"/>
          <p:cNvSpPr txBox="1"/>
          <p:nvPr/>
        </p:nvSpPr>
        <p:spPr>
          <a:xfrm>
            <a:off x="220196" y="1124095"/>
            <a:ext cx="11971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Em muốn kể lại việc Bác Hồ trồng chiếc rễ đa trong vườn theo một cách đặc biệt.</a:t>
            </a: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220196" y="1990815"/>
            <a:ext cx="11838454"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Một sớm, Bác đi dạo trong vườn thì phát hiện ra có một chiếc rễ đa nhỏ và dài trên mặt đất. Bác nhặt chiếc rễ đa lên, suy nghĩ một lát rồi nói với chú cần vụ cuốn chiếc rễ lại rồi trồng xuống cho nó mọc tiếp. Thấy chú cần vụ làm chưa đúng, bác tỉ mỉ tự tay cuộn chiếc rễ thành một vòng tròn, cùng chú cần vụ buộc nó tựa vào hai cái cọc, sau đó mới vùi hai đầu rễ xuống đất. Chú cần vụ thắc mắc vì sao lại phải làm như vậy thì Bác chỉ mỉm cười bảo rằng: Rồi sau chú sẽ biết. Sau này, chiếc rễ đa ấy lớn lên thành cây đa con có vòng lá tròn. Thiếu nhi tới thăm vườn Bác rất thích chơi ở đây. Lúc đó, mọi người mới hiểu vì sao khi xưa Bác lại trồng chiếc rễ đa thành hình tròn như thế.</a:t>
            </a:r>
          </a:p>
        </p:txBody>
      </p:sp>
      <p:sp>
        <p:nvSpPr>
          <p:cNvPr id="16" name="TextBox 15"/>
          <p:cNvSpPr txBox="1"/>
          <p:nvPr/>
        </p:nvSpPr>
        <p:spPr>
          <a:xfrm>
            <a:off x="220196" y="6142844"/>
            <a:ext cx="6650757" cy="661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Em thấy Bác Hồ rất yêu thương thiếu nhi.</a:t>
            </a:r>
          </a:p>
        </p:txBody>
      </p:sp>
    </p:spTree>
    <p:extLst>
      <p:ext uri="{BB962C8B-B14F-4D97-AF65-F5344CB8AC3E}">
        <p14:creationId xmlns:p14="http://schemas.microsoft.com/office/powerpoint/2010/main" val="1976051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11"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74395" y="101339"/>
            <a:ext cx="11441379" cy="11387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Pts val="1300"/>
              <a:buFontTx/>
              <a:buNone/>
              <a:tabLst>
                <a:tab pos="161290" algn="l"/>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4-5 câu v</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ề</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rễ</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1057275" y="613577"/>
            <a:ext cx="20145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00425" y="655652"/>
            <a:ext cx="3114675" cy="150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86562" y="655652"/>
            <a:ext cx="1785938" cy="150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43962" y="641362"/>
            <a:ext cx="2871788" cy="142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7237" y="1167891"/>
            <a:ext cx="2871788" cy="142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4395" y="1240112"/>
            <a:ext cx="105297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6" name="TextBox 15"/>
          <p:cNvSpPr txBox="1"/>
          <p:nvPr/>
        </p:nvSpPr>
        <p:spPr>
          <a:xfrm>
            <a:off x="474395" y="2440441"/>
            <a:ext cx="10529740" cy="8237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7" name="TextBox 16"/>
          <p:cNvSpPr txBox="1"/>
          <p:nvPr/>
        </p:nvSpPr>
        <p:spPr>
          <a:xfrm>
            <a:off x="474395" y="3271438"/>
            <a:ext cx="10529740" cy="82375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Tx/>
              <a:buChar char="-"/>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61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6712" y="1370052"/>
            <a:ext cx="11458575" cy="7263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rễ</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trồng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Hôm ấy, khi đang đi dạo, Bác đã nhặt được một chiếc rễ đa bị gió thổi bay. Thế là Bác đã cuộn tròn chiếc rễ lại, cắm hai chiếc cọc xuống đất rồi buộc hai đầu rễ của cây vào. Sau đó, Bác mới vùi hai đầu rễ xuống đất cho cây mọc lên sẽ có dáng tròn như một cánh cổng tròn tự nhiên.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Nhờ hành động này của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ác, mà nhiều năm sau khi các em thiếu nhi đến thăm vườn Bác đã có một nơi để chơi rất vui vẻ. Từ đó, em cảm nhận được tình yêu thương dạt dào của Bác dành cho các em thiếu nhi.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1200"/>
              </a:spcBef>
              <a:spcAft>
                <a:spcPts val="1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1200"/>
              </a:spcBef>
              <a:spcAft>
                <a:spcPts val="1200"/>
              </a:spcAft>
              <a:buClrTx/>
              <a:buSzTx/>
              <a:buFontTx/>
              <a:buChar char="-"/>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1200"/>
              </a:spcBef>
              <a:spcAft>
                <a:spcPts val="1200"/>
              </a:spcAft>
              <a:buClrTx/>
              <a:buSzTx/>
              <a:buFontTx/>
              <a:buChar char="-"/>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991819" y="542202"/>
            <a:ext cx="10646228"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Pts val="1300"/>
              <a:buFontTx/>
              <a:buNone/>
              <a:tabLst>
                <a:tab pos="161290" algn="l"/>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65579A2-F2F0-D543-B3CC-29A485BABAAF}"/>
              </a:ext>
            </a:extLst>
          </p:cNvPr>
          <p:cNvSpPr txBox="1"/>
          <p:nvPr/>
        </p:nvSpPr>
        <p:spPr>
          <a:xfrm>
            <a:off x="553953" y="388314"/>
            <a:ext cx="1099796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Pts val="1300"/>
              <a:buFontTx/>
              <a:buNone/>
              <a:tabLst>
                <a:tab pos="16129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4-5 câu v</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ề</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rễ</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269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78815" y="1367081"/>
            <a:ext cx="11329987"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chuyện Chiếc rễ đa tròn đã kể về một lần trồng cây trong vườn nhà của Bác. Chiếc cây ấy được Bác tự tay trồng nên từ một chiếc rễ đa. Thay vì 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trồng thông thường, Bác đã cuộn tròn chiếc rễ lại rồi buộc vào hai cái cọc, sau đó mới vùi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đầu rễ xuống đất. Nhờ vậy, khi lớn lên cây đa đã có hình vòng tròn, trở thành nơi vui chơi cho các em nhỏ khi đến thăm vườn Bác. Điều đó cho thấy được tình thương của Bác dành cho các em thiếu nhi là vô cùng to lớn.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7AA41DF4-B4B8-D82C-D374-CDE1A451BCAF}"/>
              </a:ext>
            </a:extLst>
          </p:cNvPr>
          <p:cNvSpPr txBox="1"/>
          <p:nvPr/>
        </p:nvSpPr>
        <p:spPr>
          <a:xfrm>
            <a:off x="553953" y="388314"/>
            <a:ext cx="1099796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Pts val="1300"/>
              <a:buFontTx/>
              <a:buNone/>
              <a:tabLst>
                <a:tab pos="16129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 4-5 câu v</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ề</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việc em vừa kể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rễ</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0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7C045-E5BF-4237-86E5-69A18ABEAC01}"/>
              </a:ext>
            </a:extLst>
          </p:cNvPr>
          <p:cNvSpPr txBox="1"/>
          <p:nvPr/>
        </p:nvSpPr>
        <p:spPr>
          <a:xfrm>
            <a:off x="2518778" y="1745361"/>
            <a:ext cx="7154436" cy="64222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667"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Học sinh viết bài vào vở ô li</a:t>
            </a:r>
            <a:endParaRPr kumimoji="0" lang="en-US" sz="2667"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sp>
        <p:nvSpPr>
          <p:cNvPr id="4" name="TextBox 3">
            <a:extLst>
              <a:ext uri="{FF2B5EF4-FFF2-40B4-BE49-F238E27FC236}">
                <a16:creationId xmlns:a16="http://schemas.microsoft.com/office/drawing/2014/main" id="{657112F9-C830-489D-A196-7AF9B49F281A}"/>
              </a:ext>
            </a:extLst>
          </p:cNvPr>
          <p:cNvSpPr txBox="1"/>
          <p:nvPr/>
        </p:nvSpPr>
        <p:spPr>
          <a:xfrm>
            <a:off x="2518775" y="730882"/>
            <a:ext cx="7154436" cy="9721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26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VIẾT BÀI</a:t>
            </a:r>
            <a:endParaRPr kumimoji="0" lang="en-US" sz="4267"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custDataLst>
      <p:tags r:id="rId1"/>
    </p:custDataLst>
    <p:extLst>
      <p:ext uri="{BB962C8B-B14F-4D97-AF65-F5344CB8AC3E}">
        <p14:creationId xmlns:p14="http://schemas.microsoft.com/office/powerpoint/2010/main" val="15199429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615</Words>
  <Application>Microsoft Office PowerPoint</Application>
  <PresentationFormat>Widescreen</PresentationFormat>
  <Paragraphs>37</Paragraphs>
  <Slides>9</Slides>
  <Notes>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9</vt:i4>
      </vt:variant>
    </vt:vector>
  </HeadingPairs>
  <TitlesOfParts>
    <vt:vector size="27" baseType="lpstr">
      <vt:lpstr>SimSun</vt:lpstr>
      <vt:lpstr>Arial</vt:lpstr>
      <vt:lpstr>Arial Rounded MT Bold</vt:lpstr>
      <vt:lpstr>Arial-Rounded</vt:lpstr>
      <vt:lpstr>Calibri</vt:lpstr>
      <vt:lpstr>Calibri Light</vt:lpstr>
      <vt:lpstr>等线</vt:lpstr>
      <vt:lpstr>Times New Roman</vt:lpstr>
      <vt:lpstr>UTM Avo</vt:lpstr>
      <vt:lpstr>1_Office Theme</vt:lpstr>
      <vt:lpstr>Office Theme</vt:lpstr>
      <vt:lpstr>2_Office Theme</vt:lpstr>
      <vt:lpstr>3_Office Theme</vt:lpstr>
      <vt:lpstr>4_Office Theme</vt:lpstr>
      <vt:lpstr>5_Office Theme</vt:lpstr>
      <vt:lpstr>6_Office Theme</vt:lpstr>
      <vt:lpstr>7_Office Theme</vt:lpstr>
      <vt:lpstr>8_Office Theme</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Tiếng Việt - Lớp 2</dc:title>
  <dc:creator>STD_NHUNG</dc:creator>
  <cp:lastModifiedBy>STD_NHUNG</cp:lastModifiedBy>
  <cp:revision>1</cp:revision>
  <dcterms:created xsi:type="dcterms:W3CDTF">2025-05-10T03:26:51Z</dcterms:created>
  <dcterms:modified xsi:type="dcterms:W3CDTF">2025-05-10T03:30:47Z</dcterms:modified>
</cp:coreProperties>
</file>