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15" r:id="rId4"/>
  </p:sldMasterIdLst>
  <p:notesMasterIdLst>
    <p:notesMasterId r:id="rId16"/>
  </p:notesMasterIdLst>
  <p:sldIdLst>
    <p:sldId id="291" r:id="rId5"/>
    <p:sldId id="284" r:id="rId6"/>
    <p:sldId id="293" r:id="rId7"/>
    <p:sldId id="292" r:id="rId8"/>
    <p:sldId id="2007577158" r:id="rId9"/>
    <p:sldId id="2007577160" r:id="rId10"/>
    <p:sldId id="2007577159" r:id="rId11"/>
    <p:sldId id="295" r:id="rId12"/>
    <p:sldId id="2007577161" r:id="rId13"/>
    <p:sldId id="314"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19877-DAA8-47FC-8135-48C88958578D}"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FEF86-E641-42F8-AB1F-2C0BB24C9283}" type="slidenum">
              <a:rPr lang="en-US" smtClean="0"/>
              <a:t>‹#›</a:t>
            </a:fld>
            <a:endParaRPr lang="en-US"/>
          </a:p>
        </p:txBody>
      </p:sp>
    </p:spTree>
    <p:extLst>
      <p:ext uri="{BB962C8B-B14F-4D97-AF65-F5344CB8AC3E}">
        <p14:creationId xmlns:p14="http://schemas.microsoft.com/office/powerpoint/2010/main" val="52622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356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845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4141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409657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87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3.xml"/><Relationship Id="rId5" Type="http://schemas.openxmlformats.org/officeDocument/2006/relationships/tags" Target="../tags/tag26.xml"/><Relationship Id="rId4" Type="http://schemas.openxmlformats.org/officeDocument/2006/relationships/tags" Target="../tags/tag2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3.xml"/><Relationship Id="rId5" Type="http://schemas.openxmlformats.org/officeDocument/2006/relationships/tags" Target="../tags/tag31.xml"/><Relationship Id="rId4" Type="http://schemas.openxmlformats.org/officeDocument/2006/relationships/tags" Target="../tags/tag3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3.xml"/><Relationship Id="rId5" Type="http://schemas.openxmlformats.org/officeDocument/2006/relationships/tags" Target="../tags/tag36.xml"/><Relationship Id="rId4" Type="http://schemas.openxmlformats.org/officeDocument/2006/relationships/tags" Target="../tags/tag3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3.xml"/><Relationship Id="rId5" Type="http://schemas.openxmlformats.org/officeDocument/2006/relationships/tags" Target="../tags/tag51.xml"/><Relationship Id="rId4" Type="http://schemas.openxmlformats.org/officeDocument/2006/relationships/tags" Target="../tags/tag50.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3.xml"/><Relationship Id="rId5" Type="http://schemas.openxmlformats.org/officeDocument/2006/relationships/tags" Target="../tags/tag56.xml"/><Relationship Id="rId4" Type="http://schemas.openxmlformats.org/officeDocument/2006/relationships/tags" Target="../tags/tag55.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3.xml"/><Relationship Id="rId5" Type="http://schemas.openxmlformats.org/officeDocument/2006/relationships/tags" Target="../tags/tag61.xml"/><Relationship Id="rId4" Type="http://schemas.openxmlformats.org/officeDocument/2006/relationships/tags" Target="../tags/tag6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3.xml"/><Relationship Id="rId5" Type="http://schemas.openxmlformats.org/officeDocument/2006/relationships/tags" Target="../tags/tag66.xml"/><Relationship Id="rId4" Type="http://schemas.openxmlformats.org/officeDocument/2006/relationships/tags" Target="../tags/tag6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3.xml"/><Relationship Id="rId5" Type="http://schemas.openxmlformats.org/officeDocument/2006/relationships/tags" Target="../tags/tag71.xml"/><Relationship Id="rId4" Type="http://schemas.openxmlformats.org/officeDocument/2006/relationships/tags" Target="../tags/tag70.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3.xml"/><Relationship Id="rId5" Type="http://schemas.openxmlformats.org/officeDocument/2006/relationships/tags" Target="../tags/tag76.xml"/><Relationship Id="rId4" Type="http://schemas.openxmlformats.org/officeDocument/2006/relationships/tags" Target="../tags/tag7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3.xml"/><Relationship Id="rId5" Type="http://schemas.openxmlformats.org/officeDocument/2006/relationships/tags" Target="../tags/tag81.xml"/><Relationship Id="rId4" Type="http://schemas.openxmlformats.org/officeDocument/2006/relationships/tags" Target="../tags/tag8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3.xml"/><Relationship Id="rId5" Type="http://schemas.openxmlformats.org/officeDocument/2006/relationships/tags" Target="../tags/tag86.xml"/><Relationship Id="rId4" Type="http://schemas.openxmlformats.org/officeDocument/2006/relationships/tags" Target="../tags/tag85.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3.xml"/><Relationship Id="rId5" Type="http://schemas.openxmlformats.org/officeDocument/2006/relationships/tags" Target="../tags/tag91.xml"/><Relationship Id="rId4" Type="http://schemas.openxmlformats.org/officeDocument/2006/relationships/tags" Target="../tags/tag9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Master" Target="../slideMasters/slideMaster3.xml"/><Relationship Id="rId5" Type="http://schemas.openxmlformats.org/officeDocument/2006/relationships/tags" Target="../tags/tag126.xml"/><Relationship Id="rId4" Type="http://schemas.openxmlformats.org/officeDocument/2006/relationships/tags" Target="../tags/tag125.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Master" Target="../slideMasters/slideMaster3.xml"/><Relationship Id="rId4" Type="http://schemas.openxmlformats.org/officeDocument/2006/relationships/tags" Target="../tags/tag1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31896C-5811-468A-ABFB-99BD176A4C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998"/>
          </a:xfrm>
          <a:prstGeom prst="rect">
            <a:avLst/>
          </a:prstGeom>
        </p:spPr>
      </p:pic>
    </p:spTree>
    <p:extLst>
      <p:ext uri="{BB962C8B-B14F-4D97-AF65-F5344CB8AC3E}">
        <p14:creationId xmlns:p14="http://schemas.microsoft.com/office/powerpoint/2010/main" val="204304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7229604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64076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5356873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7689114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6867938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57524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3751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0830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189767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2035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727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24526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28498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69103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72486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87226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1686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76731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91040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34860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8649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360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68151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3770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2025/5/11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5341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2025/5/11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79017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2025/5/11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2087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2025/5/11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42816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2025/5/11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31739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2025/5/11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586761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36624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81482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9672294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val="4241597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998116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1864579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702111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967733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083029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331061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085412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780975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37180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85462107"/>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616319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576004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14221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896378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01849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842874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4871235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026862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99755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1751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7464479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83257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73489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43702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60812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3098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307689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325660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9857579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400224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52495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02096"/>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2735250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32209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1376447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6354360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image" Target="../media/image3.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tags" Target="../tags/tag6.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tags" Target="../tags/tag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ags" Target="../tags/tag1.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theme" Target="../theme/theme3.xml"/><Relationship Id="rId30"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theme" Target="../theme/theme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9C4F9E0-8320-4D7D-AF01-057F181D7DA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
            <a:ext cx="12192000" cy="6857998"/>
          </a:xfrm>
          <a:prstGeom prst="rect">
            <a:avLst/>
          </a:prstGeom>
        </p:spPr>
      </p:pic>
      <p:pic>
        <p:nvPicPr>
          <p:cNvPr id="15" name="图片 14">
            <a:extLst>
              <a:ext uri="{FF2B5EF4-FFF2-40B4-BE49-F238E27FC236}">
                <a16:creationId xmlns:a16="http://schemas.microsoft.com/office/drawing/2014/main" id="{BC72ED66-E500-4220-95BA-7024D40C6BD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7621" t="48925" r="27763" b="13136"/>
          <a:stretch/>
        </p:blipFill>
        <p:spPr>
          <a:xfrm>
            <a:off x="1" y="5440074"/>
            <a:ext cx="4267200" cy="1417926"/>
          </a:xfrm>
          <a:prstGeom prst="rect">
            <a:avLst/>
          </a:prstGeom>
        </p:spPr>
      </p:pic>
      <p:pic>
        <p:nvPicPr>
          <p:cNvPr id="16" name="图片 15">
            <a:extLst>
              <a:ext uri="{FF2B5EF4-FFF2-40B4-BE49-F238E27FC236}">
                <a16:creationId xmlns:a16="http://schemas.microsoft.com/office/drawing/2014/main" id="{AD29AE61-DB5C-4178-8097-2199B44BFE6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7621" t="48925" r="27763" b="13136"/>
          <a:stretch/>
        </p:blipFill>
        <p:spPr>
          <a:xfrm flipH="1">
            <a:off x="7924800" y="5440074"/>
            <a:ext cx="4267200" cy="1417926"/>
          </a:xfrm>
          <a:prstGeom prst="rect">
            <a:avLst/>
          </a:prstGeom>
        </p:spPr>
      </p:pic>
    </p:spTree>
    <p:extLst>
      <p:ext uri="{BB962C8B-B14F-4D97-AF65-F5344CB8AC3E}">
        <p14:creationId xmlns:p14="http://schemas.microsoft.com/office/powerpoint/2010/main" val="3745927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743089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t="-83000" b="-8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8"/>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9"/>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30"/>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3"/>
            <p:custDataLst>
              <p:tags r:id="rId31"/>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32"/>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3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57822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2168636070"/>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BB41A03B-630B-4B70-AF32-4833B7087DF1}"/>
              </a:ext>
            </a:extLst>
          </p:cNvPr>
          <p:cNvSpPr/>
          <p:nvPr/>
        </p:nvSpPr>
        <p:spPr>
          <a:xfrm>
            <a:off x="0" y="6059400"/>
            <a:ext cx="12192000" cy="798601"/>
          </a:xfrm>
          <a:custGeom>
            <a:avLst/>
            <a:gdLst>
              <a:gd name="connsiteX0" fmla="*/ 12192000 w 12192000"/>
              <a:gd name="connsiteY0" fmla="*/ 0 h 798601"/>
              <a:gd name="connsiteX1" fmla="*/ 12192000 w 12192000"/>
              <a:gd name="connsiteY1" fmla="*/ 798601 h 798601"/>
              <a:gd name="connsiteX2" fmla="*/ 0 w 12192000"/>
              <a:gd name="connsiteY2" fmla="*/ 798601 h 798601"/>
              <a:gd name="connsiteX3" fmla="*/ 0 w 12192000"/>
              <a:gd name="connsiteY3" fmla="*/ 240838 h 798601"/>
              <a:gd name="connsiteX4" fmla="*/ 72571 w 12192000"/>
              <a:gd name="connsiteY4" fmla="*/ 225287 h 798601"/>
              <a:gd name="connsiteX5" fmla="*/ 2206171 w 12192000"/>
              <a:gd name="connsiteY5" fmla="*/ 515572 h 798601"/>
              <a:gd name="connsiteX6" fmla="*/ 5225143 w 12192000"/>
              <a:gd name="connsiteY6" fmla="*/ 704258 h 798601"/>
              <a:gd name="connsiteX7" fmla="*/ 7329715 w 12192000"/>
              <a:gd name="connsiteY7" fmla="*/ 646201 h 798601"/>
              <a:gd name="connsiteX8" fmla="*/ 8229601 w 12192000"/>
              <a:gd name="connsiteY8" fmla="*/ 588144 h 798601"/>
              <a:gd name="connsiteX9" fmla="*/ 10232571 w 12192000"/>
              <a:gd name="connsiteY9" fmla="*/ 660715 h 798601"/>
              <a:gd name="connsiteX10" fmla="*/ 12090400 w 12192000"/>
              <a:gd name="connsiteY10" fmla="*/ 22087 h 7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98601">
                <a:moveTo>
                  <a:pt x="12192000" y="0"/>
                </a:moveTo>
                <a:lnTo>
                  <a:pt x="12192000" y="798601"/>
                </a:lnTo>
                <a:lnTo>
                  <a:pt x="0" y="798601"/>
                </a:lnTo>
                <a:lnTo>
                  <a:pt x="0" y="240838"/>
                </a:lnTo>
                <a:lnTo>
                  <a:pt x="72571" y="225287"/>
                </a:lnTo>
                <a:lnTo>
                  <a:pt x="2206171" y="515572"/>
                </a:lnTo>
                <a:lnTo>
                  <a:pt x="5225143" y="704258"/>
                </a:lnTo>
                <a:lnTo>
                  <a:pt x="7329715" y="646201"/>
                </a:lnTo>
                <a:lnTo>
                  <a:pt x="8229601" y="588144"/>
                </a:lnTo>
                <a:lnTo>
                  <a:pt x="10232571" y="660715"/>
                </a:lnTo>
                <a:lnTo>
                  <a:pt x="12090400" y="22087"/>
                </a:lnTo>
                <a:close/>
              </a:path>
            </a:pathLst>
          </a:custGeom>
          <a:solidFill>
            <a:srgbClr val="86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Google Shape;304;p20"/>
          <p:cNvSpPr txBox="1">
            <a:spLocks/>
          </p:cNvSpPr>
          <p:nvPr/>
        </p:nvSpPr>
        <p:spPr>
          <a:xfrm>
            <a:off x="2925693" y="0"/>
            <a:ext cx="5465571" cy="630472"/>
          </a:xfrm>
          <a:prstGeom prst="roundRect">
            <a:avLst/>
          </a:prstGeom>
          <a:solidFill>
            <a:schemeClr val="bg1">
              <a:alpha val="73000"/>
            </a:schemeClr>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4572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2800" b="0" i="0" u="none" strike="noStrike" kern="0" cap="none" spc="0" normalizeH="0" baseline="0" noProof="0" dirty="0" err="1">
                <a:ln>
                  <a:noFill/>
                </a:ln>
                <a:solidFill>
                  <a:srgbClr val="434343"/>
                </a:solidFill>
                <a:effectLst/>
                <a:uLnTx/>
                <a:uFillTx/>
                <a:latin typeface="Arial"/>
                <a:sym typeface="Odibee Sans"/>
              </a:rPr>
              <a:t>Thứ</a:t>
            </a:r>
            <a:r>
              <a:rPr kumimoji="0" lang="en-US" sz="2800" b="0" i="0" u="none" strike="noStrike" kern="0" cap="none" spc="0" normalizeH="0" baseline="0" noProof="0" dirty="0">
                <a:ln>
                  <a:noFill/>
                </a:ln>
                <a:solidFill>
                  <a:srgbClr val="434343"/>
                </a:solidFill>
                <a:effectLst/>
                <a:uLnTx/>
                <a:uFillTx/>
                <a:latin typeface="Arial"/>
                <a:sym typeface="Odibee Sans"/>
              </a:rPr>
              <a:t> … </a:t>
            </a:r>
            <a:r>
              <a:rPr kumimoji="0" lang="en-US" sz="2800" b="0" i="0" u="none" strike="noStrike" kern="0" cap="none" spc="0" normalizeH="0" baseline="0" noProof="0" dirty="0" err="1">
                <a:ln>
                  <a:noFill/>
                </a:ln>
                <a:solidFill>
                  <a:srgbClr val="434343"/>
                </a:solidFill>
                <a:effectLst/>
                <a:uLnTx/>
                <a:uFillTx/>
                <a:latin typeface="Arial"/>
                <a:sym typeface="Odibee Sans"/>
              </a:rPr>
              <a:t>ngày</a:t>
            </a:r>
            <a:r>
              <a:rPr kumimoji="0" lang="en-US" sz="2800" b="0" i="0" u="none" strike="noStrike" kern="0" cap="none" spc="0" normalizeH="0" baseline="0" noProof="0" dirty="0">
                <a:ln>
                  <a:noFill/>
                </a:ln>
                <a:solidFill>
                  <a:srgbClr val="434343"/>
                </a:solidFill>
                <a:effectLst/>
                <a:uLnTx/>
                <a:uFillTx/>
                <a:latin typeface="Arial"/>
                <a:sym typeface="Odibee Sans"/>
              </a:rPr>
              <a:t> … </a:t>
            </a:r>
            <a:r>
              <a:rPr kumimoji="0" lang="en-US" sz="2800" b="0" i="0" u="none" strike="noStrike" kern="0" cap="none" spc="0" normalizeH="0" baseline="0" noProof="0" dirty="0" err="1">
                <a:ln>
                  <a:noFill/>
                </a:ln>
                <a:solidFill>
                  <a:srgbClr val="434343"/>
                </a:solidFill>
                <a:effectLst/>
                <a:uLnTx/>
                <a:uFillTx/>
                <a:latin typeface="Arial"/>
                <a:sym typeface="Odibee Sans"/>
              </a:rPr>
              <a:t>tháng</a:t>
            </a:r>
            <a:r>
              <a:rPr kumimoji="0" lang="en-US" sz="2800" b="0" i="0" u="none" strike="noStrike" kern="0" cap="none" spc="0" normalizeH="0" baseline="0" noProof="0" dirty="0">
                <a:ln>
                  <a:noFill/>
                </a:ln>
                <a:solidFill>
                  <a:srgbClr val="434343"/>
                </a:solidFill>
                <a:effectLst/>
                <a:uLnTx/>
                <a:uFillTx/>
                <a:latin typeface="Arial"/>
                <a:sym typeface="Odibee Sans"/>
              </a:rPr>
              <a:t> … </a:t>
            </a:r>
            <a:r>
              <a:rPr kumimoji="0" lang="en-US" sz="2800" b="0" i="0" u="none" strike="noStrike" kern="0" cap="none" spc="0" normalizeH="0" baseline="0" noProof="0" dirty="0" err="1">
                <a:ln>
                  <a:noFill/>
                </a:ln>
                <a:solidFill>
                  <a:srgbClr val="434343"/>
                </a:solidFill>
                <a:effectLst/>
                <a:uLnTx/>
                <a:uFillTx/>
                <a:latin typeface="Arial"/>
                <a:sym typeface="Odibee Sans"/>
              </a:rPr>
              <a:t>năm</a:t>
            </a:r>
            <a:endParaRPr kumimoji="0" lang="en-US" sz="2800" b="0" i="0" u="none" strike="noStrike" kern="0" cap="none" spc="0" normalizeH="0" baseline="0" noProof="0" dirty="0">
              <a:ln>
                <a:noFill/>
              </a:ln>
              <a:solidFill>
                <a:srgbClr val="434343"/>
              </a:solidFill>
              <a:effectLst/>
              <a:uLnTx/>
              <a:uFillTx/>
              <a:latin typeface="Arial"/>
              <a:sym typeface="Odibee Sans"/>
            </a:endParaRPr>
          </a:p>
        </p:txBody>
      </p:sp>
      <p:pic>
        <p:nvPicPr>
          <p:cNvPr id="8" name="Picture 7" descr="A picture containing logo&#10;&#10;Description automatically generated">
            <a:extLst>
              <a:ext uri="{FF2B5EF4-FFF2-40B4-BE49-F238E27FC236}">
                <a16:creationId xmlns:a16="http://schemas.microsoft.com/office/drawing/2014/main" id="{42C163E1-9EFD-4F3F-B05F-C1F4A5FEB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614" y="0"/>
            <a:ext cx="6858000" cy="6858000"/>
          </a:xfrm>
          <a:prstGeom prst="rect">
            <a:avLst/>
          </a:prstGeom>
        </p:spPr>
      </p:pic>
      <p:pic>
        <p:nvPicPr>
          <p:cNvPr id="3" name="Picture 2">
            <a:extLst>
              <a:ext uri="{FF2B5EF4-FFF2-40B4-BE49-F238E27FC236}">
                <a16:creationId xmlns:a16="http://schemas.microsoft.com/office/drawing/2014/main" id="{00CF7F08-2683-4B21-BF95-FF9125C3ABE9}"/>
              </a:ext>
            </a:extLst>
          </p:cNvPr>
          <p:cNvPicPr>
            <a:picLocks noChangeAspect="1"/>
          </p:cNvPicPr>
          <p:nvPr/>
        </p:nvPicPr>
        <p:blipFill>
          <a:blip r:embed="rId4"/>
          <a:stretch>
            <a:fillRect/>
          </a:stretch>
        </p:blipFill>
        <p:spPr>
          <a:xfrm>
            <a:off x="523785" y="2640897"/>
            <a:ext cx="6553768" cy="1682642"/>
          </a:xfrm>
          <a:prstGeom prst="rect">
            <a:avLst/>
          </a:prstGeom>
        </p:spPr>
      </p:pic>
      <p:sp>
        <p:nvSpPr>
          <p:cNvPr id="2" name="TextBox 1">
            <a:extLst>
              <a:ext uri="{FF2B5EF4-FFF2-40B4-BE49-F238E27FC236}">
                <a16:creationId xmlns:a16="http://schemas.microsoft.com/office/drawing/2014/main" id="{027DC674-6825-4D07-8025-1DF4B3E0D7F5}"/>
              </a:ext>
            </a:extLst>
          </p:cNvPr>
          <p:cNvSpPr txBox="1"/>
          <p:nvPr/>
        </p:nvSpPr>
        <p:spPr>
          <a:xfrm>
            <a:off x="2543175" y="4143375"/>
            <a:ext cx="2609850" cy="707886"/>
          </a:xfrm>
          <a:prstGeom prst="rect">
            <a:avLst/>
          </a:prstGeom>
          <a:noFill/>
        </p:spPr>
        <p:txBody>
          <a:bodyPr wrap="square" rtlCol="0">
            <a:spAutoFit/>
          </a:bodyPr>
          <a:lstStyle/>
          <a:p>
            <a:pPr algn="ctr"/>
            <a:r>
              <a:rPr lang="en-US" sz="4000" dirty="0" err="1">
                <a:latin typeface="Coiny" panose="02000903060500060000" pitchFamily="2" charset="0"/>
              </a:rPr>
              <a:t>Tiết</a:t>
            </a:r>
            <a:r>
              <a:rPr lang="en-US" sz="4000" dirty="0">
                <a:latin typeface="Coiny" panose="02000903060500060000" pitchFamily="2" charset="0"/>
              </a:rPr>
              <a:t> 2</a:t>
            </a:r>
          </a:p>
        </p:txBody>
      </p:sp>
    </p:spTree>
    <p:extLst>
      <p:ext uri="{BB962C8B-B14F-4D97-AF65-F5344CB8AC3E}">
        <p14:creationId xmlns:p14="http://schemas.microsoft.com/office/powerpoint/2010/main" val="3923849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20" name="Google Shape;1220;p35"/>
          <p:cNvGrpSpPr/>
          <p:nvPr/>
        </p:nvGrpSpPr>
        <p:grpSpPr>
          <a:xfrm>
            <a:off x="8845612" y="2188926"/>
            <a:ext cx="3083781" cy="3911956"/>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383186" y="1134912"/>
            <a:ext cx="8581891" cy="3522554"/>
            <a:chOff x="783163" y="1510969"/>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783163" y="1510969"/>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110504" y="2572571"/>
              <a:ext cx="5777795" cy="2011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30353A"/>
                  </a:solidFill>
                  <a:latin typeface="Calibri" panose="020F0502020204030204" pitchFamily="34" charset="0"/>
                  <a:cs typeface="Calibri" panose="020F0502020204030204" pitchFamily="34" charset="0"/>
                </a:rPr>
                <a:t>Về</a:t>
              </a:r>
              <a:r>
                <a:rPr lang="en-US" sz="4400" b="1" dirty="0">
                  <a:solidFill>
                    <a:srgbClr val="30353A"/>
                  </a:solidFill>
                  <a:latin typeface="Calibri" panose="020F0502020204030204" pitchFamily="34" charset="0"/>
                  <a:cs typeface="Calibri" panose="020F0502020204030204" pitchFamily="34" charset="0"/>
                </a:rPr>
                <a:t> </a:t>
              </a:r>
              <a:r>
                <a:rPr lang="en-US" sz="4400" b="1" dirty="0" err="1">
                  <a:solidFill>
                    <a:srgbClr val="30353A"/>
                  </a:solidFill>
                  <a:latin typeface="Calibri" panose="020F0502020204030204" pitchFamily="34" charset="0"/>
                  <a:cs typeface="Calibri" panose="020F0502020204030204" pitchFamily="34" charset="0"/>
                </a:rPr>
                <a:t>nhà</a:t>
              </a:r>
              <a:endParaRPr lang="en-US" sz="4400" b="1" dirty="0">
                <a:solidFill>
                  <a:srgbClr val="30353A"/>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30353A"/>
                  </a:solidFill>
                  <a:effectLst/>
                  <a:uLnTx/>
                  <a:uFillTx/>
                  <a:ea typeface="+mn-ea"/>
                  <a:cs typeface="Calibri" panose="020F0502020204030204" pitchFamily="34" charset="0"/>
                </a:rPr>
                <a:t>Thực hiện những việc cần làm phù hợp để phòng tránh những rủi ro do thiên tai.</a:t>
              </a:r>
              <a:endParaRPr kumimoji="0" lang="en-US" sz="3200" i="0" u="none" strike="noStrike" kern="1200" cap="none" spc="0" normalizeH="0" baseline="0" noProof="0" dirty="0">
                <a:ln>
                  <a:noFill/>
                </a:ln>
                <a:solidFill>
                  <a:srgbClr val="30353A"/>
                </a:solidFill>
                <a:effectLst/>
                <a:uLnTx/>
                <a:uFillTx/>
                <a:ea typeface="+mn-ea"/>
                <a:cs typeface="Calibri" panose="020F0502020204030204" pitchFamily="34" charset="0"/>
              </a:endParaRP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047" y="3732525"/>
            <a:ext cx="3169447" cy="3107302"/>
          </a:xfrm>
          <a:prstGeom prst="rect">
            <a:avLst/>
          </a:prstGeom>
        </p:spPr>
      </p:pic>
    </p:spTree>
    <p:extLst>
      <p:ext uri="{BB962C8B-B14F-4D97-AF65-F5344CB8AC3E}">
        <p14:creationId xmlns:p14="http://schemas.microsoft.com/office/powerpoint/2010/main" val="132866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812390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flipH="1">
            <a:off x="6620932" y="3724274"/>
            <a:ext cx="5571067" cy="3133725"/>
          </a:xfrm>
          <a:prstGeom prst="rect">
            <a:avLst/>
          </a:prstGeom>
        </p:spPr>
      </p:pic>
      <p:pic>
        <p:nvPicPr>
          <p:cNvPr id="9" name="图片 2">
            <a:extLst>
              <a:ext uri="{FF2B5EF4-FFF2-40B4-BE49-F238E27FC236}">
                <a16:creationId xmlns:a16="http://schemas.microsoft.com/office/drawing/2014/main" id="{CA2BE855-F9E0-4987-9F1F-4312E7789E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76" t="17534" r="20335" b="20248"/>
          <a:stretch/>
        </p:blipFill>
        <p:spPr>
          <a:xfrm>
            <a:off x="340658" y="376518"/>
            <a:ext cx="1900517" cy="1667436"/>
          </a:xfrm>
          <a:prstGeom prst="rect">
            <a:avLst/>
          </a:prstGeom>
        </p:spPr>
      </p:pic>
      <p:sp>
        <p:nvSpPr>
          <p:cNvPr id="3" name="Rectangle 2"/>
          <p:cNvSpPr/>
          <p:nvPr/>
        </p:nvSpPr>
        <p:spPr>
          <a:xfrm>
            <a:off x="1153144" y="581317"/>
            <a:ext cx="585417"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w="0"/>
                <a:solidFill>
                  <a:srgbClr val="00B050"/>
                </a:solidFill>
                <a:effectLst>
                  <a:outerShdw blurRad="38100" dist="25400" dir="5400000" algn="ctr" rotWithShape="0">
                    <a:srgbClr val="6E747A">
                      <a:alpha val="43000"/>
                    </a:srgbClr>
                  </a:outerShdw>
                </a:effectLst>
                <a:uLnTx/>
                <a:uFillTx/>
                <a:latin typeface="Coiny" panose="02000903060500060000" pitchFamily="2" charset="0"/>
                <a:ea typeface="微软雅黑"/>
                <a:cs typeface="+mn-cs"/>
              </a:rPr>
              <a:t>1</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Picture 4">
            <a:extLst>
              <a:ext uri="{FF2B5EF4-FFF2-40B4-BE49-F238E27FC236}">
                <a16:creationId xmlns:a16="http://schemas.microsoft.com/office/drawing/2014/main" id="{2163F4DC-0AE1-4492-8AAA-656786DEDF73}"/>
              </a:ext>
            </a:extLst>
          </p:cNvPr>
          <p:cNvPicPr>
            <a:picLocks noChangeAspect="1"/>
          </p:cNvPicPr>
          <p:nvPr/>
        </p:nvPicPr>
        <p:blipFill>
          <a:blip r:embed="rId5"/>
          <a:stretch>
            <a:fillRect/>
          </a:stretch>
        </p:blipFill>
        <p:spPr>
          <a:xfrm>
            <a:off x="2241175" y="1606630"/>
            <a:ext cx="8669263" cy="1072989"/>
          </a:xfrm>
          <a:prstGeom prst="rect">
            <a:avLst/>
          </a:prstGeom>
        </p:spPr>
      </p:pic>
    </p:spTree>
    <p:extLst>
      <p:ext uri="{BB962C8B-B14F-4D97-AF65-F5344CB8AC3E}">
        <p14:creationId xmlns:p14="http://schemas.microsoft.com/office/powerpoint/2010/main" val="169318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93605D-8F8B-4DD2-9F07-F47FD724677F}"/>
              </a:ext>
            </a:extLst>
          </p:cNvPr>
          <p:cNvSpPr txBox="1"/>
          <p:nvPr/>
        </p:nvSpPr>
        <p:spPr>
          <a:xfrm>
            <a:off x="962025" y="314325"/>
            <a:ext cx="10029825" cy="646331"/>
          </a:xfrm>
          <a:prstGeom prst="rect">
            <a:avLst/>
          </a:prstGeom>
          <a:noFill/>
        </p:spPr>
        <p:txBody>
          <a:bodyPr wrap="square" rtlCol="0">
            <a:spAutoFit/>
          </a:bodyPr>
          <a:lstStyle/>
          <a:p>
            <a:pPr algn="ctr"/>
            <a:r>
              <a:rPr lang="en-US" sz="3600" b="1" dirty="0" err="1">
                <a:solidFill>
                  <a:srgbClr val="002060"/>
                </a:solidFill>
              </a:rPr>
              <a:t>Đọc</a:t>
            </a:r>
            <a:r>
              <a:rPr lang="en-US" sz="3600" b="1" dirty="0">
                <a:solidFill>
                  <a:srgbClr val="002060"/>
                </a:solidFill>
              </a:rPr>
              <a:t> </a:t>
            </a:r>
            <a:r>
              <a:rPr lang="en-US" sz="3600" b="1" dirty="0" err="1">
                <a:solidFill>
                  <a:srgbClr val="002060"/>
                </a:solidFill>
              </a:rPr>
              <a:t>thông</a:t>
            </a:r>
            <a:r>
              <a:rPr lang="en-US" sz="3600" b="1" dirty="0">
                <a:solidFill>
                  <a:srgbClr val="002060"/>
                </a:solidFill>
              </a:rPr>
              <a:t> tin </a:t>
            </a:r>
            <a:r>
              <a:rPr lang="en-US" sz="3600" b="1" dirty="0" err="1">
                <a:solidFill>
                  <a:srgbClr val="002060"/>
                </a:solidFill>
              </a:rPr>
              <a:t>hướng</a:t>
            </a:r>
            <a:r>
              <a:rPr lang="en-US" sz="3600" b="1" dirty="0">
                <a:solidFill>
                  <a:srgbClr val="002060"/>
                </a:solidFill>
              </a:rPr>
              <a:t> </a:t>
            </a:r>
            <a:r>
              <a:rPr lang="en-US" sz="3600" b="1" dirty="0" err="1">
                <a:solidFill>
                  <a:srgbClr val="002060"/>
                </a:solidFill>
              </a:rPr>
              <a:t>dẫn</a:t>
            </a:r>
            <a:endParaRPr lang="en-US" sz="3600" b="1" dirty="0">
              <a:solidFill>
                <a:srgbClr val="002060"/>
              </a:solidFill>
            </a:endParaRPr>
          </a:p>
        </p:txBody>
      </p:sp>
      <p:pic>
        <p:nvPicPr>
          <p:cNvPr id="4" name="Picture 3">
            <a:extLst>
              <a:ext uri="{FF2B5EF4-FFF2-40B4-BE49-F238E27FC236}">
                <a16:creationId xmlns:a16="http://schemas.microsoft.com/office/drawing/2014/main" id="{32AB7B5A-6EA7-4F1B-B0DE-AFEDECC766DC}"/>
              </a:ext>
            </a:extLst>
          </p:cNvPr>
          <p:cNvPicPr>
            <a:picLocks noChangeAspect="1"/>
          </p:cNvPicPr>
          <p:nvPr/>
        </p:nvPicPr>
        <p:blipFill>
          <a:blip r:embed="rId2"/>
          <a:stretch>
            <a:fillRect/>
          </a:stretch>
        </p:blipFill>
        <p:spPr>
          <a:xfrm>
            <a:off x="1966912" y="1795462"/>
            <a:ext cx="9233267" cy="3652838"/>
          </a:xfrm>
          <a:prstGeom prst="rect">
            <a:avLst/>
          </a:prstGeom>
        </p:spPr>
      </p:pic>
    </p:spTree>
    <p:extLst>
      <p:ext uri="{BB962C8B-B14F-4D97-AF65-F5344CB8AC3E}">
        <p14:creationId xmlns:p14="http://schemas.microsoft.com/office/powerpoint/2010/main" val="22550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a:extLst>
              <a:ext uri="{FF2B5EF4-FFF2-40B4-BE49-F238E27FC236}">
                <a16:creationId xmlns:a16="http://schemas.microsoft.com/office/drawing/2014/main" id="{E73A0035-3CD0-474C-BF12-AC577FF36BA6}"/>
              </a:ext>
            </a:extLst>
          </p:cNvPr>
          <p:cNvSpPr/>
          <p:nvPr/>
        </p:nvSpPr>
        <p:spPr>
          <a:xfrm>
            <a:off x="5644515" y="350521"/>
            <a:ext cx="6255861" cy="1402078"/>
          </a:xfrm>
          <a:prstGeom prst="wedgeRoundRectCallout">
            <a:avLst>
              <a:gd name="adj1" fmla="val 28530"/>
              <a:gd name="adj2" fmla="val 71264"/>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Thảo</a:t>
            </a:r>
            <a:r>
              <a:rPr kumimoji="0" lang="en-US" sz="66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66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luận</a:t>
            </a:r>
            <a:r>
              <a:rPr kumimoji="0" lang="en-US" sz="66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66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nhóm</a:t>
            </a:r>
            <a:endParaRPr kumimoji="0" lang="en-US" sz="6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3" name="Picture 2">
            <a:extLst>
              <a:ext uri="{FF2B5EF4-FFF2-40B4-BE49-F238E27FC236}">
                <a16:creationId xmlns:a16="http://schemas.microsoft.com/office/drawing/2014/main" id="{5B0AEDF7-1019-454F-B884-2A11A3E7D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445" y="1973232"/>
            <a:ext cx="3220053" cy="2267298"/>
          </a:xfrm>
          <a:prstGeom prst="rect">
            <a:avLst/>
          </a:prstGeom>
        </p:spPr>
      </p:pic>
      <p:sp>
        <p:nvSpPr>
          <p:cNvPr id="5" name="Rectangle: Rounded Corners 4">
            <a:extLst>
              <a:ext uri="{FF2B5EF4-FFF2-40B4-BE49-F238E27FC236}">
                <a16:creationId xmlns:a16="http://schemas.microsoft.com/office/drawing/2014/main" id="{98A02213-8BAA-4888-81BC-56CDC8F27509}"/>
              </a:ext>
            </a:extLst>
          </p:cNvPr>
          <p:cNvSpPr/>
          <p:nvPr/>
        </p:nvSpPr>
        <p:spPr>
          <a:xfrm>
            <a:off x="291622" y="1826447"/>
            <a:ext cx="7376001" cy="1119309"/>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a:solidFill>
                  <a:srgbClr val="FF0000"/>
                </a:solidFill>
              </a:rPr>
              <a:t>Khi có thiên tai xảy ra chúng ta cần theo dõi và lắng nghe thông tin từ đâu?</a:t>
            </a:r>
            <a:endParaRPr lang="vi-VN" sz="3200" b="0" dirty="0">
              <a:solidFill>
                <a:srgbClr val="FF0000"/>
              </a:solidFill>
              <a:effectLst/>
            </a:endParaRPr>
          </a:p>
        </p:txBody>
      </p:sp>
      <p:sp>
        <p:nvSpPr>
          <p:cNvPr id="6" name="Rectangle: Rounded Corners 5">
            <a:extLst>
              <a:ext uri="{FF2B5EF4-FFF2-40B4-BE49-F238E27FC236}">
                <a16:creationId xmlns:a16="http://schemas.microsoft.com/office/drawing/2014/main" id="{9A987653-8212-46BF-84C4-E11E9AC0FEA7}"/>
              </a:ext>
            </a:extLst>
          </p:cNvPr>
          <p:cNvSpPr/>
          <p:nvPr/>
        </p:nvSpPr>
        <p:spPr>
          <a:xfrm>
            <a:off x="291622" y="3106881"/>
            <a:ext cx="7376001" cy="700208"/>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FF0000"/>
              </a:solidFill>
            </a:endParaRPr>
          </a:p>
          <a:p>
            <a:pPr algn="ctr"/>
            <a:r>
              <a:rPr lang="vi-VN" sz="3200" dirty="0">
                <a:solidFill>
                  <a:srgbClr val="FF0000"/>
                </a:solidFill>
              </a:rPr>
              <a:t>Khi được lệnh sơ tán cần lưu ý gì?</a:t>
            </a:r>
          </a:p>
          <a:p>
            <a:pPr algn="ctr"/>
            <a:endParaRPr lang="vi-VN" sz="3200" dirty="0">
              <a:solidFill>
                <a:srgbClr val="FF0000"/>
              </a:solidFill>
            </a:endParaRPr>
          </a:p>
        </p:txBody>
      </p:sp>
      <p:sp>
        <p:nvSpPr>
          <p:cNvPr id="7" name="Rectangle: Rounded Corners 6">
            <a:extLst>
              <a:ext uri="{FF2B5EF4-FFF2-40B4-BE49-F238E27FC236}">
                <a16:creationId xmlns:a16="http://schemas.microsoft.com/office/drawing/2014/main" id="{A859CF2B-28C3-48BA-B539-8D30A1521465}"/>
              </a:ext>
            </a:extLst>
          </p:cNvPr>
          <p:cNvSpPr/>
          <p:nvPr/>
        </p:nvSpPr>
        <p:spPr>
          <a:xfrm>
            <a:off x="291622" y="4025758"/>
            <a:ext cx="7718902" cy="700208"/>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FF0000"/>
              </a:solidFill>
            </a:endParaRPr>
          </a:p>
          <a:p>
            <a:pPr algn="ctr"/>
            <a:r>
              <a:rPr lang="vi-VN" sz="3200" dirty="0">
                <a:solidFill>
                  <a:srgbClr val="FF0000"/>
                </a:solidFill>
              </a:rPr>
              <a:t>Những nơi nào là nguy hiểm cần tránh?</a:t>
            </a:r>
            <a:endParaRPr lang="en-US" sz="3200" dirty="0">
              <a:solidFill>
                <a:srgbClr val="FF0000"/>
              </a:solidFill>
            </a:endParaRPr>
          </a:p>
          <a:p>
            <a:pPr algn="ctr"/>
            <a:endParaRPr lang="vi-VN" sz="3200" dirty="0">
              <a:solidFill>
                <a:srgbClr val="FF0000"/>
              </a:solidFill>
            </a:endParaRPr>
          </a:p>
        </p:txBody>
      </p:sp>
      <p:sp>
        <p:nvSpPr>
          <p:cNvPr id="8" name="Rectangle: Rounded Corners 7">
            <a:extLst>
              <a:ext uri="{FF2B5EF4-FFF2-40B4-BE49-F238E27FC236}">
                <a16:creationId xmlns:a16="http://schemas.microsoft.com/office/drawing/2014/main" id="{C21C717A-4BF8-41C5-BF73-F3652A3DACD2}"/>
              </a:ext>
            </a:extLst>
          </p:cNvPr>
          <p:cNvSpPr/>
          <p:nvPr/>
        </p:nvSpPr>
        <p:spPr>
          <a:xfrm>
            <a:off x="291622" y="4949730"/>
            <a:ext cx="7718902" cy="903799"/>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a:solidFill>
                  <a:srgbClr val="FF0000"/>
                </a:solidFill>
              </a:rPr>
              <a:t>Những nơi nào là an toàn cần di chuyển đến khi có lệnh?</a:t>
            </a:r>
          </a:p>
        </p:txBody>
      </p:sp>
      <p:sp>
        <p:nvSpPr>
          <p:cNvPr id="9" name="Rectangle: Rounded Corners 8">
            <a:extLst>
              <a:ext uri="{FF2B5EF4-FFF2-40B4-BE49-F238E27FC236}">
                <a16:creationId xmlns:a16="http://schemas.microsoft.com/office/drawing/2014/main" id="{39B52D2C-EBAC-4BC4-8B2F-BEB4D40EF833}"/>
              </a:ext>
            </a:extLst>
          </p:cNvPr>
          <p:cNvSpPr/>
          <p:nvPr/>
        </p:nvSpPr>
        <p:spPr>
          <a:xfrm>
            <a:off x="291622" y="6067866"/>
            <a:ext cx="7718902" cy="903799"/>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a:solidFill>
                  <a:srgbClr val="FF0000"/>
                </a:solidFill>
              </a:rPr>
              <a:t>Những đồ dùng thiết yếu nào cần mang theo khi phải sơ tán?</a:t>
            </a:r>
            <a:endParaRPr lang="vi-VN" sz="3200" dirty="0">
              <a:solidFill>
                <a:srgbClr val="FF0000"/>
              </a:solidFill>
            </a:endParaRPr>
          </a:p>
        </p:txBody>
      </p:sp>
    </p:spTree>
    <p:extLst>
      <p:ext uri="{BB962C8B-B14F-4D97-AF65-F5344CB8AC3E}">
        <p14:creationId xmlns:p14="http://schemas.microsoft.com/office/powerpoint/2010/main" val="24888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99102" y="1260526"/>
            <a:ext cx="8839200" cy="8131124"/>
          </a:xfrm>
          <a:prstGeom prst="rect">
            <a:avLst/>
          </a:prstGeom>
        </p:spPr>
      </p:pic>
      <p:pic>
        <p:nvPicPr>
          <p:cNvPr id="7" name="图片 6"/>
          <p:cNvPicPr>
            <a:picLocks noChangeAspect="1"/>
          </p:cNvPicPr>
          <p:nvPr/>
        </p:nvPicPr>
        <p:blipFill>
          <a:blip r:embed="rId3"/>
          <a:stretch>
            <a:fillRect/>
          </a:stretch>
        </p:blipFill>
        <p:spPr>
          <a:xfrm>
            <a:off x="512177" y="165021"/>
            <a:ext cx="837560" cy="1149417"/>
          </a:xfrm>
          <a:prstGeom prst="rect">
            <a:avLst/>
          </a:prstGeom>
        </p:spPr>
      </p:pic>
      <p:sp>
        <p:nvSpPr>
          <p:cNvPr id="13" name="Rectangle: Rounded Corners 12">
            <a:extLst>
              <a:ext uri="{FF2B5EF4-FFF2-40B4-BE49-F238E27FC236}">
                <a16:creationId xmlns:a16="http://schemas.microsoft.com/office/drawing/2014/main" id="{BDC73D4B-4873-4D95-B955-9353CF9FCBD2}"/>
              </a:ext>
            </a:extLst>
          </p:cNvPr>
          <p:cNvSpPr/>
          <p:nvPr/>
        </p:nvSpPr>
        <p:spPr>
          <a:xfrm>
            <a:off x="3285948" y="3429000"/>
            <a:ext cx="5998685" cy="3390493"/>
          </a:xfrm>
          <a:prstGeom prst="round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Đại</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diện</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nhóm</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trình</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bày</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3268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8A02213-8BAA-4888-81BC-56CDC8F27509}"/>
              </a:ext>
            </a:extLst>
          </p:cNvPr>
          <p:cNvSpPr/>
          <p:nvPr/>
        </p:nvSpPr>
        <p:spPr>
          <a:xfrm>
            <a:off x="1348897" y="141357"/>
            <a:ext cx="10157303" cy="1119309"/>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ea typeface="微软雅黑"/>
                <a:cs typeface="+mn-cs"/>
              </a:rPr>
              <a:t>Khi có thiên tai xảy ra chúng ta cần theo dõi và lắng nghe thông tin từ đâu?</a:t>
            </a:r>
          </a:p>
        </p:txBody>
      </p:sp>
      <p:sp>
        <p:nvSpPr>
          <p:cNvPr id="6" name="Rectangle: Rounded Corners 5">
            <a:extLst>
              <a:ext uri="{FF2B5EF4-FFF2-40B4-BE49-F238E27FC236}">
                <a16:creationId xmlns:a16="http://schemas.microsoft.com/office/drawing/2014/main" id="{9A987653-8212-46BF-84C4-E11E9AC0FEA7}"/>
              </a:ext>
            </a:extLst>
          </p:cNvPr>
          <p:cNvSpPr/>
          <p:nvPr/>
        </p:nvSpPr>
        <p:spPr>
          <a:xfrm>
            <a:off x="1348897" y="1877579"/>
            <a:ext cx="9890603" cy="700208"/>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Arial"/>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ea typeface="微软雅黑"/>
                <a:cs typeface="+mn-cs"/>
              </a:rPr>
              <a:t>Khi được lệnh sơ tán cần lưu ý gì?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FF0000"/>
              </a:solidFill>
              <a:effectLst/>
              <a:uLnTx/>
              <a:uFillTx/>
              <a:latin typeface="Arial"/>
              <a:ea typeface="微软雅黑"/>
              <a:cs typeface="+mn-cs"/>
            </a:endParaRPr>
          </a:p>
        </p:txBody>
      </p:sp>
      <p:sp>
        <p:nvSpPr>
          <p:cNvPr id="7" name="Rectangle: Rounded Corners 6">
            <a:extLst>
              <a:ext uri="{FF2B5EF4-FFF2-40B4-BE49-F238E27FC236}">
                <a16:creationId xmlns:a16="http://schemas.microsoft.com/office/drawing/2014/main" id="{A859CF2B-28C3-48BA-B539-8D30A1521465}"/>
              </a:ext>
            </a:extLst>
          </p:cNvPr>
          <p:cNvSpPr/>
          <p:nvPr/>
        </p:nvSpPr>
        <p:spPr>
          <a:xfrm>
            <a:off x="2568097" y="3178275"/>
            <a:ext cx="7718902" cy="700208"/>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Arial"/>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ea typeface="微软雅黑"/>
                <a:cs typeface="+mn-cs"/>
              </a:rPr>
              <a:t>Những nơi nào là nguy hiểm cần tránh?</a:t>
            </a:r>
            <a:endParaRPr kumimoji="0" lang="en-US" sz="3200" b="0" i="0" u="none" strike="noStrike" kern="1200" cap="none" spc="0" normalizeH="0" baseline="0" noProof="0" dirty="0">
              <a:ln>
                <a:noFill/>
              </a:ln>
              <a:solidFill>
                <a:srgbClr val="FF0000"/>
              </a:solidFill>
              <a:effectLst/>
              <a:uLnTx/>
              <a:uFillTx/>
              <a:latin typeface="Arial"/>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FF0000"/>
              </a:solidFill>
              <a:effectLst/>
              <a:uLnTx/>
              <a:uFillTx/>
              <a:latin typeface="Arial"/>
              <a:ea typeface="微软雅黑"/>
              <a:cs typeface="+mn-cs"/>
            </a:endParaRPr>
          </a:p>
        </p:txBody>
      </p:sp>
      <p:sp>
        <p:nvSpPr>
          <p:cNvPr id="8" name="Rectangle: Rounded Corners 7">
            <a:extLst>
              <a:ext uri="{FF2B5EF4-FFF2-40B4-BE49-F238E27FC236}">
                <a16:creationId xmlns:a16="http://schemas.microsoft.com/office/drawing/2014/main" id="{C21C717A-4BF8-41C5-BF73-F3652A3DACD2}"/>
              </a:ext>
            </a:extLst>
          </p:cNvPr>
          <p:cNvSpPr/>
          <p:nvPr/>
        </p:nvSpPr>
        <p:spPr>
          <a:xfrm>
            <a:off x="1158396" y="4590345"/>
            <a:ext cx="10766903" cy="523221"/>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ea typeface="微软雅黑"/>
                <a:cs typeface="+mn-cs"/>
              </a:rPr>
              <a:t>Những nơi nào là an toàn cần di chuyển đến khi có lệnh?</a:t>
            </a:r>
          </a:p>
        </p:txBody>
      </p:sp>
      <p:sp>
        <p:nvSpPr>
          <p:cNvPr id="9" name="Rectangle: Rounded Corners 8">
            <a:extLst>
              <a:ext uri="{FF2B5EF4-FFF2-40B4-BE49-F238E27FC236}">
                <a16:creationId xmlns:a16="http://schemas.microsoft.com/office/drawing/2014/main" id="{39B52D2C-EBAC-4BC4-8B2F-BEB4D40EF833}"/>
              </a:ext>
            </a:extLst>
          </p:cNvPr>
          <p:cNvSpPr/>
          <p:nvPr/>
        </p:nvSpPr>
        <p:spPr>
          <a:xfrm>
            <a:off x="477359" y="5728817"/>
            <a:ext cx="11633677" cy="618490"/>
          </a:xfrm>
          <a:prstGeom prst="roundRect">
            <a:avLst/>
          </a:prstGeom>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ea typeface="微软雅黑"/>
                <a:cs typeface="+mn-cs"/>
              </a:rPr>
              <a:t>Những đồ dùng thiết yếu nào cần mang theo khi phải sơ tán?</a:t>
            </a:r>
          </a:p>
        </p:txBody>
      </p:sp>
      <p:sp>
        <p:nvSpPr>
          <p:cNvPr id="4" name="TextBox 3">
            <a:extLst>
              <a:ext uri="{FF2B5EF4-FFF2-40B4-BE49-F238E27FC236}">
                <a16:creationId xmlns:a16="http://schemas.microsoft.com/office/drawing/2014/main" id="{F3285E40-8BC6-4FF8-8EB7-4D947D33B215}"/>
              </a:ext>
            </a:extLst>
          </p:cNvPr>
          <p:cNvSpPr txBox="1"/>
          <p:nvPr/>
        </p:nvSpPr>
        <p:spPr>
          <a:xfrm>
            <a:off x="2314575" y="1296675"/>
            <a:ext cx="9610725" cy="523220"/>
          </a:xfrm>
          <a:prstGeom prst="rect">
            <a:avLst/>
          </a:prstGeom>
          <a:noFill/>
        </p:spPr>
        <p:txBody>
          <a:bodyPr wrap="square" rtlCol="0">
            <a:spAutoFit/>
          </a:bodyPr>
          <a:lstStyle/>
          <a:p>
            <a:r>
              <a:rPr lang="vi-VN" sz="2800" dirty="0">
                <a:solidFill>
                  <a:srgbClr val="002060"/>
                </a:solidFill>
              </a:rPr>
              <a:t>Cần theo dõi và lắng nghe thông tin từ ti vi, radio…</a:t>
            </a:r>
            <a:endParaRPr lang="en-US" sz="2800" dirty="0">
              <a:solidFill>
                <a:srgbClr val="002060"/>
              </a:solidFill>
            </a:endParaRPr>
          </a:p>
        </p:txBody>
      </p:sp>
      <p:sp>
        <p:nvSpPr>
          <p:cNvPr id="10" name="TextBox 9">
            <a:extLst>
              <a:ext uri="{FF2B5EF4-FFF2-40B4-BE49-F238E27FC236}">
                <a16:creationId xmlns:a16="http://schemas.microsoft.com/office/drawing/2014/main" id="{69E2BB5F-3CDB-4A30-A873-1D36DCBAA6A5}"/>
              </a:ext>
            </a:extLst>
          </p:cNvPr>
          <p:cNvSpPr txBox="1"/>
          <p:nvPr/>
        </p:nvSpPr>
        <p:spPr>
          <a:xfrm>
            <a:off x="2162175" y="2616421"/>
            <a:ext cx="9610725" cy="523220"/>
          </a:xfrm>
          <a:prstGeom prst="rect">
            <a:avLst/>
          </a:prstGeom>
          <a:noFill/>
        </p:spPr>
        <p:txBody>
          <a:bodyPr wrap="square" rtlCol="0">
            <a:spAutoFit/>
          </a:bodyPr>
          <a:lstStyle/>
          <a:p>
            <a:r>
              <a:rPr lang="vi-VN" sz="2800" dirty="0">
                <a:solidFill>
                  <a:srgbClr val="002060"/>
                </a:solidFill>
              </a:rPr>
              <a:t>Thực hiện theo hướng dẫn từ chính quyền địa phương.</a:t>
            </a:r>
            <a:endParaRPr lang="en-US" sz="2800" dirty="0">
              <a:solidFill>
                <a:srgbClr val="002060"/>
              </a:solidFill>
            </a:endParaRPr>
          </a:p>
        </p:txBody>
      </p:sp>
      <p:sp>
        <p:nvSpPr>
          <p:cNvPr id="13" name="TextBox 12">
            <a:extLst>
              <a:ext uri="{FF2B5EF4-FFF2-40B4-BE49-F238E27FC236}">
                <a16:creationId xmlns:a16="http://schemas.microsoft.com/office/drawing/2014/main" id="{679C5398-8906-46A1-9BC0-225739895F94}"/>
              </a:ext>
            </a:extLst>
          </p:cNvPr>
          <p:cNvSpPr txBox="1"/>
          <p:nvPr/>
        </p:nvSpPr>
        <p:spPr>
          <a:xfrm>
            <a:off x="3205161" y="3972804"/>
            <a:ext cx="9610725" cy="523220"/>
          </a:xfrm>
          <a:prstGeom prst="rect">
            <a:avLst/>
          </a:prstGeom>
          <a:noFill/>
        </p:spPr>
        <p:txBody>
          <a:bodyPr wrap="square" rtlCol="0">
            <a:spAutoFit/>
          </a:bodyPr>
          <a:lstStyle/>
          <a:p>
            <a:r>
              <a:rPr lang="vi-VN" sz="2800" dirty="0">
                <a:solidFill>
                  <a:srgbClr val="002060"/>
                </a:solidFill>
              </a:rPr>
              <a:t>Vùng trũng thấp, sông, suối, ao, hồ.</a:t>
            </a:r>
            <a:endParaRPr lang="en-US" sz="2800" dirty="0">
              <a:solidFill>
                <a:srgbClr val="002060"/>
              </a:solidFill>
            </a:endParaRPr>
          </a:p>
        </p:txBody>
      </p:sp>
      <p:sp>
        <p:nvSpPr>
          <p:cNvPr id="14" name="TextBox 13">
            <a:extLst>
              <a:ext uri="{FF2B5EF4-FFF2-40B4-BE49-F238E27FC236}">
                <a16:creationId xmlns:a16="http://schemas.microsoft.com/office/drawing/2014/main" id="{F2B987AF-DFF4-4A6F-9556-2EAD5BB787DC}"/>
              </a:ext>
            </a:extLst>
          </p:cNvPr>
          <p:cNvSpPr txBox="1"/>
          <p:nvPr/>
        </p:nvSpPr>
        <p:spPr>
          <a:xfrm>
            <a:off x="2986086" y="5205597"/>
            <a:ext cx="9610725" cy="523220"/>
          </a:xfrm>
          <a:prstGeom prst="rect">
            <a:avLst/>
          </a:prstGeom>
          <a:noFill/>
        </p:spPr>
        <p:txBody>
          <a:bodyPr wrap="square" rtlCol="0">
            <a:spAutoFit/>
          </a:bodyPr>
          <a:lstStyle/>
          <a:p>
            <a:r>
              <a:rPr lang="vi-VN" sz="2800" dirty="0">
                <a:solidFill>
                  <a:srgbClr val="002060"/>
                </a:solidFill>
              </a:rPr>
              <a:t>Nhà kiên cố, nơi cao ráo và an toàn.</a:t>
            </a:r>
            <a:endParaRPr lang="en-US" sz="2800" dirty="0">
              <a:solidFill>
                <a:srgbClr val="002060"/>
              </a:solidFill>
            </a:endParaRPr>
          </a:p>
        </p:txBody>
      </p:sp>
      <p:sp>
        <p:nvSpPr>
          <p:cNvPr id="15" name="TextBox 14">
            <a:extLst>
              <a:ext uri="{FF2B5EF4-FFF2-40B4-BE49-F238E27FC236}">
                <a16:creationId xmlns:a16="http://schemas.microsoft.com/office/drawing/2014/main" id="{5CC7048D-DA08-4E5D-9E99-77C5DE18A4DF}"/>
              </a:ext>
            </a:extLst>
          </p:cNvPr>
          <p:cNvSpPr txBox="1"/>
          <p:nvPr/>
        </p:nvSpPr>
        <p:spPr>
          <a:xfrm>
            <a:off x="3205161" y="6302660"/>
            <a:ext cx="9610725" cy="523220"/>
          </a:xfrm>
          <a:prstGeom prst="rect">
            <a:avLst/>
          </a:prstGeom>
          <a:noFill/>
        </p:spPr>
        <p:txBody>
          <a:bodyPr wrap="square" rtlCol="0">
            <a:spAutoFit/>
          </a:bodyPr>
          <a:lstStyle/>
          <a:p>
            <a:r>
              <a:rPr lang="vi-VN" sz="2800" dirty="0">
                <a:solidFill>
                  <a:srgbClr val="002060"/>
                </a:solidFill>
              </a:rPr>
              <a:t>Thức ăn, nước uống, đén pin, áo mưa....</a:t>
            </a:r>
            <a:endParaRPr lang="en-US" sz="2800" dirty="0">
              <a:solidFill>
                <a:srgbClr val="002060"/>
              </a:solidFill>
            </a:endParaRPr>
          </a:p>
        </p:txBody>
      </p:sp>
    </p:spTree>
    <p:extLst>
      <p:ext uri="{BB962C8B-B14F-4D97-AF65-F5344CB8AC3E}">
        <p14:creationId xmlns:p14="http://schemas.microsoft.com/office/powerpoint/2010/main" val="1946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p:bldP spid="10"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flipH="1">
            <a:off x="6620932" y="3724274"/>
            <a:ext cx="5571067" cy="3133725"/>
          </a:xfrm>
          <a:prstGeom prst="rect">
            <a:avLst/>
          </a:prstGeom>
        </p:spPr>
      </p:pic>
      <p:pic>
        <p:nvPicPr>
          <p:cNvPr id="9" name="图片 2">
            <a:extLst>
              <a:ext uri="{FF2B5EF4-FFF2-40B4-BE49-F238E27FC236}">
                <a16:creationId xmlns:a16="http://schemas.microsoft.com/office/drawing/2014/main" id="{CA2BE855-F9E0-4987-9F1F-4312E7789E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76" t="17534" r="20335" b="20248"/>
          <a:stretch/>
        </p:blipFill>
        <p:spPr>
          <a:xfrm>
            <a:off x="340658" y="376518"/>
            <a:ext cx="1900517" cy="1667436"/>
          </a:xfrm>
          <a:prstGeom prst="rect">
            <a:avLst/>
          </a:prstGeom>
        </p:spPr>
      </p:pic>
      <p:sp>
        <p:nvSpPr>
          <p:cNvPr id="3" name="Rectangle 2"/>
          <p:cNvSpPr/>
          <p:nvPr/>
        </p:nvSpPr>
        <p:spPr>
          <a:xfrm>
            <a:off x="1153144" y="581317"/>
            <a:ext cx="721672"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w="0"/>
                <a:solidFill>
                  <a:srgbClr val="00B050"/>
                </a:solidFill>
                <a:effectLst>
                  <a:outerShdw blurRad="38100" dist="25400" dir="5400000" algn="ctr" rotWithShape="0">
                    <a:srgbClr val="6E747A">
                      <a:alpha val="43000"/>
                    </a:srgbClr>
                  </a:outerShdw>
                </a:effectLst>
                <a:uLnTx/>
                <a:uFillTx/>
                <a:latin typeface="Coiny" panose="02000903060500060000" pitchFamily="2" charset="0"/>
                <a:ea typeface="微软雅黑"/>
                <a:cs typeface="+mn-cs"/>
              </a:rPr>
              <a:t>2</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77F172C2-C010-4158-A1A0-7DB33CA06BA9}"/>
              </a:ext>
            </a:extLst>
          </p:cNvPr>
          <p:cNvPicPr>
            <a:picLocks noChangeAspect="1"/>
          </p:cNvPicPr>
          <p:nvPr/>
        </p:nvPicPr>
        <p:blipFill>
          <a:blip r:embed="rId5"/>
          <a:stretch>
            <a:fillRect/>
          </a:stretch>
        </p:blipFill>
        <p:spPr>
          <a:xfrm>
            <a:off x="1283583" y="1929296"/>
            <a:ext cx="10674698" cy="1650920"/>
          </a:xfrm>
          <a:prstGeom prst="rect">
            <a:avLst/>
          </a:prstGeom>
        </p:spPr>
      </p:pic>
    </p:spTree>
    <p:extLst>
      <p:ext uri="{BB962C8B-B14F-4D97-AF65-F5344CB8AC3E}">
        <p14:creationId xmlns:p14="http://schemas.microsoft.com/office/powerpoint/2010/main" val="2100523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6"/>
          <p:cNvSpPr>
            <a:spLocks/>
          </p:cNvSpPr>
          <p:nvPr/>
        </p:nvSpPr>
        <p:spPr bwMode="auto">
          <a:xfrm rot="2881067">
            <a:off x="1324855" y="526050"/>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cs"/>
            </a:endParaRPr>
          </a:p>
        </p:txBody>
      </p:sp>
      <p:sp>
        <p:nvSpPr>
          <p:cNvPr id="37" name="AutoShape 18"/>
          <p:cNvSpPr>
            <a:spLocks/>
          </p:cNvSpPr>
          <p:nvPr/>
        </p:nvSpPr>
        <p:spPr bwMode="auto">
          <a:xfrm>
            <a:off x="1371215" y="1188706"/>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cs"/>
            </a:endParaRPr>
          </a:p>
        </p:txBody>
      </p:sp>
      <p:sp>
        <p:nvSpPr>
          <p:cNvPr id="67" name="AutoShape 13"/>
          <p:cNvSpPr>
            <a:spLocks/>
          </p:cNvSpPr>
          <p:nvPr/>
        </p:nvSpPr>
        <p:spPr bwMode="auto">
          <a:xfrm>
            <a:off x="10128448" y="592954"/>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cs"/>
            </a:endParaRPr>
          </a:p>
        </p:txBody>
      </p:sp>
      <p:sp>
        <p:nvSpPr>
          <p:cNvPr id="68" name="AutoShape 17"/>
          <p:cNvSpPr>
            <a:spLocks/>
          </p:cNvSpPr>
          <p:nvPr/>
        </p:nvSpPr>
        <p:spPr bwMode="auto">
          <a:xfrm rot="-1260000">
            <a:off x="10052206" y="1145284"/>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cs"/>
            </a:endParaRPr>
          </a:p>
        </p:txBody>
      </p:sp>
      <p:grpSp>
        <p:nvGrpSpPr>
          <p:cNvPr id="22" name="组合 34">
            <a:extLst>
              <a:ext uri="{FF2B5EF4-FFF2-40B4-BE49-F238E27FC236}">
                <a16:creationId xmlns:a16="http://schemas.microsoft.com/office/drawing/2014/main" id="{8FA8DCEE-C574-4657-B5E3-97BAA2F63C9F}"/>
              </a:ext>
            </a:extLst>
          </p:cNvPr>
          <p:cNvGrpSpPr/>
          <p:nvPr/>
        </p:nvGrpSpPr>
        <p:grpSpPr>
          <a:xfrm>
            <a:off x="2891743" y="495202"/>
            <a:ext cx="8634654" cy="4879909"/>
            <a:chOff x="304800" y="673100"/>
            <a:chExt cx="4000500" cy="4000500"/>
          </a:xfrm>
          <a:effectLst>
            <a:outerShdw blurRad="444500" dist="254000" dir="8100000" algn="tr" rotWithShape="0">
              <a:prstClr val="black">
                <a:alpha val="50000"/>
              </a:prstClr>
            </a:outerShdw>
          </a:effectLst>
        </p:grpSpPr>
        <p:sp>
          <p:nvSpPr>
            <p:cNvPr id="25" name="同心圆 54">
              <a:extLst>
                <a:ext uri="{FF2B5EF4-FFF2-40B4-BE49-F238E27FC236}">
                  <a16:creationId xmlns:a16="http://schemas.microsoft.com/office/drawing/2014/main" id="{30FD84E1-DE8D-4EB4-BF1D-3CCC88F2F33B}"/>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6" name="椭圆 55">
              <a:extLst>
                <a:ext uri="{FF2B5EF4-FFF2-40B4-BE49-F238E27FC236}">
                  <a16:creationId xmlns:a16="http://schemas.microsoft.com/office/drawing/2014/main" id="{FBAD6F9C-8169-4380-909E-98DE14EC23D6}"/>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pic>
        <p:nvPicPr>
          <p:cNvPr id="27" name="图片 9">
            <a:extLst>
              <a:ext uri="{FF2B5EF4-FFF2-40B4-BE49-F238E27FC236}">
                <a16:creationId xmlns:a16="http://schemas.microsoft.com/office/drawing/2014/main" id="{94279ED1-0174-42D4-946D-E32619992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5" y="2277892"/>
            <a:ext cx="3847836" cy="4879909"/>
          </a:xfrm>
          <a:prstGeom prst="rect">
            <a:avLst/>
          </a:prstGeom>
        </p:spPr>
      </p:pic>
      <p:pic>
        <p:nvPicPr>
          <p:cNvPr id="2" name="Picture 1">
            <a:extLst>
              <a:ext uri="{FF2B5EF4-FFF2-40B4-BE49-F238E27FC236}">
                <a16:creationId xmlns:a16="http://schemas.microsoft.com/office/drawing/2014/main" id="{F761DE2F-EE4F-4EDD-98B5-18B9E82CF599}"/>
              </a:ext>
            </a:extLst>
          </p:cNvPr>
          <p:cNvPicPr>
            <a:picLocks noChangeAspect="1"/>
          </p:cNvPicPr>
          <p:nvPr/>
        </p:nvPicPr>
        <p:blipFill>
          <a:blip r:embed="rId4"/>
          <a:stretch>
            <a:fillRect/>
          </a:stretch>
        </p:blipFill>
        <p:spPr>
          <a:xfrm>
            <a:off x="3244640" y="819493"/>
            <a:ext cx="7779170" cy="969348"/>
          </a:xfrm>
          <a:prstGeom prst="rect">
            <a:avLst/>
          </a:prstGeom>
        </p:spPr>
      </p:pic>
      <p:sp>
        <p:nvSpPr>
          <p:cNvPr id="4" name="TextBox 3">
            <a:extLst>
              <a:ext uri="{FF2B5EF4-FFF2-40B4-BE49-F238E27FC236}">
                <a16:creationId xmlns:a16="http://schemas.microsoft.com/office/drawing/2014/main" id="{247F643E-EB28-4B5B-B57B-E65432817E7F}"/>
              </a:ext>
            </a:extLst>
          </p:cNvPr>
          <p:cNvSpPr txBox="1"/>
          <p:nvPr/>
        </p:nvSpPr>
        <p:spPr>
          <a:xfrm>
            <a:off x="3419475" y="1943100"/>
            <a:ext cx="777917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effectLst/>
                <a:latin typeface="+mj-lt"/>
                <a:ea typeface="SimSun" panose="02010600030101010101" pitchFamily="2" charset="-122"/>
              </a:rPr>
              <a:t>Chia </a:t>
            </a:r>
            <a:r>
              <a:rPr lang="en-US" sz="2400" dirty="0" err="1">
                <a:effectLst/>
                <a:latin typeface="+mj-lt"/>
                <a:ea typeface="SimSun" panose="02010600030101010101" pitchFamily="2" charset="-122"/>
              </a:rPr>
              <a:t>lớp</a:t>
            </a:r>
            <a:r>
              <a:rPr lang="en-US" sz="2400" dirty="0">
                <a:effectLst/>
                <a:latin typeface="+mj-lt"/>
                <a:ea typeface="SimSun" panose="02010600030101010101" pitchFamily="2" charset="-122"/>
              </a:rPr>
              <a:t> </a:t>
            </a:r>
            <a:r>
              <a:rPr lang="en-US" sz="2400" dirty="0" err="1">
                <a:effectLst/>
                <a:latin typeface="+mj-lt"/>
                <a:ea typeface="SimSun" panose="02010600030101010101" pitchFamily="2" charset="-122"/>
              </a:rPr>
              <a:t>thành</a:t>
            </a:r>
            <a:r>
              <a:rPr lang="en-US" sz="2400" dirty="0">
                <a:effectLst/>
                <a:latin typeface="+mj-lt"/>
                <a:ea typeface="SimSun" panose="02010600030101010101" pitchFamily="2" charset="-122"/>
              </a:rPr>
              <a:t> 3 </a:t>
            </a:r>
            <a:r>
              <a:rPr lang="en-US" sz="2400" dirty="0" err="1">
                <a:effectLst/>
                <a:latin typeface="+mj-lt"/>
                <a:ea typeface="SimSun" panose="02010600030101010101" pitchFamily="2" charset="-122"/>
              </a:rPr>
              <a:t>đội</a:t>
            </a:r>
            <a:r>
              <a:rPr lang="en-US" sz="2400" dirty="0">
                <a:effectLst/>
                <a:latin typeface="+mj-lt"/>
                <a:ea typeface="SimSun" panose="02010600030101010101" pitchFamily="2" charset="-122"/>
              </a:rPr>
              <a:t> </a:t>
            </a:r>
            <a:endParaRPr lang="en-US" sz="2400" dirty="0">
              <a:latin typeface="+mj-lt"/>
            </a:endParaRPr>
          </a:p>
          <a:p>
            <a:pPr marL="342900" indent="-342900">
              <a:buFont typeface="Arial" panose="020B0604020202020204" pitchFamily="34" charset="0"/>
              <a:buChar char="•"/>
            </a:pPr>
            <a:r>
              <a:rPr lang="vi-VN" sz="2400" dirty="0">
                <a:latin typeface="+mj-lt"/>
              </a:rPr>
              <a:t>Khi </a:t>
            </a:r>
            <a:r>
              <a:rPr lang="en-US" sz="2400" dirty="0" err="1">
                <a:latin typeface="+mj-lt"/>
              </a:rPr>
              <a:t>cô</a:t>
            </a:r>
            <a:r>
              <a:rPr lang="vi-VN" sz="2400" dirty="0">
                <a:latin typeface="+mj-lt"/>
              </a:rPr>
              <a:t> phát lệnh “Bắt đầu”, thành viên của mỗi đội thảo luận và ghi những việc nên làm và không nên làm vào các thẻ chữ, sau đó nhanh chóng lên gắn vào các biển báo của nhóm mình. </a:t>
            </a:r>
          </a:p>
          <a:p>
            <a:pPr marL="342900" indent="-342900">
              <a:buFont typeface="Arial" panose="020B0604020202020204" pitchFamily="34" charset="0"/>
              <a:buChar char="•"/>
            </a:pPr>
            <a:r>
              <a:rPr lang="vi-VN" sz="2400" dirty="0">
                <a:latin typeface="+mj-lt"/>
              </a:rPr>
              <a:t>Đội nào dán đúng và nhanh hơn là đội thắng cuộc.</a:t>
            </a:r>
          </a:p>
        </p:txBody>
      </p:sp>
    </p:spTree>
    <p:extLst>
      <p:ext uri="{BB962C8B-B14F-4D97-AF65-F5344CB8AC3E}">
        <p14:creationId xmlns:p14="http://schemas.microsoft.com/office/powerpoint/2010/main" val="9527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0-#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3" presetClass="entr" presetSubtype="272"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750" fill="hold"/>
                                        <p:tgtEl>
                                          <p:spTgt spid="22"/>
                                        </p:tgtEl>
                                        <p:attrNameLst>
                                          <p:attrName>ppt_w</p:attrName>
                                        </p:attrNameLst>
                                      </p:cBhvr>
                                      <p:tavLst>
                                        <p:tav tm="0">
                                          <p:val>
                                            <p:strVal val="2/3*#ppt_w"/>
                                          </p:val>
                                        </p:tav>
                                        <p:tav tm="100000">
                                          <p:val>
                                            <p:strVal val="#ppt_w"/>
                                          </p:val>
                                        </p:tav>
                                      </p:tavLst>
                                    </p:anim>
                                    <p:anim calcmode="lin" valueType="num">
                                      <p:cBhvr>
                                        <p:cTn id="26" dur="750" fill="hold"/>
                                        <p:tgtEl>
                                          <p:spTgt spid="22"/>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down)">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down)">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down)">
                                      <p:cBhvr>
                                        <p:cTn id="4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0E0899-A9CE-4003-AE01-AF3271B815A9}"/>
              </a:ext>
            </a:extLst>
          </p:cNvPr>
          <p:cNvPicPr>
            <a:picLocks noChangeAspect="1"/>
          </p:cNvPicPr>
          <p:nvPr/>
        </p:nvPicPr>
        <p:blipFill>
          <a:blip r:embed="rId2"/>
          <a:stretch>
            <a:fillRect/>
          </a:stretch>
        </p:blipFill>
        <p:spPr>
          <a:xfrm>
            <a:off x="0" y="590331"/>
            <a:ext cx="12192000" cy="5220138"/>
          </a:xfrm>
          <a:prstGeom prst="rect">
            <a:avLst/>
          </a:prstGeom>
        </p:spPr>
      </p:pic>
      <p:sp>
        <p:nvSpPr>
          <p:cNvPr id="4" name="Rectangle: Rounded Corners 3">
            <a:extLst>
              <a:ext uri="{FF2B5EF4-FFF2-40B4-BE49-F238E27FC236}">
                <a16:creationId xmlns:a16="http://schemas.microsoft.com/office/drawing/2014/main" id="{FC5BB07E-342E-4CF5-96A4-1D6B4CD2CE20}"/>
              </a:ext>
            </a:extLst>
          </p:cNvPr>
          <p:cNvSpPr/>
          <p:nvPr/>
        </p:nvSpPr>
        <p:spPr>
          <a:xfrm>
            <a:off x="6372225" y="762000"/>
            <a:ext cx="5514975" cy="8001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6029482"/>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302</Words>
  <Application>Microsoft Office PowerPoint</Application>
  <PresentationFormat>Widescreen</PresentationFormat>
  <Paragraphs>35</Paragraphs>
  <Slides>11</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11</vt:i4>
      </vt:variant>
    </vt:vector>
  </HeadingPairs>
  <TitlesOfParts>
    <vt:vector size="26" baseType="lpstr">
      <vt:lpstr>等线</vt:lpstr>
      <vt:lpstr>微软雅黑</vt:lpstr>
      <vt:lpstr>Arial</vt:lpstr>
      <vt:lpstr>Bebas Neue</vt:lpstr>
      <vt:lpstr>Calibri</vt:lpstr>
      <vt:lpstr>Coiny</vt:lpstr>
      <vt:lpstr>Chau Philomene One</vt:lpstr>
      <vt:lpstr>Didact Gothic</vt:lpstr>
      <vt:lpstr>Odibee Sans</vt:lpstr>
      <vt:lpstr>Roboto Condensed Light</vt:lpstr>
      <vt:lpstr>Utm AVO</vt:lpstr>
      <vt:lpstr>包图主题2</vt:lpstr>
      <vt:lpstr>1_Office 主题</vt:lpstr>
      <vt:lpstr>Office 主题​​</vt:lpstr>
      <vt:lpstr>Eco-Friendly School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DELL</cp:lastModifiedBy>
  <cp:revision>10</cp:revision>
  <dcterms:created xsi:type="dcterms:W3CDTF">2022-01-08T06:23:13Z</dcterms:created>
  <dcterms:modified xsi:type="dcterms:W3CDTF">2025-05-11T00:58:58Z</dcterms:modified>
</cp:coreProperties>
</file>