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33" r:id="rId3"/>
    <p:sldMasterId id="2147483756" r:id="rId4"/>
    <p:sldMasterId id="2147483775" r:id="rId5"/>
    <p:sldMasterId id="2147483787" r:id="rId6"/>
  </p:sldMasterIdLst>
  <p:notesMasterIdLst>
    <p:notesMasterId r:id="rId20"/>
  </p:notesMasterIdLst>
  <p:sldIdLst>
    <p:sldId id="2007577171" r:id="rId7"/>
    <p:sldId id="256" r:id="rId8"/>
    <p:sldId id="286" r:id="rId9"/>
    <p:sldId id="294" r:id="rId10"/>
    <p:sldId id="285" r:id="rId11"/>
    <p:sldId id="367" r:id="rId12"/>
    <p:sldId id="2007577168" r:id="rId13"/>
    <p:sldId id="2007577160" r:id="rId14"/>
    <p:sldId id="2007577161" r:id="rId15"/>
    <p:sldId id="2007577162" r:id="rId16"/>
    <p:sldId id="2007577163" r:id="rId17"/>
    <p:sldId id="2007577170" r:id="rId18"/>
    <p:sldId id="20075771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649F1-315E-4E81-81DD-ACC13723C8CC}"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A2AC3-EEE8-439C-8C98-ABBB7E30E808}" type="slidenum">
              <a:rPr lang="en-US" smtClean="0"/>
              <a:t>‹#›</a:t>
            </a:fld>
            <a:endParaRPr lang="en-US"/>
          </a:p>
        </p:txBody>
      </p:sp>
    </p:spTree>
    <p:extLst>
      <p:ext uri="{BB962C8B-B14F-4D97-AF65-F5344CB8AC3E}">
        <p14:creationId xmlns:p14="http://schemas.microsoft.com/office/powerpoint/2010/main" val="115509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Calibri"/>
              <a:buChar char="-"/>
            </a:pPr>
            <a:r>
              <a:rPr lang="en-US" dirty="0"/>
              <a:t>Slide</a:t>
            </a:r>
            <a:r>
              <a:rPr lang="en-US" baseline="0" dirty="0"/>
              <a:t> HS </a:t>
            </a:r>
            <a:r>
              <a:rPr lang="en-US" baseline="0" dirty="0" err="1"/>
              <a:t>trình</a:t>
            </a:r>
            <a:r>
              <a:rPr lang="en-US" baseline="0" dirty="0"/>
              <a:t> </a:t>
            </a:r>
            <a:r>
              <a:rPr lang="en-US" baseline="0" dirty="0" err="1"/>
              <a:t>bày</a:t>
            </a:r>
            <a:r>
              <a:rPr lang="en-US" baseline="0" dirty="0"/>
              <a:t> </a:t>
            </a:r>
            <a:endParaRPr dirty="0"/>
          </a:p>
        </p:txBody>
      </p:sp>
    </p:spTree>
    <p:extLst>
      <p:ext uri="{BB962C8B-B14F-4D97-AF65-F5344CB8AC3E}">
        <p14:creationId xmlns:p14="http://schemas.microsoft.com/office/powerpoint/2010/main" val="382467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05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Calibri"/>
              <a:buChar char="-"/>
            </a:pPr>
            <a:r>
              <a:rPr lang="en-US" dirty="0"/>
              <a:t>Slide</a:t>
            </a:r>
            <a:r>
              <a:rPr lang="en-US" baseline="0" dirty="0"/>
              <a:t> HS </a:t>
            </a:r>
            <a:r>
              <a:rPr lang="en-US" baseline="0" dirty="0" err="1"/>
              <a:t>trình</a:t>
            </a:r>
            <a:r>
              <a:rPr lang="en-US" baseline="0" dirty="0"/>
              <a:t> </a:t>
            </a:r>
            <a:r>
              <a:rPr lang="en-US" baseline="0" dirty="0" err="1"/>
              <a:t>bày</a:t>
            </a:r>
            <a:r>
              <a:rPr lang="en-US" baseline="0" dirty="0"/>
              <a:t> </a:t>
            </a:r>
            <a:endParaRPr dirty="0"/>
          </a:p>
        </p:txBody>
      </p:sp>
    </p:spTree>
    <p:extLst>
      <p:ext uri="{BB962C8B-B14F-4D97-AF65-F5344CB8AC3E}">
        <p14:creationId xmlns:p14="http://schemas.microsoft.com/office/powerpoint/2010/main" val="336046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95777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Calibri"/>
              <a:buChar char="-"/>
            </a:pPr>
            <a:r>
              <a:rPr lang="en-US" dirty="0"/>
              <a:t>Slide</a:t>
            </a:r>
            <a:r>
              <a:rPr lang="en-US" baseline="0" dirty="0"/>
              <a:t> HS </a:t>
            </a:r>
            <a:r>
              <a:rPr lang="en-US" baseline="0" dirty="0" err="1"/>
              <a:t>trình</a:t>
            </a:r>
            <a:r>
              <a:rPr lang="en-US" baseline="0" dirty="0"/>
              <a:t> </a:t>
            </a:r>
            <a:r>
              <a:rPr lang="en-US" baseline="0" dirty="0" err="1"/>
              <a:t>bày</a:t>
            </a:r>
            <a:r>
              <a:rPr lang="en-US" baseline="0" dirty="0"/>
              <a:t> </a:t>
            </a:r>
            <a:endParaRPr dirty="0"/>
          </a:p>
        </p:txBody>
      </p:sp>
    </p:spTree>
    <p:extLst>
      <p:ext uri="{BB962C8B-B14F-4D97-AF65-F5344CB8AC3E}">
        <p14:creationId xmlns:p14="http://schemas.microsoft.com/office/powerpoint/2010/main" val="33449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3129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1966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2145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189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829900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08018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753294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4" name="内容占位符 3"/>
          <p:cNvSpPr>
            <a:spLocks noGrp="1"/>
          </p:cNvSpPr>
          <p:nvPr>
            <p:ph sz="half" idx="2"/>
          </p:nvPr>
        </p:nvSpPr>
        <p:spPr>
          <a:xfrm>
            <a:off x="1186774" y="2665379"/>
            <a:ext cx="4873574"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6" name="内容占位符 5"/>
          <p:cNvSpPr>
            <a:spLocks noGrp="1"/>
          </p:cNvSpPr>
          <p:nvPr>
            <p:ph sz="quarter" idx="4"/>
          </p:nvPr>
        </p:nvSpPr>
        <p:spPr>
          <a:xfrm>
            <a:off x="6256938" y="2665379"/>
            <a:ext cx="4897576"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1005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270203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53545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b="0" i="0">
                <a:latin typeface="inpin heiti" charset="-122"/>
                <a:ea typeface="inpin heiti"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6956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24823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48468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2025/9/14</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197984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0011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3856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4644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14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1861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Picture 5">
            <a:extLst>
              <a:ext uri="{FF2B5EF4-FFF2-40B4-BE49-F238E27FC236}">
                <a16:creationId xmlns:a16="http://schemas.microsoft.com/office/drawing/2014/main" id="{1D3DE8D2-B29D-49BB-AA12-29E0A1E323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9517" y="-471924"/>
            <a:ext cx="1674098" cy="1674098"/>
          </a:xfrm>
          <a:prstGeom prst="rect">
            <a:avLst/>
          </a:prstGeom>
        </p:spPr>
      </p:pic>
    </p:spTree>
    <p:extLst>
      <p:ext uri="{BB962C8B-B14F-4D97-AF65-F5344CB8AC3E}">
        <p14:creationId xmlns:p14="http://schemas.microsoft.com/office/powerpoint/2010/main" val="1882266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6135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8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35196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701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836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1259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373878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966641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290712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479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71720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375717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47856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6924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59921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72598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796526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27973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986658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242527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6" y="200026"/>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extLst>
      <p:ext uri="{BB962C8B-B14F-4D97-AF65-F5344CB8AC3E}">
        <p14:creationId xmlns:p14="http://schemas.microsoft.com/office/powerpoint/2010/main" val="1232462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54748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56328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36987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16944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6856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25697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08208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234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9585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6"/>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1"/>
            <a:ext cx="2743200" cy="365125"/>
          </a:xfrm>
          <a:prstGeom prst="rect">
            <a:avLst/>
          </a:prstGeom>
        </p:spPr>
        <p:txBody>
          <a:bodyPr/>
          <a:lstStyle/>
          <a:p>
            <a:fld id="{35DFA314-A780-435D-8A0B-9F9FDA20AA32}" type="datetimeFigureOut">
              <a:rPr lang="zh-CN" altLang="en-US" smtClean="0"/>
              <a:t>2025/9/14</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1"/>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21719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701647163"/>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66801893"/>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25394975"/>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5869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232548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936811854"/>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595152186"/>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72091401"/>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8523453"/>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6330983"/>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39297395"/>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14/09/2025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2283170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0827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7016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1485195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558972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wdDnDiag">
          <a:fgClr>
            <a:srgbClr val="FFF3F3"/>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3730943" y="2690813"/>
            <a:ext cx="4730115" cy="147637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0" i="0" dirty="0">
                <a:solidFill>
                  <a:schemeClr val="tx1">
                    <a:lumMod val="75000"/>
                    <a:lumOff val="25000"/>
                    <a:alpha val="0"/>
                  </a:schemeClr>
                </a:solidFill>
                <a:latin typeface="inpin heiti" charset="-122"/>
                <a:ea typeface="inpin heiti" charset="-122"/>
                <a:sym typeface="+mn-ea"/>
              </a:rPr>
              <a:t>感谢您下载包图网平台上提供的</a:t>
            </a:r>
            <a:r>
              <a:rPr lang="en-US" altLang="zh-CN" b="0" i="0" dirty="0">
                <a:solidFill>
                  <a:schemeClr val="tx1">
                    <a:lumMod val="75000"/>
                    <a:lumOff val="25000"/>
                    <a:alpha val="0"/>
                  </a:schemeClr>
                </a:solidFill>
                <a:latin typeface="inpin heiti" charset="-122"/>
                <a:ea typeface="inpin heiti" charset="-122"/>
                <a:sym typeface="+mn-ea"/>
              </a:rPr>
              <a:t>PPT</a:t>
            </a:r>
            <a:r>
              <a:rPr lang="zh-CN" altLang="en-US" b="0" i="0" dirty="0">
                <a:solidFill>
                  <a:schemeClr val="tx1">
                    <a:lumMod val="75000"/>
                    <a:lumOff val="25000"/>
                    <a:alpha val="0"/>
                  </a:schemeClr>
                </a:solidFill>
                <a:latin typeface="inpin heiti" charset="-122"/>
                <a:ea typeface="inpin heiti" charset="-122"/>
                <a:sym typeface="+mn-ea"/>
              </a:rPr>
              <a:t>作品，</a:t>
            </a:r>
          </a:p>
          <a:p>
            <a:r>
              <a:rPr lang="zh-CN" altLang="en-US" b="0" i="0" dirty="0">
                <a:solidFill>
                  <a:schemeClr val="tx1">
                    <a:lumMod val="75000"/>
                    <a:lumOff val="25000"/>
                    <a:alpha val="0"/>
                  </a:schemeClr>
                </a:solidFill>
                <a:latin typeface="inpin heiti" charset="-122"/>
                <a:ea typeface="inpin heiti" charset="-122"/>
                <a:sym typeface="+mn-ea"/>
              </a:rPr>
              <a:t>为了您和包图网以及原创作者的利益，请</a:t>
            </a:r>
          </a:p>
          <a:p>
            <a:r>
              <a:rPr lang="zh-CN" altLang="en-US" b="0" i="0" dirty="0">
                <a:solidFill>
                  <a:schemeClr val="tx1">
                    <a:lumMod val="75000"/>
                    <a:lumOff val="25000"/>
                    <a:alpha val="0"/>
                  </a:schemeClr>
                </a:solidFill>
                <a:latin typeface="inpin heiti" charset="-122"/>
                <a:ea typeface="inpin heiti" charset="-122"/>
                <a:sym typeface="+mn-ea"/>
              </a:rPr>
              <a:t>勿复制、传播、销售，否则将承担法律责</a:t>
            </a:r>
          </a:p>
          <a:p>
            <a:r>
              <a:rPr lang="zh-CN" altLang="en-US" b="0" i="0" dirty="0">
                <a:solidFill>
                  <a:schemeClr val="tx1">
                    <a:lumMod val="75000"/>
                    <a:lumOff val="25000"/>
                    <a:alpha val="0"/>
                  </a:schemeClr>
                </a:solidFill>
                <a:latin typeface="inpin heiti" charset="-122"/>
                <a:ea typeface="inpin heiti" charset="-122"/>
                <a:sym typeface="+mn-ea"/>
              </a:rPr>
              <a:t>任！包图网将对作品进行维权，按照传播</a:t>
            </a:r>
          </a:p>
          <a:p>
            <a:r>
              <a:rPr lang="zh-CN" altLang="en-US" b="0" i="0" dirty="0">
                <a:solidFill>
                  <a:schemeClr val="tx1">
                    <a:lumMod val="75000"/>
                    <a:lumOff val="25000"/>
                    <a:alpha val="0"/>
                  </a:schemeClr>
                </a:solidFill>
                <a:latin typeface="inpin heiti" charset="-122"/>
                <a:ea typeface="inpin heiti" charset="-122"/>
                <a:sym typeface="+mn-ea"/>
              </a:rPr>
              <a:t>下载次数进行十倍的索取赔偿！</a:t>
            </a:r>
          </a:p>
        </p:txBody>
      </p:sp>
    </p:spTree>
    <p:extLst>
      <p:ext uri="{BB962C8B-B14F-4D97-AF65-F5344CB8AC3E}">
        <p14:creationId xmlns:p14="http://schemas.microsoft.com/office/powerpoint/2010/main" val="22816616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6189243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78814592"/>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9785A-4BB0-35C8-6F0D-78B76CE9A0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32000" y="0"/>
            <a:ext cx="1892101" cy="1892101"/>
          </a:xfrm>
          <a:prstGeom prst="rect">
            <a:avLst/>
          </a:prstGeom>
        </p:spPr>
      </p:pic>
    </p:spTree>
    <p:extLst>
      <p:ext uri="{BB962C8B-B14F-4D97-AF65-F5344CB8AC3E}">
        <p14:creationId xmlns:p14="http://schemas.microsoft.com/office/powerpoint/2010/main" val="95023609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14/09/2025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25996884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8.xml"/><Relationship Id="rId1" Type="http://schemas.openxmlformats.org/officeDocument/2006/relationships/tags" Target="../tags/tag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6.xml"/><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8.xml"/><Relationship Id="rId1" Type="http://schemas.openxmlformats.org/officeDocument/2006/relationships/tags" Target="../tags/tag1.xml"/><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8.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E947773-6C48-5A9E-2728-E960146AC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800" y="1503993"/>
            <a:ext cx="6058720" cy="4668447"/>
          </a:xfrm>
          <a:prstGeom prst="rect">
            <a:avLst/>
          </a:prstGeom>
        </p:spPr>
      </p:pic>
    </p:spTree>
    <p:extLst>
      <p:ext uri="{BB962C8B-B14F-4D97-AF65-F5344CB8AC3E}">
        <p14:creationId xmlns:p14="http://schemas.microsoft.com/office/powerpoint/2010/main" val="2778416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1E91D7-0C7C-4A90-965A-0C71D77EC0BD}"/>
              </a:ext>
            </a:extLst>
          </p:cNvPr>
          <p:cNvPicPr>
            <a:picLocks noChangeAspect="1"/>
          </p:cNvPicPr>
          <p:nvPr/>
        </p:nvPicPr>
        <p:blipFill>
          <a:blip r:embed="rId3"/>
          <a:stretch>
            <a:fillRect/>
          </a:stretch>
        </p:blipFill>
        <p:spPr>
          <a:xfrm>
            <a:off x="481965" y="1525270"/>
            <a:ext cx="6329306" cy="4509770"/>
          </a:xfrm>
          <a:prstGeom prst="rect">
            <a:avLst/>
          </a:prstGeom>
        </p:spPr>
      </p:pic>
      <p:sp>
        <p:nvSpPr>
          <p:cNvPr id="11" name="圆角矩形 13">
            <a:extLst>
              <a:ext uri="{FF2B5EF4-FFF2-40B4-BE49-F238E27FC236}">
                <a16:creationId xmlns:a16="http://schemas.microsoft.com/office/drawing/2014/main" id="{8EBD04AB-F1FB-4E7B-8E0D-173627ACBFBD}"/>
              </a:ext>
            </a:extLst>
          </p:cNvPr>
          <p:cNvSpPr/>
          <p:nvPr/>
        </p:nvSpPr>
        <p:spPr>
          <a:xfrm>
            <a:off x="6937976" y="1415926"/>
            <a:ext cx="4847623" cy="3501514"/>
          </a:xfrm>
          <a:prstGeom prst="roundRect">
            <a:avLst/>
          </a:prstGeom>
          <a:solidFill>
            <a:schemeClr val="bg1"/>
          </a:solidFill>
          <a:ln w="5715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srgbClr val="00B050"/>
                </a:solidFill>
                <a:latin typeface="Cambria" panose="02040503050406030204" pitchFamily="18" charset="0"/>
                <a:ea typeface="Cambria" panose="02040503050406030204" pitchFamily="18" charset="0"/>
                <a:cs typeface="Arial" panose="020B0604020202020204" pitchFamily="34" charset="0"/>
              </a:rPr>
              <a:t>T</a:t>
            </a:r>
            <a:r>
              <a:rPr lang="vi-VN" altLang="zh-CN" sz="3200" b="1" dirty="0">
                <a:solidFill>
                  <a:srgbClr val="00B050"/>
                </a:solidFill>
                <a:latin typeface="Cambria" panose="02040503050406030204" pitchFamily="18" charset="0"/>
                <a:ea typeface="Cambria" panose="02040503050406030204" pitchFamily="18" charset="0"/>
                <a:cs typeface="Arial" panose="020B0604020202020204" pitchFamily="34" charset="0"/>
              </a:rPr>
              <a:t>hành viên, thời gian thực hiện; dự kiến số lượng sách; những khó kh</a:t>
            </a:r>
            <a:r>
              <a:rPr lang="en-US" altLang="zh-CN" sz="3200" b="1" dirty="0">
                <a:solidFill>
                  <a:srgbClr val="00B050"/>
                </a:solidFill>
                <a:latin typeface="Cambria" panose="02040503050406030204" pitchFamily="18" charset="0"/>
                <a:ea typeface="Cambria" panose="02040503050406030204" pitchFamily="18" charset="0"/>
                <a:cs typeface="Arial" panose="020B0604020202020204" pitchFamily="34" charset="0"/>
              </a:rPr>
              <a:t>ă</a:t>
            </a:r>
            <a:r>
              <a:rPr lang="vi-VN" altLang="zh-CN" sz="3200" b="1" dirty="0">
                <a:solidFill>
                  <a:srgbClr val="00B050"/>
                </a:solidFill>
                <a:latin typeface="Cambria" panose="02040503050406030204" pitchFamily="18" charset="0"/>
                <a:ea typeface="Cambria" panose="02040503050406030204" pitchFamily="18" charset="0"/>
                <a:cs typeface="Arial" panose="020B0604020202020204" pitchFamily="34" charset="0"/>
              </a:rPr>
              <a:t>n có thể xảy ra, nguồn sách; cách duy trì tủ sách;….</a:t>
            </a:r>
            <a:endParaRPr kumimoji="0" lang="zh-CN" altLang="en-US" sz="3200" b="1" i="0" u="none" strike="noStrike" kern="1200" cap="none" spc="0" normalizeH="0" baseline="0" noProof="0" dirty="0">
              <a:ln>
                <a:noFill/>
              </a:ln>
              <a:solidFill>
                <a:srgbClr val="00B050"/>
              </a:solidFill>
              <a:effectLst/>
              <a:uLnTx/>
              <a:uFillTx/>
              <a:latin typeface="Cambria" panose="02040503050406030204" pitchFamily="18" charset="0"/>
              <a:ea typeface="微软雅黑" panose="020B0503020204020204" pitchFamily="34" charset="-122"/>
              <a:cs typeface="Arial" panose="020B0604020202020204" pitchFamily="34" charset="0"/>
            </a:endParaRPr>
          </a:p>
        </p:txBody>
      </p:sp>
      <p:sp>
        <p:nvSpPr>
          <p:cNvPr id="3" name="TextBox 2">
            <a:extLst>
              <a:ext uri="{FF2B5EF4-FFF2-40B4-BE49-F238E27FC236}">
                <a16:creationId xmlns:a16="http://schemas.microsoft.com/office/drawing/2014/main" id="{D1DAE519-619E-0934-CCDD-C5DC9CA8BD11}"/>
              </a:ext>
            </a:extLst>
          </p:cNvPr>
          <p:cNvSpPr txBox="1"/>
          <p:nvPr/>
        </p:nvSpPr>
        <p:spPr>
          <a:xfrm>
            <a:off x="945222" y="215757"/>
            <a:ext cx="10551560" cy="954107"/>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2. </a:t>
            </a:r>
            <a:r>
              <a:rPr lang="en-US" sz="2800" b="1" dirty="0" err="1">
                <a:latin typeface="Cambria" panose="02040503050406030204" pitchFamily="18" charset="0"/>
                <a:ea typeface="Cambria" panose="02040503050406030204" pitchFamily="18" charset="0"/>
              </a:rPr>
              <a:t>Cùng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xây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dựng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Tủ</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ủng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hộ</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khăn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Vì</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sao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muốn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đó</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843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8624" y="1114984"/>
            <a:ext cx="6369404" cy="3789858"/>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marL="0" marR="0" lvl="0" indent="0" algn="ctr" defTabSz="914126" rtl="0" eaLnBrk="1" fontAlgn="auto" latinLnBrk="0" hangingPunct="1">
              <a:lnSpc>
                <a:spcPct val="100000"/>
              </a:lnSpc>
              <a:spcBef>
                <a:spcPts val="0"/>
              </a:spcBef>
              <a:spcAft>
                <a:spcPts val="0"/>
              </a:spcAft>
              <a:buClr>
                <a:srgbClr val="000000"/>
              </a:buClr>
              <a:buSzPts val="4667"/>
              <a:buFontTx/>
              <a:buNone/>
              <a:tabLst/>
              <a:defRPr/>
            </a:pPr>
            <a:endParaRPr kumimoji="0" sz="4666"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8" name="Google Shape;1018;p13"/>
          <p:cNvPicPr preferRelativeResize="0"/>
          <p:nvPr/>
        </p:nvPicPr>
        <p:blipFill rotWithShape="1">
          <a:blip r:embed="rId10">
            <a:alphaModFix/>
          </a:blip>
          <a:srcRect/>
          <a:stretch/>
        </p:blipFill>
        <p:spPr>
          <a:xfrm>
            <a:off x="9682363" y="2754404"/>
            <a:ext cx="2224348" cy="2397568"/>
          </a:xfrm>
          <a:prstGeom prst="rect">
            <a:avLst/>
          </a:prstGeom>
          <a:noFill/>
          <a:ln>
            <a:noFill/>
          </a:ln>
        </p:spPr>
      </p:pic>
      <p:pic>
        <p:nvPicPr>
          <p:cNvPr id="1019" name="Google Shape;1019;p13"/>
          <p:cNvPicPr preferRelativeResize="0"/>
          <p:nvPr/>
        </p:nvPicPr>
        <p:blipFill rotWithShape="1">
          <a:blip r:embed="rId11">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2">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3"/>
          <a:stretch>
            <a:fillRect/>
          </a:stretch>
        </p:blipFill>
        <p:spPr>
          <a:xfrm>
            <a:off x="3074870" y="2156291"/>
            <a:ext cx="6369404" cy="1449297"/>
          </a:xfrm>
          <a:prstGeom prst="rect">
            <a:avLst/>
          </a:prstGeom>
        </p:spPr>
      </p:pic>
    </p:spTree>
    <p:extLst>
      <p:ext uri="{BB962C8B-B14F-4D97-AF65-F5344CB8AC3E}">
        <p14:creationId xmlns:p14="http://schemas.microsoft.com/office/powerpoint/2010/main" val="411304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id="{22427089-97C1-4A41-9C5C-7737D1819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F2C39A21-9DDF-4350-88BB-9B2E03B36CDE}"/>
              </a:ext>
            </a:extLst>
          </p:cNvPr>
          <p:cNvSpPr/>
          <p:nvPr/>
        </p:nvSpPr>
        <p:spPr>
          <a:xfrm>
            <a:off x="496387" y="378823"/>
            <a:ext cx="11220995" cy="612648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33F0A8E-742E-65F9-A5BF-D76AA4967B00}"/>
              </a:ext>
            </a:extLst>
          </p:cNvPr>
          <p:cNvPicPr>
            <a:picLocks noChangeAspect="1"/>
          </p:cNvPicPr>
          <p:nvPr/>
        </p:nvPicPr>
        <p:blipFill>
          <a:blip r:embed="rId4"/>
          <a:stretch>
            <a:fillRect/>
          </a:stretch>
        </p:blipFill>
        <p:spPr>
          <a:xfrm>
            <a:off x="3200400" y="857870"/>
            <a:ext cx="5847020" cy="4282082"/>
          </a:xfrm>
          <a:prstGeom prst="rect">
            <a:avLst/>
          </a:prstGeom>
        </p:spPr>
      </p:pic>
      <p:sp>
        <p:nvSpPr>
          <p:cNvPr id="4" name="Rectangle 3">
            <a:extLst>
              <a:ext uri="{FF2B5EF4-FFF2-40B4-BE49-F238E27FC236}">
                <a16:creationId xmlns:a16="http://schemas.microsoft.com/office/drawing/2014/main" id="{776B34DF-31A9-59B7-1F94-3DE2F5013D6F}"/>
              </a:ext>
            </a:extLst>
          </p:cNvPr>
          <p:cNvSpPr/>
          <p:nvPr/>
        </p:nvSpPr>
        <p:spPr>
          <a:xfrm>
            <a:off x="2464095" y="35518"/>
            <a:ext cx="6337005"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Nội dung hình vẽ là gì?</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C85ED2A0-D599-D0E3-CD39-3B8AD93CAAE0}"/>
              </a:ext>
            </a:extLst>
          </p:cNvPr>
          <p:cNvSpPr/>
          <p:nvPr/>
        </p:nvSpPr>
        <p:spPr>
          <a:xfrm>
            <a:off x="655320" y="5447994"/>
            <a:ext cx="10368516" cy="12103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Hình vẽ nhóm người làm các nghề nghiệp khác nhau, nhưng đều chung một mục đích là tạo ra của cải vật chất và những giá trị tốt đẹp cho cuộc sống. Vì vậy, nghề nghiệp nào cũng quý và đáng trân trọng.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03248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D8EB9861-6B45-37BC-BF69-47DD4D025BA6}"/>
              </a:ext>
            </a:extLst>
          </p:cNvPr>
          <p:cNvPicPr>
            <a:picLocks noChangeAspect="1"/>
          </p:cNvPicPr>
          <p:nvPr/>
        </p:nvPicPr>
        <p:blipFill>
          <a:blip r:embed="rId7"/>
          <a:stretch>
            <a:fillRect/>
          </a:stretch>
        </p:blipFill>
        <p:spPr>
          <a:xfrm>
            <a:off x="3432824" y="2256431"/>
            <a:ext cx="5529551" cy="2426418"/>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id="{22427089-97C1-4A41-9C5C-7737D1819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组合 1">
            <a:extLst>
              <a:ext uri="{FF2B5EF4-FFF2-40B4-BE49-F238E27FC236}">
                <a16:creationId xmlns:a16="http://schemas.microsoft.com/office/drawing/2014/main" id="{AB00947D-D5A6-40D0-B697-CCB44BBFDA64}"/>
              </a:ext>
            </a:extLst>
          </p:cNvPr>
          <p:cNvGrpSpPr/>
          <p:nvPr/>
        </p:nvGrpSpPr>
        <p:grpSpPr>
          <a:xfrm>
            <a:off x="548005" y="506443"/>
            <a:ext cx="10860708" cy="6094382"/>
            <a:chOff x="756891" y="721391"/>
            <a:chExt cx="10860708" cy="5525785"/>
          </a:xfrm>
        </p:grpSpPr>
        <p:sp>
          <p:nvSpPr>
            <p:cNvPr id="18" name="矩形 7">
              <a:extLst>
                <a:ext uri="{FF2B5EF4-FFF2-40B4-BE49-F238E27FC236}">
                  <a16:creationId xmlns:a16="http://schemas.microsoft.com/office/drawing/2014/main" id="{63CCF171-00BB-4FF5-BC09-DE9EEAE5EB9D}"/>
                </a:ext>
              </a:extLst>
            </p:cNvPr>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矩形 8">
              <a:extLst>
                <a:ext uri="{FF2B5EF4-FFF2-40B4-BE49-F238E27FC236}">
                  <a16:creationId xmlns:a16="http://schemas.microsoft.com/office/drawing/2014/main" id="{0BA1E6A7-DE06-4514-BE9C-AF5DCB5A0F88}"/>
                </a:ext>
              </a:extLst>
            </p:cNvPr>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文本框 12">
            <a:extLst>
              <a:ext uri="{FF2B5EF4-FFF2-40B4-BE49-F238E27FC236}">
                <a16:creationId xmlns:a16="http://schemas.microsoft.com/office/drawing/2014/main" id="{8CED6CB8-3005-45B1-B83B-8F5DE8B3EB6F}"/>
              </a:ext>
            </a:extLst>
          </p:cNvPr>
          <p:cNvSpPr txBox="1"/>
          <p:nvPr/>
        </p:nvSpPr>
        <p:spPr>
          <a:xfrm>
            <a:off x="1140598" y="4007316"/>
            <a:ext cx="3456212" cy="1663212"/>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cs typeface="+mn-cs"/>
              </a:rPr>
              <a:t>THẢO LUẬN NHÓM</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cs typeface="+mn-cs"/>
            </a:endParaRPr>
          </a:p>
        </p:txBody>
      </p:sp>
      <p:pic>
        <p:nvPicPr>
          <p:cNvPr id="21" name="Picture 2">
            <a:extLst>
              <a:ext uri="{FF2B5EF4-FFF2-40B4-BE49-F238E27FC236}">
                <a16:creationId xmlns:a16="http://schemas.microsoft.com/office/drawing/2014/main" id="{4D2EEDBA-4730-474B-B914-7B5B4D514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823" y="1016022"/>
            <a:ext cx="2929802" cy="292460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6">
            <a:extLst>
              <a:ext uri="{FF2B5EF4-FFF2-40B4-BE49-F238E27FC236}">
                <a16:creationId xmlns:a16="http://schemas.microsoft.com/office/drawing/2014/main" id="{488E99B1-7808-4949-94C1-B0FA4A61C331}"/>
              </a:ext>
            </a:extLst>
          </p:cNvPr>
          <p:cNvSpPr/>
          <p:nvPr/>
        </p:nvSpPr>
        <p:spPr>
          <a:xfrm>
            <a:off x="4238624" y="949336"/>
            <a:ext cx="6551295" cy="1388205"/>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a:solidFill>
                  <a:srgbClr val="005279"/>
                </a:solidFill>
              </a:rPr>
              <a:t>Hãy kể một số công việc tình nguyện không nhận lương khác.</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8805087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0"/>
                                  </p:iterate>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5" presetClass="emph" presetSubtype="0" grpId="1" nodeType="withEffect">
                                  <p:stCondLst>
                                    <p:cond delay="0"/>
                                  </p:stCondLst>
                                  <p:iterate type="lt">
                                    <p:tmAbs val="25"/>
                                  </p:iterate>
                                  <p:childTnLst>
                                    <p:set>
                                      <p:cBhvr override="childStyle">
                                        <p:cTn id="29" dur="indefinite"/>
                                        <p:tgtEl>
                                          <p:spTgt spid="1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8624" y="1114984"/>
            <a:ext cx="6369404" cy="3789858"/>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8" name="Google Shape;1018;p13"/>
          <p:cNvPicPr preferRelativeResize="0"/>
          <p:nvPr/>
        </p:nvPicPr>
        <p:blipFill rotWithShape="1">
          <a:blip r:embed="rId10">
            <a:alphaModFix/>
          </a:blip>
          <a:srcRect/>
          <a:stretch/>
        </p:blipFill>
        <p:spPr>
          <a:xfrm>
            <a:off x="9682363" y="2754404"/>
            <a:ext cx="2224348" cy="2397568"/>
          </a:xfrm>
          <a:prstGeom prst="rect">
            <a:avLst/>
          </a:prstGeom>
          <a:noFill/>
          <a:ln>
            <a:noFill/>
          </a:ln>
        </p:spPr>
      </p:pic>
      <p:pic>
        <p:nvPicPr>
          <p:cNvPr id="1019" name="Google Shape;1019;p13"/>
          <p:cNvPicPr preferRelativeResize="0"/>
          <p:nvPr/>
        </p:nvPicPr>
        <p:blipFill rotWithShape="1">
          <a:blip r:embed="rId11">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2">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3"/>
          <a:stretch>
            <a:fillRect/>
          </a:stretch>
        </p:blipFill>
        <p:spPr>
          <a:xfrm>
            <a:off x="3074870" y="2156291"/>
            <a:ext cx="6369404" cy="1449297"/>
          </a:xfrm>
          <a:prstGeom prst="rect">
            <a:avLst/>
          </a:prstGeom>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id="{22427089-97C1-4A41-9C5C-7737D1819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F2C39A21-9DDF-4350-88BB-9B2E03B36CDE}"/>
              </a:ext>
            </a:extLst>
          </p:cNvPr>
          <p:cNvSpPr/>
          <p:nvPr/>
        </p:nvSpPr>
        <p:spPr>
          <a:xfrm>
            <a:off x="496387" y="378823"/>
            <a:ext cx="11220995" cy="6126480"/>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447DB47C-3772-411C-A2D4-FFBFAFB78FF3}"/>
              </a:ext>
            </a:extLst>
          </p:cNvPr>
          <p:cNvGrpSpPr/>
          <p:nvPr/>
        </p:nvGrpSpPr>
        <p:grpSpPr>
          <a:xfrm>
            <a:off x="1493520" y="-28619"/>
            <a:ext cx="10424160" cy="4716854"/>
            <a:chOff x="2114924" y="-28619"/>
            <a:chExt cx="5484300" cy="4716854"/>
          </a:xfrm>
        </p:grpSpPr>
        <p:pic>
          <p:nvPicPr>
            <p:cNvPr id="12" name="Picture 11" descr="A picture containing mirror, athletic game, hand glass, microscope&#10;&#10;Description automatically generated">
              <a:extLst>
                <a:ext uri="{FF2B5EF4-FFF2-40B4-BE49-F238E27FC236}">
                  <a16:creationId xmlns:a16="http://schemas.microsoft.com/office/drawing/2014/main" id="{F9D51364-60E2-43B6-B364-1C61CE1F93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114924" y="-28619"/>
              <a:ext cx="5484300" cy="4716854"/>
            </a:xfrm>
            <a:prstGeom prst="rect">
              <a:avLst/>
            </a:prstGeom>
          </p:spPr>
        </p:pic>
        <p:sp>
          <p:nvSpPr>
            <p:cNvPr id="14" name="TextBox 13">
              <a:extLst>
                <a:ext uri="{FF2B5EF4-FFF2-40B4-BE49-F238E27FC236}">
                  <a16:creationId xmlns:a16="http://schemas.microsoft.com/office/drawing/2014/main" id="{ADE26CC1-957D-484D-AD3C-A9986BDFF38A}"/>
                </a:ext>
              </a:extLst>
            </p:cNvPr>
            <p:cNvSpPr txBox="1"/>
            <p:nvPr/>
          </p:nvSpPr>
          <p:spPr>
            <a:xfrm>
              <a:off x="2929723" y="1530786"/>
              <a:ext cx="3854703" cy="1569660"/>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Em và người thân đã từng tham gia công việc tình nguyện nào?</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Công việc đó mang lại lợi ích gì?</a:t>
              </a:r>
            </a:p>
          </p:txBody>
        </p:sp>
      </p:grpSp>
      <p:pic>
        <p:nvPicPr>
          <p:cNvPr id="15" name="Picture 14">
            <a:extLst>
              <a:ext uri="{FF2B5EF4-FFF2-40B4-BE49-F238E27FC236}">
                <a16:creationId xmlns:a16="http://schemas.microsoft.com/office/drawing/2014/main" id="{9A6C2B69-DDCE-4CCC-A585-0E7698D5E046}"/>
              </a:ext>
            </a:extLst>
          </p:cNvPr>
          <p:cNvPicPr>
            <a:picLocks noChangeAspect="1"/>
          </p:cNvPicPr>
          <p:nvPr/>
        </p:nvPicPr>
        <p:blipFill>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2082106" y="2329925"/>
            <a:ext cx="3817855" cy="3817855"/>
          </a:xfrm>
          <a:prstGeom prst="rect">
            <a:avLst/>
          </a:prstGeom>
        </p:spPr>
      </p:pic>
    </p:spTree>
    <p:custDataLst>
      <p:tags r:id="rId1"/>
    </p:custDataLst>
    <p:extLst>
      <p:ext uri="{BB962C8B-B14F-4D97-AF65-F5344CB8AC3E}">
        <p14:creationId xmlns:p14="http://schemas.microsoft.com/office/powerpoint/2010/main" val="1588216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1003300" y="2095500"/>
            <a:ext cx="7778306" cy="3895725"/>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3"/>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38942" y="861166"/>
              <a:ext cx="5628287" cy="4460519"/>
            </a:xfrm>
            <a:prstGeom prst="rect">
              <a:avLst/>
            </a:prstGeom>
            <a:noFill/>
          </p:spPr>
          <p:txBody>
            <a:bodyPr wrap="square" rtlCol="0">
              <a:spAutoFit/>
            </a:bodyPr>
            <a:lstStyle/>
            <a:p>
              <a:pPr algn="just" defTabSz="914446">
                <a:defRPr/>
              </a:pPr>
              <a:r>
                <a:rPr lang="vi-VN" sz="3200" b="1" dirty="0">
                  <a:solidFill>
                    <a:prstClr val="black"/>
                  </a:solidFill>
                  <a:latin typeface="Cambria" panose="02040503050406030204" pitchFamily="18" charset="0"/>
                  <a:ea typeface="Cambria" panose="02040503050406030204" pitchFamily="18" charset="0"/>
                </a:rPr>
                <a:t>Có nhiều việc tình nguyện mang lại lợi ích cho mọi người xung quanh, cho cộng đồng mà chúng ta có thể làm được.</a:t>
              </a:r>
            </a:p>
            <a:p>
              <a:pPr algn="just" defTabSz="914446">
                <a:defRPr/>
              </a:pPr>
              <a:r>
                <a:rPr lang="vi-VN" sz="3200" b="1" dirty="0">
                  <a:solidFill>
                    <a:prstClr val="black"/>
                  </a:solidFill>
                  <a:latin typeface="Cambria" panose="02040503050406030204" pitchFamily="18" charset="0"/>
                  <a:ea typeface="Cambria" panose="02040503050406030204" pitchFamily="18" charset="0"/>
                </a:rPr>
                <a:t>Tùy theo sức mình, các em hãy luôn có ý thức giúp đỡ người khác là một việc tốt, đáng được trân trọng. </a:t>
              </a:r>
            </a:p>
          </p:txBody>
        </p:sp>
      </p:grpSp>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0117" t="73491" r="-2725"/>
          <a:stretch/>
        </p:blipFill>
        <p:spPr>
          <a:xfrm>
            <a:off x="8870123" y="269652"/>
            <a:ext cx="2913733" cy="2247391"/>
          </a:xfrm>
          <a:prstGeom prst="rect">
            <a:avLst/>
          </a:prstGeom>
        </p:spPr>
      </p:pic>
      <p:pic>
        <p:nvPicPr>
          <p:cNvPr id="5" name="Picture 4" descr="A cartoon of a child holding a pencil and a notebook&#10;&#10;Description automatically generated">
            <a:extLst>
              <a:ext uri="{FF2B5EF4-FFF2-40B4-BE49-F238E27FC236}">
                <a16:creationId xmlns:a16="http://schemas.microsoft.com/office/drawing/2014/main" id="{68487913-C6F7-5C8C-7EFD-426094F99B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924" y="3123380"/>
            <a:ext cx="2913734" cy="3501420"/>
          </a:xfrm>
          <a:prstGeom prst="rect">
            <a:avLst/>
          </a:prstGeom>
        </p:spPr>
      </p:pic>
      <p:pic>
        <p:nvPicPr>
          <p:cNvPr id="3" name="Picture 2" descr="A close up of a logo&#10;&#10;Description automatically generated">
            <a:extLst>
              <a:ext uri="{FF2B5EF4-FFF2-40B4-BE49-F238E27FC236}">
                <a16:creationId xmlns:a16="http://schemas.microsoft.com/office/drawing/2014/main" id="{49D819D1-EE25-6CD9-3B39-4AF1E118C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175" y="257175"/>
            <a:ext cx="4948484" cy="1426353"/>
          </a:xfrm>
          <a:prstGeom prst="rect">
            <a:avLst/>
          </a:prstGeom>
        </p:spPr>
      </p:pic>
    </p:spTree>
    <p:extLst>
      <p:ext uri="{BB962C8B-B14F-4D97-AF65-F5344CB8AC3E}">
        <p14:creationId xmlns:p14="http://schemas.microsoft.com/office/powerpoint/2010/main" val="3252282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D9F767BD-C08F-A7FC-FAB7-F00255DE3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920" y="1265179"/>
            <a:ext cx="5943911" cy="4785352"/>
          </a:xfrm>
          <a:prstGeom prst="rect">
            <a:avLst/>
          </a:prstGeom>
        </p:spPr>
      </p:pic>
    </p:spTree>
    <p:extLst>
      <p:ext uri="{BB962C8B-B14F-4D97-AF65-F5344CB8AC3E}">
        <p14:creationId xmlns:p14="http://schemas.microsoft.com/office/powerpoint/2010/main" val="709519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id="{22427089-97C1-4A41-9C5C-7737D1819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组合 1">
            <a:extLst>
              <a:ext uri="{FF2B5EF4-FFF2-40B4-BE49-F238E27FC236}">
                <a16:creationId xmlns:a16="http://schemas.microsoft.com/office/drawing/2014/main" id="{AB00947D-D5A6-40D0-B697-CCB44BBFDA64}"/>
              </a:ext>
            </a:extLst>
          </p:cNvPr>
          <p:cNvGrpSpPr/>
          <p:nvPr/>
        </p:nvGrpSpPr>
        <p:grpSpPr>
          <a:xfrm>
            <a:off x="548005" y="506443"/>
            <a:ext cx="10860708" cy="6094382"/>
            <a:chOff x="756891" y="721391"/>
            <a:chExt cx="10860708" cy="5525785"/>
          </a:xfrm>
        </p:grpSpPr>
        <p:sp>
          <p:nvSpPr>
            <p:cNvPr id="18" name="矩形 7">
              <a:extLst>
                <a:ext uri="{FF2B5EF4-FFF2-40B4-BE49-F238E27FC236}">
                  <a16:creationId xmlns:a16="http://schemas.microsoft.com/office/drawing/2014/main" id="{63CCF171-00BB-4FF5-BC09-DE9EEAE5EB9D}"/>
                </a:ext>
              </a:extLst>
            </p:cNvPr>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矩形 8">
              <a:extLst>
                <a:ext uri="{FF2B5EF4-FFF2-40B4-BE49-F238E27FC236}">
                  <a16:creationId xmlns:a16="http://schemas.microsoft.com/office/drawing/2014/main" id="{0BA1E6A7-DE06-4514-BE9C-AF5DCB5A0F88}"/>
                </a:ext>
              </a:extLst>
            </p:cNvPr>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文本框 12">
            <a:extLst>
              <a:ext uri="{FF2B5EF4-FFF2-40B4-BE49-F238E27FC236}">
                <a16:creationId xmlns:a16="http://schemas.microsoft.com/office/drawing/2014/main" id="{8CED6CB8-3005-45B1-B83B-8F5DE8B3EB6F}"/>
              </a:ext>
            </a:extLst>
          </p:cNvPr>
          <p:cNvSpPr txBox="1"/>
          <p:nvPr/>
        </p:nvSpPr>
        <p:spPr>
          <a:xfrm>
            <a:off x="1140598" y="4007316"/>
            <a:ext cx="3456212" cy="1663212"/>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cs typeface="+mn-cs"/>
              </a:rPr>
              <a:t>THẢO LUẬN NHÓM ĐÔI</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cs typeface="+mn-cs"/>
            </a:endParaRPr>
          </a:p>
        </p:txBody>
      </p:sp>
      <p:pic>
        <p:nvPicPr>
          <p:cNvPr id="21" name="Picture 2">
            <a:extLst>
              <a:ext uri="{FF2B5EF4-FFF2-40B4-BE49-F238E27FC236}">
                <a16:creationId xmlns:a16="http://schemas.microsoft.com/office/drawing/2014/main" id="{4D2EEDBA-4730-474B-B914-7B5B4D514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823" y="1016022"/>
            <a:ext cx="2929802" cy="292460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6">
            <a:extLst>
              <a:ext uri="{FF2B5EF4-FFF2-40B4-BE49-F238E27FC236}">
                <a16:creationId xmlns:a16="http://schemas.microsoft.com/office/drawing/2014/main" id="{488E99B1-7808-4949-94C1-B0FA4A61C331}"/>
              </a:ext>
            </a:extLst>
          </p:cNvPr>
          <p:cNvSpPr/>
          <p:nvPr/>
        </p:nvSpPr>
        <p:spPr>
          <a:xfrm>
            <a:off x="4238624" y="949337"/>
            <a:ext cx="6551295" cy="1021704"/>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rPr>
              <a:t>Lớn lên em thích làm nghề gì?</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mn-cs"/>
            </a:endParaRPr>
          </a:p>
        </p:txBody>
      </p:sp>
      <p:sp>
        <p:nvSpPr>
          <p:cNvPr id="9" name="Rounded Rectangular Callout 16">
            <a:extLst>
              <a:ext uri="{FF2B5EF4-FFF2-40B4-BE49-F238E27FC236}">
                <a16:creationId xmlns:a16="http://schemas.microsoft.com/office/drawing/2014/main" id="{03D0CD65-4B8E-4F1D-9258-1858EB0E5694}"/>
              </a:ext>
            </a:extLst>
          </p:cNvPr>
          <p:cNvSpPr/>
          <p:nvPr/>
        </p:nvSpPr>
        <p:spPr>
          <a:xfrm>
            <a:off x="4456776" y="2497826"/>
            <a:ext cx="6551295" cy="1021704"/>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pt-BR" sz="3600" kern="0" dirty="0">
                <a:solidFill>
                  <a:srgbClr val="005279"/>
                </a:solidFill>
              </a:rPr>
              <a:t>Vì sao em muốn làm nghề đó?</a:t>
            </a:r>
            <a:endParaRPr kumimoji="0" lang="vi-VN" sz="3600" b="0" i="0" u="none" strike="noStrike" kern="0" cap="none" spc="0" normalizeH="0" baseline="0" noProof="0" dirty="0">
              <a:ln>
                <a:noFill/>
              </a:ln>
              <a:solidFill>
                <a:srgbClr val="005279"/>
              </a:solidFill>
              <a:effectLst/>
              <a:uLnTx/>
              <a:uFillTx/>
              <a:latin typeface="Arial" panose="020B0604020202020204" pitchFamily="34" charset="0"/>
            </a:endParaRPr>
          </a:p>
        </p:txBody>
      </p:sp>
      <p:sp>
        <p:nvSpPr>
          <p:cNvPr id="10" name="Rounded Rectangular Callout 16">
            <a:extLst>
              <a:ext uri="{FF2B5EF4-FFF2-40B4-BE49-F238E27FC236}">
                <a16:creationId xmlns:a16="http://schemas.microsoft.com/office/drawing/2014/main" id="{2E6BF61A-EF59-4C24-97C9-4B2085879641}"/>
              </a:ext>
            </a:extLst>
          </p:cNvPr>
          <p:cNvSpPr/>
          <p:nvPr/>
        </p:nvSpPr>
        <p:spPr>
          <a:xfrm>
            <a:off x="4456776" y="2477484"/>
            <a:ext cx="6551295" cy="1021704"/>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pt-BR" sz="3600" kern="0" dirty="0">
                <a:solidFill>
                  <a:srgbClr val="005279"/>
                </a:solidFill>
              </a:rPr>
              <a:t>Vì sao em muốn làm nghề đó?</a:t>
            </a:r>
            <a:endParaRPr kumimoji="0" lang="vi-VN" sz="3600" b="0" i="0" u="none" strike="noStrike" kern="0" cap="none" spc="0" normalizeH="0" baseline="0" noProof="0" dirty="0">
              <a:ln>
                <a:noFill/>
              </a:ln>
              <a:solidFill>
                <a:srgbClr val="005279"/>
              </a:solidFill>
              <a:effectLst/>
              <a:uLnTx/>
              <a:uFillTx/>
              <a:latin typeface="Arial" panose="020B0604020202020204" pitchFamily="34" charset="0"/>
            </a:endParaRPr>
          </a:p>
        </p:txBody>
      </p:sp>
      <p:sp>
        <p:nvSpPr>
          <p:cNvPr id="11" name="Rounded Rectangular Callout 16">
            <a:extLst>
              <a:ext uri="{FF2B5EF4-FFF2-40B4-BE49-F238E27FC236}">
                <a16:creationId xmlns:a16="http://schemas.microsoft.com/office/drawing/2014/main" id="{4F390267-795A-4451-B607-01C82943564B}"/>
              </a:ext>
            </a:extLst>
          </p:cNvPr>
          <p:cNvSpPr/>
          <p:nvPr/>
        </p:nvSpPr>
        <p:spPr>
          <a:xfrm>
            <a:off x="4550484" y="4046315"/>
            <a:ext cx="6551295" cy="1021704"/>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600" kern="0" dirty="0">
                <a:solidFill>
                  <a:srgbClr val="005279"/>
                </a:solidFill>
              </a:rPr>
              <a:t>Em sẽ làm những gì để thực hiện ước mơ đó?</a:t>
            </a:r>
            <a:endParaRPr kumimoji="0" lang="vi-VN" sz="3600" b="0" i="0" u="none" strike="noStrike" kern="0" cap="none" spc="0" normalizeH="0" baseline="0" noProof="0" dirty="0">
              <a:ln>
                <a:noFill/>
              </a:ln>
              <a:solidFill>
                <a:srgbClr val="005279"/>
              </a:solidFill>
              <a:effectLst/>
              <a:uLnTx/>
              <a:uFillTx/>
              <a:latin typeface="Arial" panose="020B0604020202020204" pitchFamily="34" charset="0"/>
            </a:endParaRPr>
          </a:p>
        </p:txBody>
      </p:sp>
    </p:spTree>
    <p:custDataLst>
      <p:tags r:id="rId1"/>
    </p:custDataLst>
    <p:extLst>
      <p:ext uri="{BB962C8B-B14F-4D97-AF65-F5344CB8AC3E}">
        <p14:creationId xmlns:p14="http://schemas.microsoft.com/office/powerpoint/2010/main" val="26272407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0"/>
                                  </p:iterate>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5" presetClass="emph" presetSubtype="0" grpId="1" nodeType="withEffect">
                                  <p:stCondLst>
                                    <p:cond delay="0"/>
                                  </p:stCondLst>
                                  <p:iterate type="lt">
                                    <p:tmAbs val="25"/>
                                  </p:iterate>
                                  <p:childTnLst>
                                    <p:set>
                                      <p:cBhvr override="childStyle">
                                        <p:cTn id="29" dur="indefinite"/>
                                        <p:tgtEl>
                                          <p:spTgt spid="13"/>
                                        </p:tgtEl>
                                        <p:attrNameLst>
                                          <p:attrName>style.fontWeight</p:attrName>
                                        </p:attrNameLst>
                                      </p:cBhvr>
                                      <p:to>
                                        <p:strVal val="bold"/>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lt">
                                    <p:tmPct val="0"/>
                                  </p:iterate>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5" presetClass="emph" presetSubtype="0" grpId="1" nodeType="withEffect">
                                  <p:stCondLst>
                                    <p:cond delay="0"/>
                                  </p:stCondLst>
                                  <p:iterate type="lt">
                                    <p:tmAbs val="25"/>
                                  </p:iterate>
                                  <p:childTnLst>
                                    <p:set>
                                      <p:cBhvr override="childStyle">
                                        <p:cTn id="36" dur="indefinite"/>
                                        <p:tgtEl>
                                          <p:spTgt spid="9"/>
                                        </p:tgtEl>
                                        <p:attrNameLst>
                                          <p:attrName>style.fontWeight</p:attrName>
                                        </p:attrNameLst>
                                      </p:cBhvr>
                                      <p:to>
                                        <p:strVal val="bold"/>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15" presetClass="emph" presetSubtype="0" grpId="1" nodeType="withEffect">
                                  <p:stCondLst>
                                    <p:cond delay="0"/>
                                  </p:stCondLst>
                                  <p:iterate type="lt">
                                    <p:tmAbs val="25"/>
                                  </p:iterate>
                                  <p:childTnLst>
                                    <p:set>
                                      <p:cBhvr override="childStyle">
                                        <p:cTn id="43" dur="indefinite"/>
                                        <p:tgtEl>
                                          <p:spTgt spid="10"/>
                                        </p:tgtEl>
                                        <p:attrNameLst>
                                          <p:attrName>style.fontWeight</p:attrName>
                                        </p:attrNameLst>
                                      </p:cBhvr>
                                      <p:to>
                                        <p:strVal val="bold"/>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lt">
                                    <p:tmPct val="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P spid="13" grpId="1" animBg="1"/>
      <p:bldP spid="9" grpId="0" animBg="1"/>
      <p:bldP spid="9" grpId="1" animBg="1"/>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8624" y="1114984"/>
            <a:ext cx="6369404" cy="3789858"/>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marL="0" marR="0" lvl="0" indent="0" algn="ctr" defTabSz="914126" rtl="0" eaLnBrk="1" fontAlgn="auto" latinLnBrk="0" hangingPunct="1">
              <a:lnSpc>
                <a:spcPct val="100000"/>
              </a:lnSpc>
              <a:spcBef>
                <a:spcPts val="0"/>
              </a:spcBef>
              <a:spcAft>
                <a:spcPts val="0"/>
              </a:spcAft>
              <a:buClr>
                <a:srgbClr val="000000"/>
              </a:buClr>
              <a:buSzPts val="4667"/>
              <a:buFontTx/>
              <a:buNone/>
              <a:tabLst/>
              <a:defRPr/>
            </a:pPr>
            <a:endParaRPr kumimoji="0" sz="4666"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8" name="Google Shape;1018;p13"/>
          <p:cNvPicPr preferRelativeResize="0"/>
          <p:nvPr/>
        </p:nvPicPr>
        <p:blipFill rotWithShape="1">
          <a:blip r:embed="rId10">
            <a:alphaModFix/>
          </a:blip>
          <a:srcRect/>
          <a:stretch/>
        </p:blipFill>
        <p:spPr>
          <a:xfrm>
            <a:off x="9682363" y="2754404"/>
            <a:ext cx="2224348" cy="2397568"/>
          </a:xfrm>
          <a:prstGeom prst="rect">
            <a:avLst/>
          </a:prstGeom>
          <a:noFill/>
          <a:ln>
            <a:noFill/>
          </a:ln>
        </p:spPr>
      </p:pic>
      <p:pic>
        <p:nvPicPr>
          <p:cNvPr id="1019" name="Google Shape;1019;p13"/>
          <p:cNvPicPr preferRelativeResize="0"/>
          <p:nvPr/>
        </p:nvPicPr>
        <p:blipFill rotWithShape="1">
          <a:blip r:embed="rId11">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2">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3"/>
          <a:stretch>
            <a:fillRect/>
          </a:stretch>
        </p:blipFill>
        <p:spPr>
          <a:xfrm>
            <a:off x="3074870" y="2156291"/>
            <a:ext cx="6369404" cy="1449297"/>
          </a:xfrm>
          <a:prstGeom prst="rect">
            <a:avLst/>
          </a:prstGeom>
        </p:spPr>
      </p:pic>
    </p:spTree>
    <p:extLst>
      <p:ext uri="{BB962C8B-B14F-4D97-AF65-F5344CB8AC3E}">
        <p14:creationId xmlns:p14="http://schemas.microsoft.com/office/powerpoint/2010/main" val="3716732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6|0.6|0.8|0.7|0.5|0.4"/>
</p:tagLst>
</file>

<file path=ppt/tags/tag2.xml><?xml version="1.0" encoding="utf-8"?>
<p:tagLst xmlns:a="http://schemas.openxmlformats.org/drawingml/2006/main" xmlns:r="http://schemas.openxmlformats.org/officeDocument/2006/relationships" xmlns:p="http://schemas.openxmlformats.org/presentationml/2006/main">
  <p:tag name="TIMING" val="|0.5|0.6|0.6|0.8|0.7|0.5|0.4"/>
</p:tagLst>
</file>

<file path=ppt/tags/tag3.xml><?xml version="1.0" encoding="utf-8"?>
<p:tagLst xmlns:a="http://schemas.openxmlformats.org/drawingml/2006/main" xmlns:r="http://schemas.openxmlformats.org/officeDocument/2006/relationships" xmlns:p="http://schemas.openxmlformats.org/presentationml/2006/main">
  <p:tag name="TIMING" val="|0.5|0.6|0.6|0.8|0.7|0.5|0.4"/>
</p:tagLst>
</file>

<file path=ppt/tags/tag4.xml><?xml version="1.0" encoding="utf-8"?>
<p:tagLst xmlns:a="http://schemas.openxmlformats.org/drawingml/2006/main" xmlns:r="http://schemas.openxmlformats.org/officeDocument/2006/relationships" xmlns:p="http://schemas.openxmlformats.org/presentationml/2006/main">
  <p:tag name="TIMING" val="|0.5|0.6|0.6|0.8|0.7|0.5|0.4"/>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267</Words>
  <Application>Microsoft Office PowerPoint</Application>
  <PresentationFormat>Widescreen</PresentationFormat>
  <Paragraphs>21</Paragraphs>
  <Slides>13</Slides>
  <Notes>5</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13</vt:i4>
      </vt:variant>
    </vt:vector>
  </HeadingPairs>
  <TitlesOfParts>
    <vt:vector size="32" baseType="lpstr">
      <vt:lpstr>微软雅黑</vt:lpstr>
      <vt:lpstr>Aptos</vt:lpstr>
      <vt:lpstr>Aptos Display</vt:lpstr>
      <vt:lpstr>Arial</vt:lpstr>
      <vt:lpstr>Calibri</vt:lpstr>
      <vt:lpstr>Cambria</vt:lpstr>
      <vt:lpstr>等线</vt:lpstr>
      <vt:lpstr>等线 Light</vt:lpstr>
      <vt:lpstr>Georgia</vt:lpstr>
      <vt:lpstr>inpin heiti</vt:lpstr>
      <vt:lpstr>SVN-SAF</vt:lpstr>
      <vt:lpstr>Times New Roman</vt:lpstr>
      <vt:lpstr>字魂105号-简雅黑</vt:lpstr>
      <vt:lpstr>2_Office Theme</vt:lpstr>
      <vt:lpstr>1_Office 主题</vt:lpstr>
      <vt:lpstr>2_Office 主题</vt:lpstr>
      <vt:lpstr>1_Simple Light</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User</cp:lastModifiedBy>
  <cp:revision>41</cp:revision>
  <dcterms:created xsi:type="dcterms:W3CDTF">2021-08-26T14:56:45Z</dcterms:created>
  <dcterms:modified xsi:type="dcterms:W3CDTF">2025-09-14T14:20:59Z</dcterms:modified>
</cp:coreProperties>
</file>