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16" r:id="rId2"/>
    <p:sldMasterId id="2147483727" r:id="rId3"/>
    <p:sldMasterId id="2147483752" r:id="rId4"/>
    <p:sldMasterId id="2147483779" r:id="rId5"/>
    <p:sldMasterId id="2147483791" r:id="rId6"/>
  </p:sldMasterIdLst>
  <p:notesMasterIdLst>
    <p:notesMasterId r:id="rId29"/>
  </p:notesMasterIdLst>
  <p:sldIdLst>
    <p:sldId id="3908" r:id="rId7"/>
    <p:sldId id="3911" r:id="rId8"/>
    <p:sldId id="3920" r:id="rId9"/>
    <p:sldId id="318" r:id="rId10"/>
    <p:sldId id="2007577135" r:id="rId11"/>
    <p:sldId id="3921" r:id="rId12"/>
    <p:sldId id="3928" r:id="rId13"/>
    <p:sldId id="2007577136" r:id="rId14"/>
    <p:sldId id="3933" r:id="rId15"/>
    <p:sldId id="2007577137" r:id="rId16"/>
    <p:sldId id="3939" r:id="rId17"/>
    <p:sldId id="3946" r:id="rId18"/>
    <p:sldId id="3924" r:id="rId19"/>
    <p:sldId id="3932" r:id="rId20"/>
    <p:sldId id="2007577138" r:id="rId21"/>
    <p:sldId id="2007577139" r:id="rId22"/>
    <p:sldId id="3948" r:id="rId23"/>
    <p:sldId id="2007577140" r:id="rId24"/>
    <p:sldId id="2007577141" r:id="rId25"/>
    <p:sldId id="2007577142" r:id="rId26"/>
    <p:sldId id="3940" r:id="rId27"/>
    <p:sldId id="394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9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5CCA4-A2BB-4BEA-BDE2-EE51504E7EEA}" type="datetimeFigureOut">
              <a:rPr lang="en-US" smtClean="0"/>
              <a:t>9/20/2025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C9690-8DDD-4AE0-8CC5-A94F99613E2F}" type="slidenum">
              <a:rPr lang="en-US" smtClean="0"/>
              <a:t>‹#›</a:t>
            </a:fld>
            <a:endParaRPr lang="en-US"/>
          </a:p>
        </p:txBody>
      </p:sp>
    </p:spTree>
    <p:extLst>
      <p:ext uri="{BB962C8B-B14F-4D97-AF65-F5344CB8AC3E}">
        <p14:creationId xmlns:p14="http://schemas.microsoft.com/office/powerpoint/2010/main" val="1816123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4815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597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21228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84537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7846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7836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452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9917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b="0" i="0">
                <a:latin typeface="inpin heiti" charset="-122"/>
                <a:ea typeface="inpin heiti" charset="-122"/>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b="0" i="0">
                <a:latin typeface="inpin heiti" charset="-122"/>
                <a:ea typeface="inpin heiti"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2025/9/20</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2195255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2025/9/20</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771912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b="0" i="0">
                <a:latin typeface="inpin heiti" charset="-122"/>
                <a:ea typeface="inpin heiti" charset="-122"/>
              </a:defRPr>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inpin heiti" charset="-122"/>
                <a:ea typeface="inpin heiti"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2025/9/20</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3186093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2025/9/20</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3153056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b="0" i="0">
                <a:latin typeface="inpin heiti" charset="-122"/>
                <a:ea typeface="inpin heiti" charset="-122"/>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dirty="0"/>
              <a:t>单击此处编辑母版文本样式</a:t>
            </a:r>
          </a:p>
        </p:txBody>
      </p:sp>
      <p:sp>
        <p:nvSpPr>
          <p:cNvPr id="4" name="内容占位符 3"/>
          <p:cNvSpPr>
            <a:spLocks noGrp="1"/>
          </p:cNvSpPr>
          <p:nvPr>
            <p:ph sz="half" idx="2"/>
          </p:nvPr>
        </p:nvSpPr>
        <p:spPr>
          <a:xfrm>
            <a:off x="1186774" y="2665379"/>
            <a:ext cx="4873574" cy="3524284"/>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b="0" i="0">
                <a:latin typeface="inpin heiti" charset="-122"/>
                <a:ea typeface="inpin heiti" charset="-122"/>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dirty="0"/>
              <a:t>单击此处编辑母版文本样式</a:t>
            </a:r>
          </a:p>
        </p:txBody>
      </p:sp>
      <p:sp>
        <p:nvSpPr>
          <p:cNvPr id="6" name="内容占位符 5"/>
          <p:cNvSpPr>
            <a:spLocks noGrp="1"/>
          </p:cNvSpPr>
          <p:nvPr>
            <p:ph sz="quarter" idx="4"/>
          </p:nvPr>
        </p:nvSpPr>
        <p:spPr>
          <a:xfrm>
            <a:off x="6256938" y="2665379"/>
            <a:ext cx="4897576" cy="3524284"/>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2025/9/20</a:t>
            </a:fld>
            <a:endParaRPr lang="zh-CN" altLang="en-US" dirty="0"/>
          </a:p>
        </p:txBody>
      </p:sp>
      <p:sp>
        <p:nvSpPr>
          <p:cNvPr id="8" name="页脚占位符 7"/>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9" name="灯片编号占位符 8"/>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466633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2025/9/20</a:t>
            </a:fld>
            <a:endParaRPr lang="zh-CN" altLang="en-US" dirty="0"/>
          </a:p>
        </p:txBody>
      </p:sp>
      <p:sp>
        <p:nvSpPr>
          <p:cNvPr id="4" name="页脚占位符 3"/>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2483209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2025/9/20</a:t>
            </a:fld>
            <a:endParaRPr lang="zh-CN" altLang="en-US" dirty="0"/>
          </a:p>
        </p:txBody>
      </p:sp>
      <p:sp>
        <p:nvSpPr>
          <p:cNvPr id="3" name="页脚占位符 2"/>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3847819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b="0" i="0">
                <a:latin typeface="inpin heiti" charset="-122"/>
                <a:ea typeface="inpin heiti"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b="0" i="0">
                <a:latin typeface="inpin heiti" charset="-122"/>
                <a:ea typeface="inpin heiti"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2025/9/20</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284186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1344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2025/9/20</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4025250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2025/9/20</a:t>
            </a:fld>
            <a:endParaRPr lang="zh-CN" altLang="en-US" dirty="0"/>
          </a:p>
        </p:txBody>
      </p:sp>
      <p:sp>
        <p:nvSpPr>
          <p:cNvPr id="4" name="页脚占位符 3"/>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1154335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188814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355496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00041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128193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2025/9/20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279721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2025/9/20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918383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2025/9/20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096821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7630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05137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841541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490873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260628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Tree>
    <p:extLst>
      <p:ext uri="{BB962C8B-B14F-4D97-AF65-F5344CB8AC3E}">
        <p14:creationId xmlns:p14="http://schemas.microsoft.com/office/powerpoint/2010/main" val="3347192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2025/9/20</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pic>
        <p:nvPicPr>
          <p:cNvPr id="7"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2148796" y="8022"/>
            <a:ext cx="2188588" cy="6858000"/>
          </a:xfrm>
          <a:prstGeom prst="rect">
            <a:avLst/>
          </a:prstGeom>
        </p:spPr>
      </p:pic>
      <p:pic>
        <p:nvPicPr>
          <p:cNvPr id="9"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4313634" y="8022"/>
            <a:ext cx="2188588" cy="6858000"/>
          </a:xfrm>
          <a:prstGeom prst="rect">
            <a:avLst/>
          </a:prstGeom>
        </p:spPr>
      </p:pic>
      <p:pic>
        <p:nvPicPr>
          <p:cNvPr id="10"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6478472" y="2"/>
            <a:ext cx="2188588" cy="6858000"/>
          </a:xfrm>
          <a:prstGeom prst="rect">
            <a:avLst/>
          </a:prstGeom>
        </p:spPr>
      </p:pic>
      <p:pic>
        <p:nvPicPr>
          <p:cNvPr id="11"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8643310" y="8022"/>
            <a:ext cx="2188588" cy="6858000"/>
          </a:xfrm>
          <a:prstGeom prst="rect">
            <a:avLst/>
          </a:prstGeom>
        </p:spPr>
      </p:pic>
      <p:pic>
        <p:nvPicPr>
          <p:cNvPr id="12"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8758" r="72719"/>
          <a:stretch/>
        </p:blipFill>
        <p:spPr>
          <a:xfrm flipH="1">
            <a:off x="10760022" y="2"/>
            <a:ext cx="1485993" cy="6858000"/>
          </a:xfrm>
          <a:prstGeom prst="rect">
            <a:avLst/>
          </a:prstGeom>
        </p:spPr>
      </p:pic>
    </p:spTree>
    <p:extLst>
      <p:ext uri="{BB962C8B-B14F-4D97-AF65-F5344CB8AC3E}">
        <p14:creationId xmlns:p14="http://schemas.microsoft.com/office/powerpoint/2010/main" val="4126385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2025/9/20</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306933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2025/9/20</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1985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2025/9/20</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123999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2025/9/20</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88096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2025/9/20</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938577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872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2025/9/20</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976846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2025/9/20</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735535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2025/9/20</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4495339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2025/9/20</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18513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2" name="Picture 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5083" y="-2152483"/>
            <a:ext cx="2018348" cy="1614601"/>
          </a:xfrm>
          <a:prstGeom prst="rect">
            <a:avLst/>
          </a:prstGeom>
        </p:spPr>
      </p:pic>
      <p:pic>
        <p:nvPicPr>
          <p:cNvPr id="5" name="Picture 4"/>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175378" y="7654906"/>
            <a:ext cx="2018348" cy="1614601"/>
          </a:xfrm>
          <a:prstGeom prst="rect">
            <a:avLst/>
          </a:prstGeom>
        </p:spPr>
      </p:pic>
      <p:sp>
        <p:nvSpPr>
          <p:cNvPr id="9" name="Rectangle 8"/>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12620417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410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698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4000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9/20/2025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933223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9/20/2025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843999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62434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9/20/2025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7108257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9/20/2025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4814386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9/20/2025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8061850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9/20/2025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277546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9/20/2025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5480692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9/20/2025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931746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9/20/2025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6452702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9/20/2025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400405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357736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6952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07756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280191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3744235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61196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75352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554264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975622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381604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80278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2400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437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997376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54960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2.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4.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8.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39446465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wdDnDiag">
          <a:fgClr>
            <a:srgbClr val="FFF3F3"/>
          </a:fgClr>
          <a:bgClr>
            <a:schemeClr val="bg1"/>
          </a:bgClr>
        </a:pattFill>
        <a:effectLst/>
      </p:bgPr>
    </p:bg>
    <p:spTree>
      <p:nvGrpSpPr>
        <p:cNvPr id="1" name=""/>
        <p:cNvGrpSpPr/>
        <p:nvPr/>
      </p:nvGrpSpPr>
      <p:grpSpPr>
        <a:xfrm>
          <a:off x="0" y="0"/>
          <a:ext cx="0" cy="0"/>
          <a:chOff x="0" y="0"/>
          <a:chExt cx="0" cy="0"/>
        </a:xfrm>
      </p:grpSpPr>
      <p:sp>
        <p:nvSpPr>
          <p:cNvPr id="7" name="文本框 6"/>
          <p:cNvSpPr txBox="1"/>
          <p:nvPr userDrawn="1"/>
        </p:nvSpPr>
        <p:spPr>
          <a:xfrm>
            <a:off x="3730943" y="2690813"/>
            <a:ext cx="4730115" cy="1476375"/>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0" i="0" dirty="0">
                <a:solidFill>
                  <a:schemeClr val="tx1">
                    <a:lumMod val="75000"/>
                    <a:lumOff val="25000"/>
                    <a:alpha val="0"/>
                  </a:schemeClr>
                </a:solidFill>
                <a:latin typeface="inpin heiti" charset="-122"/>
                <a:ea typeface="inpin heiti" charset="-122"/>
                <a:sym typeface="+mn-ea"/>
              </a:rPr>
              <a:t>感谢您下载包图网平台上提供的</a:t>
            </a:r>
            <a:r>
              <a:rPr lang="en-US" altLang="zh-CN" b="0" i="0" dirty="0">
                <a:solidFill>
                  <a:schemeClr val="tx1">
                    <a:lumMod val="75000"/>
                    <a:lumOff val="25000"/>
                    <a:alpha val="0"/>
                  </a:schemeClr>
                </a:solidFill>
                <a:latin typeface="inpin heiti" charset="-122"/>
                <a:ea typeface="inpin heiti" charset="-122"/>
                <a:sym typeface="+mn-ea"/>
              </a:rPr>
              <a:t>PPT</a:t>
            </a:r>
            <a:r>
              <a:rPr lang="zh-CN" altLang="en-US" b="0" i="0" dirty="0">
                <a:solidFill>
                  <a:schemeClr val="tx1">
                    <a:lumMod val="75000"/>
                    <a:lumOff val="25000"/>
                    <a:alpha val="0"/>
                  </a:schemeClr>
                </a:solidFill>
                <a:latin typeface="inpin heiti" charset="-122"/>
                <a:ea typeface="inpin heiti" charset="-122"/>
                <a:sym typeface="+mn-ea"/>
              </a:rPr>
              <a:t>作品，</a:t>
            </a:r>
          </a:p>
          <a:p>
            <a:r>
              <a:rPr lang="zh-CN" altLang="en-US" b="0" i="0" dirty="0">
                <a:solidFill>
                  <a:schemeClr val="tx1">
                    <a:lumMod val="75000"/>
                    <a:lumOff val="25000"/>
                    <a:alpha val="0"/>
                  </a:schemeClr>
                </a:solidFill>
                <a:latin typeface="inpin heiti" charset="-122"/>
                <a:ea typeface="inpin heiti" charset="-122"/>
                <a:sym typeface="+mn-ea"/>
              </a:rPr>
              <a:t>为了您和包图网以及原创作者的利益，请</a:t>
            </a:r>
          </a:p>
          <a:p>
            <a:r>
              <a:rPr lang="zh-CN" altLang="en-US" b="0" i="0" dirty="0">
                <a:solidFill>
                  <a:schemeClr val="tx1">
                    <a:lumMod val="75000"/>
                    <a:lumOff val="25000"/>
                    <a:alpha val="0"/>
                  </a:schemeClr>
                </a:solidFill>
                <a:latin typeface="inpin heiti" charset="-122"/>
                <a:ea typeface="inpin heiti" charset="-122"/>
                <a:sym typeface="+mn-ea"/>
              </a:rPr>
              <a:t>勿复制、传播、销售，否则将承担法律责</a:t>
            </a:r>
          </a:p>
          <a:p>
            <a:r>
              <a:rPr lang="zh-CN" altLang="en-US" b="0" i="0" dirty="0">
                <a:solidFill>
                  <a:schemeClr val="tx1">
                    <a:lumMod val="75000"/>
                    <a:lumOff val="25000"/>
                    <a:alpha val="0"/>
                  </a:schemeClr>
                </a:solidFill>
                <a:latin typeface="inpin heiti" charset="-122"/>
                <a:ea typeface="inpin heiti" charset="-122"/>
                <a:sym typeface="+mn-ea"/>
              </a:rPr>
              <a:t>任！包图网将对作品进行维权，按照传播</a:t>
            </a:r>
          </a:p>
          <a:p>
            <a:r>
              <a:rPr lang="zh-CN" altLang="en-US" b="0" i="0" dirty="0">
                <a:solidFill>
                  <a:schemeClr val="tx1">
                    <a:lumMod val="75000"/>
                    <a:lumOff val="25000"/>
                    <a:alpha val="0"/>
                  </a:schemeClr>
                </a:solidFill>
                <a:latin typeface="inpin heiti" charset="-122"/>
                <a:ea typeface="inpin heiti" charset="-122"/>
                <a:sym typeface="+mn-ea"/>
              </a:rPr>
              <a:t>下载次数进行十倍的索取赔偿！</a:t>
            </a:r>
          </a:p>
        </p:txBody>
      </p:sp>
    </p:spTree>
    <p:extLst>
      <p:ext uri="{BB962C8B-B14F-4D97-AF65-F5344CB8AC3E}">
        <p14:creationId xmlns:p14="http://schemas.microsoft.com/office/powerpoint/2010/main" val="238365342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2025/9/20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5547303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round pink label with white text and a black background&#10;&#10;Description automatically generated">
            <a:extLst>
              <a:ext uri="{FF2B5EF4-FFF2-40B4-BE49-F238E27FC236}">
                <a16:creationId xmlns:a16="http://schemas.microsoft.com/office/drawing/2014/main" id="{99E9792B-988F-1E36-9D28-AB39EF89A76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196445" y="133647"/>
            <a:ext cx="1878189" cy="1878189"/>
          </a:xfrm>
          <a:prstGeom prst="rect">
            <a:avLst/>
          </a:prstGeom>
        </p:spPr>
      </p:pic>
    </p:spTree>
    <p:extLst>
      <p:ext uri="{BB962C8B-B14F-4D97-AF65-F5344CB8AC3E}">
        <p14:creationId xmlns:p14="http://schemas.microsoft.com/office/powerpoint/2010/main" val="237910487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A1561A42-EC4B-4C43-BCE9-944E30DA8961}"/>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10139" y="175592"/>
            <a:ext cx="1261143" cy="1261143"/>
          </a:xfrm>
          <a:prstGeom prst="rect">
            <a:avLst/>
          </a:prstGeom>
        </p:spPr>
      </p:pic>
    </p:spTree>
    <p:extLst>
      <p:ext uri="{BB962C8B-B14F-4D97-AF65-F5344CB8AC3E}">
        <p14:creationId xmlns:p14="http://schemas.microsoft.com/office/powerpoint/2010/main" val="192457950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52380602"/>
      </p:ext>
    </p:extLst>
  </p:cSld>
  <p:clrMap bg1="lt1" tx1="dk1" bg2="dk2" tx2="lt2" accent1="accent1" accent2="accent2" accent3="accent3" accent4="accent4" accent5="accent5" accent6="accent6" hlink="hlink" folHlink="folHlink"/>
  <p:sldLayoutIdLst>
    <p:sldLayoutId id="2147483792" r:id="rId1"/>
    <p:sldLayoutId id="2147483793" r:id="rId2"/>
    <p:sldLayoutId id="2147483794"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4.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34.xml"/><Relationship Id="rId5" Type="http://schemas.openxmlformats.org/officeDocument/2006/relationships/image" Target="../media/image30.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4.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34.xml"/><Relationship Id="rId5" Type="http://schemas.openxmlformats.org/officeDocument/2006/relationships/image" Target="../media/image3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4.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47.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4.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47.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emf"/><Relationship Id="rId2" Type="http://schemas.openxmlformats.org/officeDocument/2006/relationships/notesSlide" Target="../notesSlides/notesSlide2.xml"/><Relationship Id="rId1" Type="http://schemas.openxmlformats.org/officeDocument/2006/relationships/slideLayout" Target="../slideLayouts/slideLayout60.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g"/><Relationship Id="rId1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46.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60.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g"/><Relationship Id="rId1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2383061" y="931651"/>
            <a:ext cx="4381533" cy="3637919"/>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Verdana" panose="020B0604030504040204" pitchFamily="34" charset="0"/>
                <a:ea typeface="Verdana" panose="020B0604030504040204" pitchFamily="34" charset="0"/>
                <a:cs typeface="+mn-cs"/>
              </a:rPr>
              <a:t>KHÁM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Verdana" panose="020B0604030504040204" pitchFamily="34" charset="0"/>
                <a:ea typeface="Verdana" panose="020B0604030504040204" pitchFamily="34" charset="0"/>
                <a:cs typeface="+mn-cs"/>
              </a:rPr>
              <a:t>PHÁ</a:t>
            </a:r>
            <a:endParaRPr kumimoji="0" lang="zh-CN" altLang="en-US" sz="9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Verdana" panose="020B0604030504040204" pitchFamily="34" charset="0"/>
              <a:ea typeface="思源黑体 CN Bold" panose="020B0800000000000000" pitchFamily="34" charset="-122"/>
              <a:cs typeface="+mn-cs"/>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spTree>
    <p:extLst>
      <p:ext uri="{BB962C8B-B14F-4D97-AF65-F5344CB8AC3E}">
        <p14:creationId xmlns:p14="http://schemas.microsoft.com/office/powerpoint/2010/main" val="37294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2716" y="160421"/>
            <a:ext cx="11630526" cy="6384758"/>
          </a:xfrm>
          <a:prstGeom prst="roundRect">
            <a:avLst/>
          </a:prstGeom>
          <a:solidFill>
            <a:schemeClr val="bg1">
              <a:alpha val="89000"/>
            </a:schemeClr>
          </a:solidFill>
          <a:ln>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8" name="Picture 7">
            <a:extLst>
              <a:ext uri="{FF2B5EF4-FFF2-40B4-BE49-F238E27FC236}">
                <a16:creationId xmlns:a16="http://schemas.microsoft.com/office/drawing/2014/main" id="{757EAE2E-DEA2-477D-84D0-9EC66BA35357}"/>
              </a:ext>
            </a:extLst>
          </p:cNvPr>
          <p:cNvPicPr>
            <a:picLocks noChangeAspect="1"/>
          </p:cNvPicPr>
          <p:nvPr/>
        </p:nvPicPr>
        <p:blipFill>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8634" y="2623458"/>
            <a:ext cx="4364576" cy="4364576"/>
          </a:xfrm>
          <a:prstGeom prst="rect">
            <a:avLst/>
          </a:prstGeom>
        </p:spPr>
      </p:pic>
      <p:sp>
        <p:nvSpPr>
          <p:cNvPr id="9" name="Rounded Rectangular Callout 18">
            <a:extLst>
              <a:ext uri="{FF2B5EF4-FFF2-40B4-BE49-F238E27FC236}">
                <a16:creationId xmlns:a16="http://schemas.microsoft.com/office/drawing/2014/main" id="{A56DE862-7910-48DD-84C1-CD213CD5C84A}"/>
              </a:ext>
            </a:extLst>
          </p:cNvPr>
          <p:cNvSpPr/>
          <p:nvPr/>
        </p:nvSpPr>
        <p:spPr>
          <a:xfrm>
            <a:off x="1807030" y="853440"/>
            <a:ext cx="10384970" cy="1271440"/>
          </a:xfrm>
          <a:prstGeom prst="wedgeRoundRectCallout">
            <a:avLst>
              <a:gd name="adj1" fmla="val -41116"/>
              <a:gd name="adj2" fmla="val 80371"/>
              <a:gd name="adj3" fmla="val 16667"/>
            </a:avLst>
          </a:prstGeom>
          <a:solidFill>
            <a:schemeClr val="accent2">
              <a:lumMod val="40000"/>
              <a:lumOff val="60000"/>
            </a:schemeClr>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i="1" dirty="0">
                <a:solidFill>
                  <a:srgbClr val="002060"/>
                </a:solidFill>
              </a:rPr>
              <a:t>Gia đình em thường bảo quản thức ăn, đồ uống, đồ dùng bằng cách nào? </a:t>
            </a:r>
            <a:endParaRPr kumimoji="0" lang="en-US" sz="4000" b="1" i="1" u="none" strike="noStrike" kern="1200" cap="none" spc="0" normalizeH="0" baseline="0" noProof="0" dirty="0">
              <a:ln>
                <a:noFill/>
              </a:ln>
              <a:solidFill>
                <a:srgbClr val="002060"/>
              </a:solidFill>
              <a:effectLst/>
              <a:uLnTx/>
              <a:uFillTx/>
              <a:latin typeface="Calibri"/>
              <a:ea typeface="微软雅黑"/>
              <a:cs typeface="+mn-cs"/>
            </a:endParaRPr>
          </a:p>
        </p:txBody>
      </p:sp>
      <p:sp>
        <p:nvSpPr>
          <p:cNvPr id="10" name="Rounded Rectangular Callout 18">
            <a:extLst>
              <a:ext uri="{FF2B5EF4-FFF2-40B4-BE49-F238E27FC236}">
                <a16:creationId xmlns:a16="http://schemas.microsoft.com/office/drawing/2014/main" id="{57DF2AD1-663E-4768-9A30-7D7EBBB0A8F4}"/>
              </a:ext>
            </a:extLst>
          </p:cNvPr>
          <p:cNvSpPr/>
          <p:nvPr/>
        </p:nvSpPr>
        <p:spPr>
          <a:xfrm>
            <a:off x="3602214" y="2623458"/>
            <a:ext cx="8589785" cy="1716875"/>
          </a:xfrm>
          <a:prstGeom prst="wedgeRoundRectCallout">
            <a:avLst>
              <a:gd name="adj1" fmla="val -41116"/>
              <a:gd name="adj2" fmla="val 80371"/>
              <a:gd name="adj3" fmla="val 16667"/>
            </a:avLst>
          </a:prstGeom>
          <a:solidFill>
            <a:schemeClr val="accent2">
              <a:lumMod val="40000"/>
              <a:lumOff val="60000"/>
            </a:schemeClr>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i="1" dirty="0">
                <a:solidFill>
                  <a:srgbClr val="002060"/>
                </a:solidFill>
              </a:rPr>
              <a:t>Hoa quả và rau tươi cất giữ thế nào để đảm bảo vệ sinh, an toàn, không bị thối, hỏng?</a:t>
            </a:r>
            <a:endParaRPr kumimoji="0" lang="en-US" sz="4000" b="1" i="1" u="none" strike="noStrike" kern="1200" cap="none" spc="0" normalizeH="0" baseline="0" noProof="0" dirty="0">
              <a:ln>
                <a:noFill/>
              </a:ln>
              <a:solidFill>
                <a:srgbClr val="002060"/>
              </a:solidFill>
              <a:effectLst/>
              <a:uLnTx/>
              <a:uFillTx/>
              <a:latin typeface="Calibri"/>
              <a:ea typeface="微软雅黑"/>
              <a:cs typeface="+mn-cs"/>
            </a:endParaRPr>
          </a:p>
        </p:txBody>
      </p:sp>
    </p:spTree>
    <p:extLst>
      <p:ext uri="{BB962C8B-B14F-4D97-AF65-F5344CB8AC3E}">
        <p14:creationId xmlns:p14="http://schemas.microsoft.com/office/powerpoint/2010/main" val="78230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9"/>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1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39732" y="654650"/>
            <a:ext cx="12745345" cy="6078281"/>
          </a:xfrm>
          <a:prstGeom prst="rect">
            <a:avLst/>
          </a:prstGeom>
        </p:spPr>
      </p:pic>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1" y="4235116"/>
            <a:ext cx="12191999" cy="26228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980" y="719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599191" y="1998863"/>
            <a:ext cx="11267498" cy="2862322"/>
          </a:xfrm>
          <a:prstGeom prst="rect">
            <a:avLst/>
          </a:prstGeom>
          <a:noFill/>
        </p:spPr>
        <p:txBody>
          <a:bodyPr wrap="square" rtlCol="0">
            <a:spAutoFit/>
          </a:bodyPr>
          <a:lstStyle/>
          <a:p>
            <a:pPr lvl="0" indent="512763" algn="ctr" defTabSz="913765">
              <a:spcBef>
                <a:spcPct val="0"/>
              </a:spcBef>
              <a:defRPr/>
            </a:pPr>
            <a:r>
              <a:rPr lang="vi-VN" sz="6000" b="1" dirty="0">
                <a:solidFill>
                  <a:srgbClr val="002060"/>
                </a:solidFill>
                <a:latin typeface="Calibri" panose="020F0502020204030204" pitchFamily="34" charset="0"/>
                <a:ea typeface="Verdana" panose="020B0604030504040204" pitchFamily="34" charset="0"/>
                <a:cs typeface="Calibri" panose="020F0502020204030204" pitchFamily="34" charset="0"/>
              </a:rPr>
              <a:t>Một trong những cách phòng tránh ngộ độc là phải bảo quản đồ ăn, thức uống cẩn thận.</a:t>
            </a:r>
            <a:endParaRPr kumimoji="0" lang="vi-VN" sz="6000" b="1" i="0" u="none" strike="noStrike" kern="1200" cap="none" spc="0" normalizeH="0" baseline="0" noProof="0" dirty="0">
              <a:ln>
                <a:noFill/>
              </a:ln>
              <a:solidFill>
                <a:srgbClr val="002060"/>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4A72FE4-262E-4E80-840F-A983EC696C45}"/>
              </a:ext>
            </a:extLst>
          </p:cNvPr>
          <p:cNvPicPr>
            <a:picLocks noChangeAspect="1"/>
          </p:cNvPicPr>
          <p:nvPr/>
        </p:nvPicPr>
        <p:blipFill>
          <a:blip r:embed="rId5"/>
          <a:stretch>
            <a:fillRect/>
          </a:stretch>
        </p:blipFill>
        <p:spPr>
          <a:xfrm>
            <a:off x="4290455" y="822233"/>
            <a:ext cx="3017782" cy="1176630"/>
          </a:xfrm>
          <a:prstGeom prst="rect">
            <a:avLst/>
          </a:prstGeom>
        </p:spPr>
      </p:pic>
    </p:spTree>
    <p:extLst>
      <p:ext uri="{BB962C8B-B14F-4D97-AF65-F5344CB8AC3E}">
        <p14:creationId xmlns:p14="http://schemas.microsoft.com/office/powerpoint/2010/main" val="108281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1259841" y="2270327"/>
            <a:ext cx="6085840" cy="128092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Verdana" panose="020B0604030504040204" pitchFamily="34" charset="0"/>
                <a:ea typeface="Verdana" panose="020B0604030504040204" pitchFamily="34" charset="0"/>
                <a:cs typeface="+mn-cs"/>
              </a:rPr>
              <a:t>Thực</a:t>
            </a:r>
            <a:r>
              <a:rPr kumimoji="0" lang="en-US" altLang="zh-CN" sz="72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Verdana" panose="020B0604030504040204" pitchFamily="34" charset="0"/>
                <a:ea typeface="Verdana" panose="020B0604030504040204" pitchFamily="34" charset="0"/>
                <a:cs typeface="+mn-cs"/>
              </a:rPr>
              <a:t> </a:t>
            </a:r>
            <a:r>
              <a:rPr kumimoji="0" lang="en-US" altLang="zh-CN" sz="72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Verdana" panose="020B0604030504040204" pitchFamily="34" charset="0"/>
                <a:ea typeface="Verdana" panose="020B0604030504040204" pitchFamily="34" charset="0"/>
                <a:cs typeface="+mn-cs"/>
              </a:rPr>
              <a:t>hành</a:t>
            </a:r>
            <a:endParaRPr kumimoji="0" lang="zh-CN" altLang="en-US" sz="72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Verdana" panose="020B0604030504040204" pitchFamily="34" charset="0"/>
              <a:cs typeface="+mn-cs"/>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spTree>
    <p:extLst>
      <p:ext uri="{BB962C8B-B14F-4D97-AF65-F5344CB8AC3E}">
        <p14:creationId xmlns:p14="http://schemas.microsoft.com/office/powerpoint/2010/main" val="35368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593869" cy="142531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458995" y="1705984"/>
            <a:ext cx="11428205" cy="769441"/>
          </a:xfrm>
          <a:prstGeom prst="rect">
            <a:avLst/>
          </a:prstGeom>
          <a:noFill/>
        </p:spPr>
        <p:txBody>
          <a:bodyPr wrap="square" rtlCol="0">
            <a:spAutoFit/>
          </a:bodyPr>
          <a:lstStyle/>
          <a:p>
            <a:pPr lvl="0" algn="ctr" defTabSz="685800">
              <a:defRPr/>
            </a:pPr>
            <a:r>
              <a:rPr lang="en-US" sz="4400" b="1" kern="0" dirty="0">
                <a:solidFill>
                  <a:srgbClr val="00BC55"/>
                </a:solidFill>
                <a:latin typeface="Arial" panose="020B0604020202020204" pitchFamily="34" charset="0"/>
                <a:cs typeface="Arial" panose="020B0604020202020204" pitchFamily="34" charset="0"/>
              </a:rPr>
              <a:t>3. </a:t>
            </a:r>
            <a:r>
              <a:rPr lang="en-US" sz="4400" b="1" kern="0" dirty="0" err="1">
                <a:solidFill>
                  <a:srgbClr val="00BC55"/>
                </a:solidFill>
                <a:latin typeface="Arial" panose="020B0604020202020204" pitchFamily="34" charset="0"/>
                <a:cs typeface="Arial" panose="020B0604020202020204" pitchFamily="34" charset="0"/>
              </a:rPr>
              <a:t>Cách</a:t>
            </a:r>
            <a:r>
              <a:rPr lang="en-US" sz="4400" b="1" kern="0" dirty="0">
                <a:solidFill>
                  <a:srgbClr val="00BC55"/>
                </a:solidFill>
                <a:latin typeface="Arial" panose="020B0604020202020204" pitchFamily="34" charset="0"/>
                <a:cs typeface="Arial" panose="020B0604020202020204" pitchFamily="34" charset="0"/>
              </a:rPr>
              <a:t> </a:t>
            </a:r>
            <a:r>
              <a:rPr lang="en-US" sz="4400" b="1" kern="0" dirty="0" err="1">
                <a:solidFill>
                  <a:srgbClr val="00BC55"/>
                </a:solidFill>
                <a:latin typeface="Arial" panose="020B0604020202020204" pitchFamily="34" charset="0"/>
                <a:cs typeface="Arial" panose="020B0604020202020204" pitchFamily="34" charset="0"/>
              </a:rPr>
              <a:t>đọc</a:t>
            </a:r>
            <a:r>
              <a:rPr lang="en-US" sz="4400" b="1" kern="0" dirty="0">
                <a:solidFill>
                  <a:srgbClr val="00BC55"/>
                </a:solidFill>
                <a:latin typeface="Arial" panose="020B0604020202020204" pitchFamily="34" charset="0"/>
                <a:cs typeface="Arial" panose="020B0604020202020204" pitchFamily="34" charset="0"/>
              </a:rPr>
              <a:t> </a:t>
            </a:r>
            <a:r>
              <a:rPr lang="en-US" sz="4400" b="1" kern="0" dirty="0" err="1">
                <a:solidFill>
                  <a:srgbClr val="00BC55"/>
                </a:solidFill>
                <a:latin typeface="Arial" panose="020B0604020202020204" pitchFamily="34" charset="0"/>
                <a:cs typeface="Arial" panose="020B0604020202020204" pitchFamily="34" charset="0"/>
              </a:rPr>
              <a:t>thông</a:t>
            </a:r>
            <a:r>
              <a:rPr lang="en-US" sz="4400" b="1" kern="0" dirty="0">
                <a:solidFill>
                  <a:srgbClr val="00BC55"/>
                </a:solidFill>
                <a:latin typeface="Arial" panose="020B0604020202020204" pitchFamily="34" charset="0"/>
                <a:cs typeface="Arial" panose="020B0604020202020204" pitchFamily="34" charset="0"/>
              </a:rPr>
              <a:t> tin </a:t>
            </a:r>
            <a:r>
              <a:rPr lang="en-US" sz="4400" b="1" kern="0" dirty="0" err="1">
                <a:solidFill>
                  <a:srgbClr val="00BC55"/>
                </a:solidFill>
                <a:latin typeface="Arial" panose="020B0604020202020204" pitchFamily="34" charset="0"/>
                <a:cs typeface="Arial" panose="020B0604020202020204" pitchFamily="34" charset="0"/>
              </a:rPr>
              <a:t>trên</a:t>
            </a:r>
            <a:r>
              <a:rPr lang="en-US" sz="4400" b="1" kern="0" dirty="0">
                <a:solidFill>
                  <a:srgbClr val="00BC55"/>
                </a:solidFill>
                <a:latin typeface="Arial" panose="020B0604020202020204" pitchFamily="34" charset="0"/>
                <a:cs typeface="Arial" panose="020B0604020202020204" pitchFamily="34" charset="0"/>
              </a:rPr>
              <a:t> </a:t>
            </a:r>
            <a:r>
              <a:rPr lang="en-US" sz="4400" b="1" kern="0" dirty="0" err="1">
                <a:solidFill>
                  <a:srgbClr val="00BC55"/>
                </a:solidFill>
                <a:latin typeface="Arial" panose="020B0604020202020204" pitchFamily="34" charset="0"/>
                <a:cs typeface="Arial" panose="020B0604020202020204" pitchFamily="34" charset="0"/>
              </a:rPr>
              <a:t>hàng</a:t>
            </a:r>
            <a:r>
              <a:rPr lang="en-US" sz="4400" b="1" kern="0" dirty="0">
                <a:solidFill>
                  <a:srgbClr val="00BC55"/>
                </a:solidFill>
                <a:latin typeface="Arial" panose="020B0604020202020204" pitchFamily="34" charset="0"/>
                <a:cs typeface="Arial" panose="020B0604020202020204" pitchFamily="34" charset="0"/>
              </a:rPr>
              <a:t> </a:t>
            </a:r>
            <a:r>
              <a:rPr lang="en-US" sz="4400" b="1" kern="0" dirty="0" err="1">
                <a:solidFill>
                  <a:srgbClr val="00BC55"/>
                </a:solidFill>
                <a:latin typeface="Arial" panose="020B0604020202020204" pitchFamily="34" charset="0"/>
                <a:cs typeface="Arial" panose="020B0604020202020204" pitchFamily="34" charset="0"/>
              </a:rPr>
              <a:t>hóa</a:t>
            </a:r>
            <a:r>
              <a:rPr lang="en-US" sz="4400" b="1" kern="0" dirty="0">
                <a:solidFill>
                  <a:srgbClr val="00BC55"/>
                </a:solidFill>
                <a:latin typeface="Arial" panose="020B0604020202020204" pitchFamily="34" charset="0"/>
                <a:cs typeface="Arial" panose="020B0604020202020204" pitchFamily="34" charset="0"/>
              </a:rPr>
              <a:t>. </a:t>
            </a:r>
            <a:endParaRPr kumimoji="0" lang="en-US" sz="4400" b="1" i="0" u="none" strike="noStrike" kern="0" cap="none" spc="0" normalizeH="0" baseline="0" noProof="0" dirty="0">
              <a:ln>
                <a:noFill/>
              </a:ln>
              <a:solidFill>
                <a:srgbClr val="00BC55"/>
              </a:solidFill>
              <a:effectLst/>
              <a:uLnTx/>
              <a:uFillTx/>
              <a:latin typeface="Arial" panose="020B0604020202020204" pitchFamily="34" charset="0"/>
              <a:ea typeface="+mn-ea"/>
              <a:cs typeface="Arial" panose="020B0604020202020204" pitchFamily="34"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10073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2716" y="160421"/>
            <a:ext cx="11630526" cy="6384758"/>
          </a:xfrm>
          <a:prstGeom prst="roundRect">
            <a:avLst/>
          </a:prstGeom>
          <a:solidFill>
            <a:schemeClr val="bg1">
              <a:alpha val="89000"/>
            </a:schemeClr>
          </a:solidFill>
          <a:ln>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文本框 19">
            <a:extLst>
              <a:ext uri="{FF2B5EF4-FFF2-40B4-BE49-F238E27FC236}">
                <a16:creationId xmlns:a16="http://schemas.microsoft.com/office/drawing/2014/main" id="{82C938ED-DD10-4E3F-A310-F584061D22A8}"/>
              </a:ext>
            </a:extLst>
          </p:cNvPr>
          <p:cNvSpPr txBox="1"/>
          <p:nvPr/>
        </p:nvSpPr>
        <p:spPr>
          <a:xfrm>
            <a:off x="481922" y="214209"/>
            <a:ext cx="11565058"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1. Quan </a:t>
            </a:r>
            <a:r>
              <a:rPr kumimoji="0" lang="en-US" altLang="zh-CN"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sát</a:t>
            </a:r>
            <a:r>
              <a:rPr kumimoji="0" lang="en-US" altLang="zh-CN"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kumimoji="0" lang="en-US" altLang="zh-CN"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và</a:t>
            </a:r>
            <a:r>
              <a:rPr kumimoji="0" lang="en-US" altLang="zh-CN"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chia </a:t>
            </a:r>
            <a:r>
              <a:rPr kumimoji="0" lang="en-US" altLang="zh-CN"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sẻ</a:t>
            </a:r>
            <a:r>
              <a:rPr kumimoji="0" lang="en-US" altLang="zh-CN"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kumimoji="0" lang="en-US" altLang="zh-CN"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cách</a:t>
            </a:r>
            <a:r>
              <a:rPr kumimoji="0" lang="en-US" altLang="zh-CN"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kumimoji="0" lang="en-US" altLang="zh-CN"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nhận</a:t>
            </a:r>
            <a:r>
              <a:rPr kumimoji="0" lang="en-US" altLang="zh-CN"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kumimoji="0" lang="en-US" altLang="zh-CN"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biết</a:t>
            </a:r>
            <a:r>
              <a:rPr kumimoji="0" lang="en-US" altLang="zh-CN"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kumimoji="0" lang="en-US" altLang="zh-CN"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về</a:t>
            </a:r>
            <a:r>
              <a:rPr kumimoji="0" lang="en-US" altLang="zh-CN"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kumimoji="0" lang="en-US" altLang="zh-CN"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thức</a:t>
            </a:r>
            <a:r>
              <a:rPr kumimoji="0" lang="en-US" altLang="zh-CN"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kumimoji="0" lang="en-US" altLang="zh-CN"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ăn</a:t>
            </a:r>
            <a:r>
              <a:rPr kumimoji="0" lang="en-US" altLang="zh-CN"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kumimoji="0" lang="en-US" altLang="zh-CN"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đồ</a:t>
            </a:r>
            <a:r>
              <a:rPr kumimoji="0" lang="en-US" altLang="zh-CN"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kumimoji="0" lang="en-US" altLang="zh-CN"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uống</a:t>
            </a:r>
            <a:r>
              <a:rPr kumimoji="0" lang="en-US" altLang="zh-CN"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an </a:t>
            </a:r>
            <a:r>
              <a:rPr kumimoji="0" lang="en-US" altLang="zh-CN"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toàn</a:t>
            </a:r>
            <a:endParaRPr kumimoji="0" lang="zh-CN" alt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pic>
        <p:nvPicPr>
          <p:cNvPr id="9" name="Picture 8">
            <a:extLst>
              <a:ext uri="{FF2B5EF4-FFF2-40B4-BE49-F238E27FC236}">
                <a16:creationId xmlns:a16="http://schemas.microsoft.com/office/drawing/2014/main" id="{5CE30225-977D-4C10-9B48-C17F7123F2E8}"/>
              </a:ext>
            </a:extLst>
          </p:cNvPr>
          <p:cNvPicPr>
            <a:picLocks noChangeAspect="1"/>
          </p:cNvPicPr>
          <p:nvPr/>
        </p:nvPicPr>
        <p:blipFill>
          <a:blip r:embed="rId2"/>
          <a:stretch>
            <a:fillRect/>
          </a:stretch>
        </p:blipFill>
        <p:spPr>
          <a:xfrm>
            <a:off x="1366837" y="1856412"/>
            <a:ext cx="9610725" cy="3829050"/>
          </a:xfrm>
          <a:prstGeom prst="rect">
            <a:avLst/>
          </a:prstGeom>
        </p:spPr>
      </p:pic>
      <p:sp>
        <p:nvSpPr>
          <p:cNvPr id="10" name="Arrow: Up 9">
            <a:extLst>
              <a:ext uri="{FF2B5EF4-FFF2-40B4-BE49-F238E27FC236}">
                <a16:creationId xmlns:a16="http://schemas.microsoft.com/office/drawing/2014/main" id="{4BEC7886-9FE7-4DF2-9E75-2D87F8959FB1}"/>
              </a:ext>
            </a:extLst>
          </p:cNvPr>
          <p:cNvSpPr/>
          <p:nvPr/>
        </p:nvSpPr>
        <p:spPr>
          <a:xfrm flipV="1">
            <a:off x="3318933" y="1690690"/>
            <a:ext cx="993422" cy="87771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Up 10">
            <a:extLst>
              <a:ext uri="{FF2B5EF4-FFF2-40B4-BE49-F238E27FC236}">
                <a16:creationId xmlns:a16="http://schemas.microsoft.com/office/drawing/2014/main" id="{9245F140-2374-4DDF-851A-950342598EE6}"/>
              </a:ext>
            </a:extLst>
          </p:cNvPr>
          <p:cNvSpPr/>
          <p:nvPr/>
        </p:nvSpPr>
        <p:spPr>
          <a:xfrm flipV="1">
            <a:off x="5271029" y="1721477"/>
            <a:ext cx="993422" cy="87771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Up 11">
            <a:extLst>
              <a:ext uri="{FF2B5EF4-FFF2-40B4-BE49-F238E27FC236}">
                <a16:creationId xmlns:a16="http://schemas.microsoft.com/office/drawing/2014/main" id="{674569F6-B786-493D-9BDF-DDA97DA408FD}"/>
              </a:ext>
            </a:extLst>
          </p:cNvPr>
          <p:cNvSpPr/>
          <p:nvPr/>
        </p:nvSpPr>
        <p:spPr>
          <a:xfrm flipV="1">
            <a:off x="9054130" y="2551289"/>
            <a:ext cx="993422" cy="87771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27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39732" y="654650"/>
            <a:ext cx="12745345" cy="6078281"/>
          </a:xfrm>
          <a:prstGeom prst="rect">
            <a:avLst/>
          </a:prstGeom>
        </p:spPr>
      </p:pic>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1" y="4235116"/>
            <a:ext cx="12191999" cy="26228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980" y="719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599191" y="1998863"/>
            <a:ext cx="11267498" cy="2800767"/>
          </a:xfrm>
          <a:prstGeom prst="rect">
            <a:avLst/>
          </a:prstGeom>
          <a:noFill/>
        </p:spPr>
        <p:txBody>
          <a:bodyPr wrap="square" rtlCol="0">
            <a:spAutoFit/>
          </a:bodyPr>
          <a:lstStyle/>
          <a:p>
            <a:pPr lvl="0" indent="512763" algn="ctr" defTabSz="913765">
              <a:spcBef>
                <a:spcPct val="0"/>
              </a:spcBef>
              <a:defRPr/>
            </a:pPr>
            <a:r>
              <a:rPr lang="vi-VN" sz="4400" b="1" dirty="0">
                <a:solidFill>
                  <a:srgbClr val="002060"/>
                </a:solidFill>
                <a:latin typeface="Calibri" panose="020F0502020204030204" pitchFamily="34" charset="0"/>
                <a:ea typeface="Verdana" panose="020B0604030504040204" pitchFamily="34" charset="0"/>
                <a:cs typeface="Calibri" panose="020F0502020204030204" pitchFamily="34" charset="0"/>
              </a:rPr>
              <a:t>Những thông tin ghi trên hàng hóa rất cần thiết và quan trọng để chúng ta lựa chọn hàng hoá đảm bảo chất lượng và đảm bảo vệ sinh an toàn thực phẩm, phòng tránh ngộ độc.</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4A72FE4-262E-4E80-840F-A983EC696C45}"/>
              </a:ext>
            </a:extLst>
          </p:cNvPr>
          <p:cNvPicPr>
            <a:picLocks noChangeAspect="1"/>
          </p:cNvPicPr>
          <p:nvPr/>
        </p:nvPicPr>
        <p:blipFill>
          <a:blip r:embed="rId5"/>
          <a:stretch>
            <a:fillRect/>
          </a:stretch>
        </p:blipFill>
        <p:spPr>
          <a:xfrm>
            <a:off x="4290455" y="822233"/>
            <a:ext cx="3017782" cy="1176630"/>
          </a:xfrm>
          <a:prstGeom prst="rect">
            <a:avLst/>
          </a:prstGeom>
        </p:spPr>
      </p:pic>
    </p:spTree>
    <p:extLst>
      <p:ext uri="{BB962C8B-B14F-4D97-AF65-F5344CB8AC3E}">
        <p14:creationId xmlns:p14="http://schemas.microsoft.com/office/powerpoint/2010/main" val="280755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593869" cy="142531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458995" y="1705984"/>
            <a:ext cx="11428205" cy="769441"/>
          </a:xfrm>
          <a:prstGeom prst="rect">
            <a:avLst/>
          </a:prstGeom>
          <a:noFill/>
        </p:spPr>
        <p:txBody>
          <a:bodyPr wrap="square" rtlCol="0">
            <a:spAutoFit/>
          </a:bodyPr>
          <a:lstStyle/>
          <a:p>
            <a:pPr lvl="0" algn="ctr" defTabSz="685800">
              <a:defRPr/>
            </a:pPr>
            <a:r>
              <a:rPr lang="en-US" sz="4400" b="1" kern="0" dirty="0">
                <a:solidFill>
                  <a:srgbClr val="00BC55"/>
                </a:solidFill>
                <a:latin typeface="Arial" panose="020B0604020202020204" pitchFamily="34" charset="0"/>
                <a:cs typeface="Arial" panose="020B0604020202020204" pitchFamily="34" charset="0"/>
              </a:rPr>
              <a:t>4. </a:t>
            </a:r>
            <a:r>
              <a:rPr lang="en-US" sz="4400" b="1" kern="0" dirty="0" err="1">
                <a:solidFill>
                  <a:srgbClr val="00BC55"/>
                </a:solidFill>
                <a:latin typeface="Arial" panose="020B0604020202020204" pitchFamily="34" charset="0"/>
                <a:cs typeface="Arial" panose="020B0604020202020204" pitchFamily="34" charset="0"/>
              </a:rPr>
              <a:t>Đóng</a:t>
            </a:r>
            <a:r>
              <a:rPr lang="en-US" sz="4400" b="1" kern="0" dirty="0">
                <a:solidFill>
                  <a:srgbClr val="00BC55"/>
                </a:solidFill>
                <a:latin typeface="Arial" panose="020B0604020202020204" pitchFamily="34" charset="0"/>
                <a:cs typeface="Arial" panose="020B0604020202020204" pitchFamily="34" charset="0"/>
              </a:rPr>
              <a:t> </a:t>
            </a:r>
            <a:r>
              <a:rPr lang="en-US" sz="4400" b="1" kern="0" dirty="0" err="1">
                <a:solidFill>
                  <a:srgbClr val="00BC55"/>
                </a:solidFill>
                <a:latin typeface="Arial" panose="020B0604020202020204" pitchFamily="34" charset="0"/>
                <a:cs typeface="Arial" panose="020B0604020202020204" pitchFamily="34" charset="0"/>
              </a:rPr>
              <a:t>vai</a:t>
            </a:r>
            <a:r>
              <a:rPr lang="en-US" sz="4400" b="1" kern="0" dirty="0">
                <a:solidFill>
                  <a:srgbClr val="00BC55"/>
                </a:solidFill>
                <a:latin typeface="Arial" panose="020B0604020202020204" pitchFamily="34" charset="0"/>
                <a:cs typeface="Arial" panose="020B0604020202020204" pitchFamily="34" charset="0"/>
              </a:rPr>
              <a:t> – </a:t>
            </a:r>
            <a:r>
              <a:rPr lang="en-US" sz="4400" b="1" kern="0" dirty="0" err="1">
                <a:solidFill>
                  <a:srgbClr val="00BC55"/>
                </a:solidFill>
                <a:latin typeface="Arial" panose="020B0604020202020204" pitchFamily="34" charset="0"/>
                <a:cs typeface="Arial" panose="020B0604020202020204" pitchFamily="34" charset="0"/>
              </a:rPr>
              <a:t>xử</a:t>
            </a:r>
            <a:r>
              <a:rPr lang="en-US" sz="4400" b="1" kern="0" dirty="0">
                <a:solidFill>
                  <a:srgbClr val="00BC55"/>
                </a:solidFill>
                <a:latin typeface="Arial" panose="020B0604020202020204" pitchFamily="34" charset="0"/>
                <a:cs typeface="Arial" panose="020B0604020202020204" pitchFamily="34" charset="0"/>
              </a:rPr>
              <a:t> </a:t>
            </a:r>
            <a:r>
              <a:rPr lang="en-US" sz="4400" b="1" kern="0" dirty="0" err="1">
                <a:solidFill>
                  <a:srgbClr val="00BC55"/>
                </a:solidFill>
                <a:latin typeface="Arial" panose="020B0604020202020204" pitchFamily="34" charset="0"/>
                <a:cs typeface="Arial" panose="020B0604020202020204" pitchFamily="34" charset="0"/>
              </a:rPr>
              <a:t>lí</a:t>
            </a:r>
            <a:r>
              <a:rPr lang="en-US" sz="4400" b="1" kern="0" dirty="0">
                <a:solidFill>
                  <a:srgbClr val="00BC55"/>
                </a:solidFill>
                <a:latin typeface="Arial" panose="020B0604020202020204" pitchFamily="34" charset="0"/>
                <a:cs typeface="Arial" panose="020B0604020202020204" pitchFamily="34" charset="0"/>
              </a:rPr>
              <a:t> </a:t>
            </a:r>
            <a:r>
              <a:rPr lang="en-US" sz="4400" b="1" kern="0" dirty="0" err="1">
                <a:solidFill>
                  <a:srgbClr val="00BC55"/>
                </a:solidFill>
                <a:latin typeface="Arial" panose="020B0604020202020204" pitchFamily="34" charset="0"/>
                <a:cs typeface="Arial" panose="020B0604020202020204" pitchFamily="34" charset="0"/>
              </a:rPr>
              <a:t>tính</a:t>
            </a:r>
            <a:r>
              <a:rPr lang="en-US" sz="4400" b="1" kern="0" dirty="0">
                <a:solidFill>
                  <a:srgbClr val="00BC55"/>
                </a:solidFill>
                <a:latin typeface="Arial" panose="020B0604020202020204" pitchFamily="34" charset="0"/>
                <a:cs typeface="Arial" panose="020B0604020202020204" pitchFamily="34" charset="0"/>
              </a:rPr>
              <a:t> </a:t>
            </a:r>
            <a:r>
              <a:rPr lang="en-US" sz="4400" b="1" kern="0" dirty="0" err="1">
                <a:solidFill>
                  <a:srgbClr val="00BC55"/>
                </a:solidFill>
                <a:latin typeface="Arial" panose="020B0604020202020204" pitchFamily="34" charset="0"/>
                <a:cs typeface="Arial" panose="020B0604020202020204" pitchFamily="34" charset="0"/>
              </a:rPr>
              <a:t>huống</a:t>
            </a:r>
            <a:r>
              <a:rPr lang="en-US" sz="4400" b="1" kern="0" dirty="0">
                <a:solidFill>
                  <a:srgbClr val="00BC55"/>
                </a:solidFill>
                <a:latin typeface="Arial" panose="020B0604020202020204" pitchFamily="34" charset="0"/>
                <a:cs typeface="Arial" panose="020B0604020202020204" pitchFamily="34" charset="0"/>
              </a:rPr>
              <a:t>.</a:t>
            </a:r>
            <a:endParaRPr kumimoji="0" lang="en-US" sz="4400" b="1" i="0" u="none" strike="noStrike" kern="0" cap="none" spc="0" normalizeH="0" baseline="0" noProof="0" dirty="0">
              <a:ln>
                <a:noFill/>
              </a:ln>
              <a:solidFill>
                <a:srgbClr val="00BC55"/>
              </a:solidFill>
              <a:effectLst/>
              <a:uLnTx/>
              <a:uFillTx/>
              <a:latin typeface="Arial" panose="020B0604020202020204" pitchFamily="34" charset="0"/>
              <a:ea typeface="+mn-ea"/>
              <a:cs typeface="Arial" panose="020B0604020202020204" pitchFamily="34"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150078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3360" y="111760"/>
            <a:ext cx="11805920" cy="6746239"/>
          </a:xfrm>
          <a:prstGeom prst="roundRect">
            <a:avLst/>
          </a:prstGeom>
          <a:solidFill>
            <a:schemeClr val="bg1">
              <a:alpha val="89000"/>
            </a:schemeClr>
          </a:solidFill>
          <a:ln>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34885937-E2B0-4119-949E-EF44F76BCA8A}"/>
              </a:ext>
            </a:extLst>
          </p:cNvPr>
          <p:cNvPicPr>
            <a:picLocks noChangeAspect="1"/>
          </p:cNvPicPr>
          <p:nvPr/>
        </p:nvPicPr>
        <p:blipFill>
          <a:blip r:embed="rId2"/>
          <a:stretch>
            <a:fillRect/>
          </a:stretch>
        </p:blipFill>
        <p:spPr>
          <a:xfrm>
            <a:off x="2000250" y="1757362"/>
            <a:ext cx="8191500" cy="4562475"/>
          </a:xfrm>
          <a:prstGeom prst="rect">
            <a:avLst/>
          </a:prstGeom>
        </p:spPr>
      </p:pic>
      <p:sp>
        <p:nvSpPr>
          <p:cNvPr id="6" name="文本框 19">
            <a:extLst>
              <a:ext uri="{FF2B5EF4-FFF2-40B4-BE49-F238E27FC236}">
                <a16:creationId xmlns:a16="http://schemas.microsoft.com/office/drawing/2014/main" id="{53D4043C-6486-476E-96D7-3E46C65BF65B}"/>
              </a:ext>
            </a:extLst>
          </p:cNvPr>
          <p:cNvSpPr txBox="1"/>
          <p:nvPr/>
        </p:nvSpPr>
        <p:spPr>
          <a:xfrm>
            <a:off x="2144888" y="511314"/>
            <a:ext cx="8716151"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2. </a:t>
            </a:r>
            <a:r>
              <a:rPr kumimoji="0" lang="en-US" altLang="zh-CN" sz="4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Em</a:t>
            </a:r>
            <a:r>
              <a:rPr kumimoji="0" lang="en-US" altLang="zh-CN"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kumimoji="0" lang="en-US" altLang="zh-CN" sz="4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sẽ</a:t>
            </a:r>
            <a:r>
              <a:rPr kumimoji="0" lang="en-US" altLang="zh-CN"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kumimoji="0" lang="en-US" altLang="zh-CN" sz="4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làm</a:t>
            </a:r>
            <a:r>
              <a:rPr kumimoji="0" lang="en-US" altLang="zh-CN"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kumimoji="0" lang="en-US" altLang="zh-CN" sz="4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gì</a:t>
            </a:r>
            <a:r>
              <a:rPr kumimoji="0" lang="en-US" altLang="zh-CN"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kumimoji="0" lang="en-US" altLang="zh-CN" sz="4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trong</a:t>
            </a:r>
            <a:r>
              <a:rPr kumimoji="0" lang="en-US" altLang="zh-CN"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kumimoji="0" lang="en-US" altLang="zh-CN" sz="4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tình</a:t>
            </a:r>
            <a:r>
              <a:rPr kumimoji="0" lang="en-US" altLang="zh-CN"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kumimoji="0" lang="en-US" altLang="zh-CN" sz="4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huống</a:t>
            </a:r>
            <a:r>
              <a:rPr kumimoji="0" lang="en-US" altLang="zh-CN"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kumimoji="0" lang="en-US" altLang="zh-CN" sz="4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sau</a:t>
            </a:r>
            <a:r>
              <a:rPr kumimoji="0" lang="en-US" altLang="zh-CN"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a:t>
            </a:r>
            <a:endParaRPr kumimoji="0" lang="zh-CN" alt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Tree>
    <p:extLst>
      <p:ext uri="{BB962C8B-B14F-4D97-AF65-F5344CB8AC3E}">
        <p14:creationId xmlns:p14="http://schemas.microsoft.com/office/powerpoint/2010/main" val="402073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1259841" y="2270327"/>
            <a:ext cx="6085840" cy="128092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Verdana" panose="020B0604030504040204" pitchFamily="34" charset="0"/>
                <a:ea typeface="Verdana" panose="020B0604030504040204" pitchFamily="34" charset="0"/>
                <a:cs typeface="+mn-cs"/>
              </a:rPr>
              <a:t>Vận</a:t>
            </a:r>
            <a:r>
              <a:rPr kumimoji="0" lang="en-US" altLang="zh-CN" sz="7200" b="1" i="0" u="none" strike="noStrike" kern="1200" cap="none" spc="0" normalizeH="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Verdana" panose="020B0604030504040204" pitchFamily="34" charset="0"/>
                <a:ea typeface="Verdana" panose="020B0604030504040204" pitchFamily="34" charset="0"/>
                <a:cs typeface="+mn-cs"/>
              </a:rPr>
              <a:t> </a:t>
            </a:r>
            <a:r>
              <a:rPr kumimoji="0" lang="en-US" altLang="zh-CN" sz="7200" b="1" i="0" u="none" strike="noStrike" kern="1200" cap="none" spc="0" normalizeH="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Verdana" panose="020B0604030504040204" pitchFamily="34" charset="0"/>
                <a:ea typeface="Verdana" panose="020B0604030504040204" pitchFamily="34" charset="0"/>
                <a:cs typeface="+mn-cs"/>
              </a:rPr>
              <a:t>dụng</a:t>
            </a:r>
            <a:endParaRPr kumimoji="0" lang="zh-CN" altLang="en-US" sz="72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Verdana" panose="020B0604030504040204" pitchFamily="34" charset="0"/>
              <a:ea typeface="思源黑体 CN Bold" panose="020B0800000000000000" pitchFamily="34" charset="-122"/>
              <a:cs typeface="+mn-cs"/>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spTree>
    <p:extLst>
      <p:ext uri="{BB962C8B-B14F-4D97-AF65-F5344CB8AC3E}">
        <p14:creationId xmlns:p14="http://schemas.microsoft.com/office/powerpoint/2010/main" val="416601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3360" y="111760"/>
            <a:ext cx="11805920" cy="6746239"/>
          </a:xfrm>
          <a:prstGeom prst="roundRect">
            <a:avLst/>
          </a:prstGeom>
          <a:solidFill>
            <a:schemeClr val="bg1">
              <a:alpha val="89000"/>
            </a:schemeClr>
          </a:solidFill>
          <a:ln>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7" name="Group 6">
            <a:extLst>
              <a:ext uri="{FF2B5EF4-FFF2-40B4-BE49-F238E27FC236}">
                <a16:creationId xmlns:a16="http://schemas.microsoft.com/office/drawing/2014/main" id="{2D80CBE7-A39D-47C9-AD4A-C1EF68EF7972}"/>
              </a:ext>
            </a:extLst>
          </p:cNvPr>
          <p:cNvGrpSpPr/>
          <p:nvPr/>
        </p:nvGrpSpPr>
        <p:grpSpPr>
          <a:xfrm>
            <a:off x="426098" y="3566160"/>
            <a:ext cx="4755501" cy="2573383"/>
            <a:chOff x="892354" y="3758439"/>
            <a:chExt cx="4278451" cy="2175001"/>
          </a:xfrm>
        </p:grpSpPr>
        <p:pic>
          <p:nvPicPr>
            <p:cNvPr id="8" name="Picture 9">
              <a:extLst>
                <a:ext uri="{FF2B5EF4-FFF2-40B4-BE49-F238E27FC236}">
                  <a16:creationId xmlns:a16="http://schemas.microsoft.com/office/drawing/2014/main" id="{43D76EFB-E597-4C68-BD34-295080D7B4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05306E26-74FA-4129-B4B7-7B9AD4109DDE}"/>
                </a:ext>
              </a:extLst>
            </p:cNvPr>
            <p:cNvSpPr/>
            <p:nvPr/>
          </p:nvSpPr>
          <p:spPr>
            <a:xfrm>
              <a:off x="1234979" y="5405120"/>
              <a:ext cx="337766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
        <p:nvSpPr>
          <p:cNvPr id="10" name="Rounded Rectangular Callout 18">
            <a:extLst>
              <a:ext uri="{FF2B5EF4-FFF2-40B4-BE49-F238E27FC236}">
                <a16:creationId xmlns:a16="http://schemas.microsoft.com/office/drawing/2014/main" id="{943A31D8-DDB7-4C1A-A1CD-5227861F6196}"/>
              </a:ext>
            </a:extLst>
          </p:cNvPr>
          <p:cNvSpPr/>
          <p:nvPr/>
        </p:nvSpPr>
        <p:spPr>
          <a:xfrm>
            <a:off x="2438400" y="599440"/>
            <a:ext cx="9070703" cy="2316775"/>
          </a:xfrm>
          <a:prstGeom prst="wedgeRoundRectCallout">
            <a:avLst>
              <a:gd name="adj1" fmla="val -48397"/>
              <a:gd name="adj2" fmla="val 75048"/>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vi-VN" sz="3600" kern="0" dirty="0">
                <a:solidFill>
                  <a:schemeClr val="bg1"/>
                </a:solidFill>
                <a:latin typeface="Calibri" panose="020F0502020204030204" pitchFamily="34" charset="0"/>
                <a:cs typeface="Calibri" panose="020F0502020204030204" pitchFamily="34" charset="0"/>
              </a:rPr>
              <a:t>Tìm hiểu và ghi lại một số đ</a:t>
            </a:r>
            <a:r>
              <a:rPr lang="en-US" sz="3600" kern="0" dirty="0">
                <a:solidFill>
                  <a:schemeClr val="bg1"/>
                </a:solidFill>
                <a:latin typeface="Calibri" panose="020F0502020204030204" pitchFamily="34" charset="0"/>
                <a:cs typeface="Calibri" panose="020F0502020204030204" pitchFamily="34" charset="0"/>
              </a:rPr>
              <a:t>ồ</a:t>
            </a:r>
            <a:r>
              <a:rPr lang="vi-VN" sz="3600" kern="0" dirty="0">
                <a:solidFill>
                  <a:schemeClr val="bg1"/>
                </a:solidFill>
                <a:latin typeface="Calibri" panose="020F0502020204030204" pitchFamily="34" charset="0"/>
                <a:cs typeface="Calibri" panose="020F0502020204030204" pitchFamily="34" charset="0"/>
              </a:rPr>
              <a:t> dùng, thức ăn, đổ uống trong gia đình em có thể gây ngộ độc nếu khống được cất giữ, bảo quản cẩn thận và đề xuất cách cất giữ, bảo quản.</a:t>
            </a:r>
            <a:endParaRPr kumimoji="0" lang="vi-VN" sz="36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789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61418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664007" y="1714354"/>
            <a:ext cx="10511993" cy="1754326"/>
          </a:xfrm>
          <a:prstGeom prst="rect">
            <a:avLst/>
          </a:prstGeom>
          <a:noFill/>
        </p:spPr>
        <p:txBody>
          <a:bodyPr wrap="square" rtlCol="0">
            <a:spAutoFit/>
          </a:bodyPr>
          <a:lstStyle/>
          <a:p>
            <a:pPr lvl="0" algn="ctr" defTabSz="685800">
              <a:defRPr/>
            </a:pPr>
            <a:r>
              <a:rPr lang="en-US" sz="5400" b="1" kern="0" dirty="0">
                <a:solidFill>
                  <a:srgbClr val="00B050"/>
                </a:solidFill>
                <a:latin typeface="Arial" panose="020B0604020202020204" pitchFamily="34" charset="0"/>
                <a:cs typeface="Arial" panose="020B0604020202020204" pitchFamily="34" charset="0"/>
              </a:rPr>
              <a:t>1. </a:t>
            </a:r>
            <a:r>
              <a:rPr lang="en-US" sz="5400" b="1" kern="0" dirty="0" err="1">
                <a:solidFill>
                  <a:srgbClr val="00B050"/>
                </a:solidFill>
                <a:latin typeface="Arial" panose="020B0604020202020204" pitchFamily="34" charset="0"/>
                <a:cs typeface="Arial" panose="020B0604020202020204" pitchFamily="34" charset="0"/>
              </a:rPr>
              <a:t>Cách</a:t>
            </a:r>
            <a:r>
              <a:rPr lang="en-US" sz="5400" b="1" kern="0" dirty="0">
                <a:solidFill>
                  <a:srgbClr val="00B050"/>
                </a:solidFill>
                <a:latin typeface="Arial" panose="020B0604020202020204" pitchFamily="34" charset="0"/>
                <a:cs typeface="Arial" panose="020B0604020202020204" pitchFamily="34" charset="0"/>
              </a:rPr>
              <a:t> </a:t>
            </a:r>
            <a:r>
              <a:rPr lang="en-US" sz="5400" b="1" kern="0" dirty="0" err="1">
                <a:solidFill>
                  <a:srgbClr val="00B050"/>
                </a:solidFill>
                <a:latin typeface="Arial" panose="020B0604020202020204" pitchFamily="34" charset="0"/>
                <a:cs typeface="Arial" panose="020B0604020202020204" pitchFamily="34" charset="0"/>
              </a:rPr>
              <a:t>bảo</a:t>
            </a:r>
            <a:r>
              <a:rPr lang="en-US" sz="5400" b="1" kern="0" dirty="0">
                <a:solidFill>
                  <a:srgbClr val="00B050"/>
                </a:solidFill>
                <a:latin typeface="Arial" panose="020B0604020202020204" pitchFamily="34" charset="0"/>
                <a:cs typeface="Arial" panose="020B0604020202020204" pitchFamily="34" charset="0"/>
              </a:rPr>
              <a:t> </a:t>
            </a:r>
            <a:r>
              <a:rPr lang="en-US" sz="5400" b="1" kern="0" dirty="0" err="1">
                <a:solidFill>
                  <a:srgbClr val="00B050"/>
                </a:solidFill>
                <a:latin typeface="Arial" panose="020B0604020202020204" pitchFamily="34" charset="0"/>
                <a:cs typeface="Arial" panose="020B0604020202020204" pitchFamily="34" charset="0"/>
              </a:rPr>
              <a:t>quản</a:t>
            </a:r>
            <a:r>
              <a:rPr lang="en-US" sz="5400" b="1" kern="0" dirty="0">
                <a:solidFill>
                  <a:srgbClr val="00B050"/>
                </a:solidFill>
                <a:latin typeface="Arial" panose="020B0604020202020204" pitchFamily="34" charset="0"/>
                <a:cs typeface="Arial" panose="020B0604020202020204" pitchFamily="34" charset="0"/>
              </a:rPr>
              <a:t> </a:t>
            </a:r>
            <a:r>
              <a:rPr lang="en-US" sz="5400" b="1" kern="0" dirty="0" err="1">
                <a:solidFill>
                  <a:srgbClr val="00B050"/>
                </a:solidFill>
                <a:latin typeface="Arial" panose="020B0604020202020204" pitchFamily="34" charset="0"/>
                <a:cs typeface="Arial" panose="020B0604020202020204" pitchFamily="34" charset="0"/>
              </a:rPr>
              <a:t>đồ</a:t>
            </a:r>
            <a:r>
              <a:rPr lang="en-US" sz="5400" b="1" kern="0" dirty="0">
                <a:solidFill>
                  <a:srgbClr val="00B050"/>
                </a:solidFill>
                <a:latin typeface="Arial" panose="020B0604020202020204" pitchFamily="34" charset="0"/>
                <a:cs typeface="Arial" panose="020B0604020202020204" pitchFamily="34" charset="0"/>
              </a:rPr>
              <a:t> </a:t>
            </a:r>
            <a:r>
              <a:rPr lang="en-US" sz="5400" b="1" kern="0" dirty="0" err="1">
                <a:solidFill>
                  <a:srgbClr val="00B050"/>
                </a:solidFill>
                <a:latin typeface="Arial" panose="020B0604020202020204" pitchFamily="34" charset="0"/>
                <a:cs typeface="Arial" panose="020B0604020202020204" pitchFamily="34" charset="0"/>
              </a:rPr>
              <a:t>ăn</a:t>
            </a:r>
            <a:r>
              <a:rPr lang="en-US" sz="5400" b="1" kern="0" dirty="0">
                <a:solidFill>
                  <a:srgbClr val="00B050"/>
                </a:solidFill>
                <a:latin typeface="Arial" panose="020B0604020202020204" pitchFamily="34" charset="0"/>
                <a:cs typeface="Arial" panose="020B0604020202020204" pitchFamily="34" charset="0"/>
              </a:rPr>
              <a:t>, </a:t>
            </a:r>
            <a:r>
              <a:rPr lang="en-US" sz="5400" b="1" kern="0" dirty="0" err="1">
                <a:solidFill>
                  <a:srgbClr val="00B050"/>
                </a:solidFill>
                <a:latin typeface="Arial" panose="020B0604020202020204" pitchFamily="34" charset="0"/>
                <a:cs typeface="Arial" panose="020B0604020202020204" pitchFamily="34" charset="0"/>
              </a:rPr>
              <a:t>đồ</a:t>
            </a:r>
            <a:r>
              <a:rPr lang="en-US" sz="5400" b="1" kern="0" dirty="0">
                <a:solidFill>
                  <a:srgbClr val="00B050"/>
                </a:solidFill>
                <a:latin typeface="Arial" panose="020B0604020202020204" pitchFamily="34" charset="0"/>
                <a:cs typeface="Arial" panose="020B0604020202020204" pitchFamily="34" charset="0"/>
              </a:rPr>
              <a:t> </a:t>
            </a:r>
            <a:r>
              <a:rPr lang="en-US" sz="5400" b="1" kern="0" dirty="0" err="1">
                <a:solidFill>
                  <a:srgbClr val="00B050"/>
                </a:solidFill>
                <a:latin typeface="Arial" panose="020B0604020202020204" pitchFamily="34" charset="0"/>
                <a:cs typeface="Arial" panose="020B0604020202020204" pitchFamily="34" charset="0"/>
              </a:rPr>
              <a:t>uống</a:t>
            </a:r>
            <a:r>
              <a:rPr lang="en-US" sz="5400" b="1" kern="0" dirty="0">
                <a:solidFill>
                  <a:srgbClr val="00B050"/>
                </a:solidFill>
                <a:latin typeface="Arial" panose="020B0604020202020204" pitchFamily="34" charset="0"/>
                <a:cs typeface="Arial" panose="020B0604020202020204" pitchFamily="34" charset="0"/>
              </a:rPr>
              <a:t>, </a:t>
            </a:r>
            <a:r>
              <a:rPr lang="en-US" sz="5400" b="1" kern="0" dirty="0" err="1">
                <a:solidFill>
                  <a:srgbClr val="00B050"/>
                </a:solidFill>
                <a:latin typeface="Arial" panose="020B0604020202020204" pitchFamily="34" charset="0"/>
                <a:cs typeface="Arial" panose="020B0604020202020204" pitchFamily="34" charset="0"/>
              </a:rPr>
              <a:t>đồ</a:t>
            </a:r>
            <a:r>
              <a:rPr lang="en-US" sz="5400" b="1" kern="0" dirty="0">
                <a:solidFill>
                  <a:srgbClr val="00B050"/>
                </a:solidFill>
                <a:latin typeface="Arial" panose="020B0604020202020204" pitchFamily="34" charset="0"/>
                <a:cs typeface="Arial" panose="020B0604020202020204" pitchFamily="34" charset="0"/>
              </a:rPr>
              <a:t> </a:t>
            </a:r>
            <a:r>
              <a:rPr lang="en-US" sz="5400" b="1" kern="0" dirty="0" err="1">
                <a:solidFill>
                  <a:srgbClr val="00B050"/>
                </a:solidFill>
                <a:latin typeface="Arial" panose="020B0604020202020204" pitchFamily="34" charset="0"/>
                <a:cs typeface="Arial" panose="020B0604020202020204" pitchFamily="34" charset="0"/>
              </a:rPr>
              <a:t>dùng</a:t>
            </a:r>
            <a:r>
              <a:rPr lang="en-US" sz="5400" b="1" kern="0" dirty="0">
                <a:solidFill>
                  <a:srgbClr val="00B050"/>
                </a:solidFill>
                <a:latin typeface="Arial" panose="020B0604020202020204" pitchFamily="34" charset="0"/>
                <a:cs typeface="Arial" panose="020B0604020202020204" pitchFamily="34" charset="0"/>
              </a:rPr>
              <a:t> an </a:t>
            </a:r>
            <a:r>
              <a:rPr lang="en-US" sz="5400" b="1" kern="0" dirty="0" err="1">
                <a:solidFill>
                  <a:srgbClr val="00B050"/>
                </a:solidFill>
                <a:latin typeface="Arial" panose="020B0604020202020204" pitchFamily="34" charset="0"/>
                <a:cs typeface="Arial" panose="020B0604020202020204" pitchFamily="34" charset="0"/>
              </a:rPr>
              <a:t>toàn</a:t>
            </a:r>
            <a:r>
              <a:rPr lang="en-US" sz="5400" b="1" kern="0" dirty="0">
                <a:solidFill>
                  <a:srgbClr val="00B050"/>
                </a:solidFill>
                <a:latin typeface="Arial" panose="020B0604020202020204" pitchFamily="34" charset="0"/>
                <a:cs typeface="Arial" panose="020B0604020202020204" pitchFamily="34" charset="0"/>
              </a:rPr>
              <a:t>. </a:t>
            </a:r>
            <a:endParaRPr kumimoji="0" lang="en-US" sz="5400" b="1" i="0" u="none" strike="noStrike" kern="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spTree>
    <p:extLst>
      <p:ext uri="{BB962C8B-B14F-4D97-AF65-F5344CB8AC3E}">
        <p14:creationId xmlns:p14="http://schemas.microsoft.com/office/powerpoint/2010/main" val="32018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3360" y="111760"/>
            <a:ext cx="11805920" cy="6746239"/>
          </a:xfrm>
          <a:prstGeom prst="roundRect">
            <a:avLst/>
          </a:prstGeom>
          <a:solidFill>
            <a:schemeClr val="bg1">
              <a:alpha val="89000"/>
            </a:schemeClr>
          </a:solidFill>
          <a:ln>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1" name="Picture 10">
            <a:extLst>
              <a:ext uri="{FF2B5EF4-FFF2-40B4-BE49-F238E27FC236}">
                <a16:creationId xmlns:a16="http://schemas.microsoft.com/office/drawing/2014/main" id="{8824C8AF-159F-40BF-B034-5A60789E16B4}"/>
              </a:ext>
            </a:extLst>
          </p:cNvPr>
          <p:cNvPicPr>
            <a:picLocks noChangeAspect="1"/>
          </p:cNvPicPr>
          <p:nvPr/>
        </p:nvPicPr>
        <p:blipFill>
          <a:blip r:embed="rId2"/>
          <a:stretch>
            <a:fillRect/>
          </a:stretch>
        </p:blipFill>
        <p:spPr>
          <a:xfrm>
            <a:off x="1061720" y="732154"/>
            <a:ext cx="9667875" cy="5505450"/>
          </a:xfrm>
          <a:prstGeom prst="rect">
            <a:avLst/>
          </a:prstGeom>
        </p:spPr>
      </p:pic>
    </p:spTree>
    <p:extLst>
      <p:ext uri="{BB962C8B-B14F-4D97-AF65-F5344CB8AC3E}">
        <p14:creationId xmlns:p14="http://schemas.microsoft.com/office/powerpoint/2010/main" val="126466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1074822" y="3425404"/>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22" y="-1947214"/>
            <a:ext cx="9337366" cy="8195029"/>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3826851" y="1595851"/>
            <a:ext cx="4381533" cy="983795"/>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Verdana" panose="020B0604030504040204" pitchFamily="34" charset="0"/>
                <a:ea typeface="Verdana" panose="020B0604030504040204" pitchFamily="34" charset="0"/>
                <a:cs typeface="+mn-cs"/>
              </a:rPr>
              <a:t>Dặn</a:t>
            </a:r>
            <a:r>
              <a:rPr kumimoji="0" lang="en-US" altLang="zh-CN" sz="54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Verdana" panose="020B0604030504040204" pitchFamily="34" charset="0"/>
                <a:ea typeface="Verdana" panose="020B0604030504040204" pitchFamily="34" charset="0"/>
                <a:cs typeface="+mn-cs"/>
              </a:rPr>
              <a:t> </a:t>
            </a:r>
            <a:r>
              <a:rPr kumimoji="0" lang="en-US" altLang="zh-CN" sz="54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Verdana" panose="020B0604030504040204" pitchFamily="34" charset="0"/>
                <a:ea typeface="Verdana" panose="020B0604030504040204" pitchFamily="34" charset="0"/>
                <a:cs typeface="+mn-cs"/>
              </a:rPr>
              <a:t>dò</a:t>
            </a:r>
            <a:endParaRPr kumimoji="0" lang="zh-CN" altLang="en-US" sz="54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Verdana" panose="020B0604030504040204" pitchFamily="34" charset="0"/>
              <a:ea typeface="思源黑体 CN Bold" panose="020B0800000000000000" pitchFamily="34" charset="-122"/>
              <a:cs typeface="+mn-cs"/>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8" y="-2489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570302" y="2730117"/>
            <a:ext cx="7418650" cy="1938992"/>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1"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Xem</a:t>
            </a:r>
            <a:r>
              <a:rPr kumimoji="0" lang="en-US" sz="40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lại</a:t>
            </a:r>
            <a:r>
              <a:rPr kumimoji="0" lang="en-US" sz="40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nội</a:t>
            </a:r>
            <a:r>
              <a:rPr kumimoji="0" lang="en-US" sz="40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dung bài,</a:t>
            </a:r>
            <a:r>
              <a:rPr kumimoji="0" lang="vi-VN" sz="4000" b="1"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học </a:t>
            </a:r>
            <a:r>
              <a:rPr kumimoji="0" lang="en-US" sz="4000" b="1"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thuộc</a:t>
            </a:r>
            <a:r>
              <a:rPr kumimoji="0" lang="en-US" sz="40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ghi</a:t>
            </a:r>
            <a:r>
              <a:rPr kumimoji="0" lang="en-US" sz="40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nhớ</a:t>
            </a:r>
            <a:endParaRPr kumimoji="0" lang="en-US" sz="40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B050"/>
                </a:solidFill>
                <a:effectLst/>
                <a:uLnTx/>
                <a:uFillTx/>
                <a:latin typeface="Times New Roman" pitchFamily="18" charset="0"/>
                <a:ea typeface="PangMenZhengDao" panose="02010600030101010101" pitchFamily="2" charset="-122"/>
                <a:cs typeface="Times New Roman" pitchFamily="18" charset="0"/>
                <a:sym typeface="Source Han Sans HW SC"/>
              </a:rPr>
              <a:t>Chuẩn</a:t>
            </a:r>
            <a:r>
              <a:rPr kumimoji="0" lang="en-US" altLang="zh-CN" sz="4000" b="1" i="0" u="none" strike="noStrike" kern="1200" cap="none" spc="0" normalizeH="0" baseline="0" noProof="0" dirty="0">
                <a:ln>
                  <a:noFill/>
                </a:ln>
                <a:solidFill>
                  <a:srgbClr val="00B050"/>
                </a:solidFill>
                <a:effectLst/>
                <a:uLnTx/>
                <a:uFillTx/>
                <a:latin typeface="Times New Roman" pitchFamily="18" charset="0"/>
                <a:ea typeface="PangMenZhengDao" panose="02010600030101010101" pitchFamily="2" charset="-122"/>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Times New Roman" pitchFamily="18" charset="0"/>
                <a:ea typeface="PangMenZhengDao" panose="02010600030101010101" pitchFamily="2" charset="-122"/>
                <a:cs typeface="Times New Roman" pitchFamily="18" charset="0"/>
                <a:sym typeface="Source Han Sans HW SC"/>
              </a:rPr>
              <a:t>bị</a:t>
            </a:r>
            <a:r>
              <a:rPr kumimoji="0" lang="en-US" altLang="zh-CN" sz="4000" b="1" i="0" u="none" strike="noStrike" kern="1200" cap="none" spc="0" normalizeH="0" baseline="0" noProof="0" dirty="0">
                <a:ln>
                  <a:noFill/>
                </a:ln>
                <a:solidFill>
                  <a:srgbClr val="00B050"/>
                </a:solidFill>
                <a:effectLst/>
                <a:uLnTx/>
                <a:uFillTx/>
                <a:latin typeface="Times New Roman" pitchFamily="18" charset="0"/>
                <a:ea typeface="PangMenZhengDao" panose="02010600030101010101" pitchFamily="2" charset="-122"/>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Times New Roman" pitchFamily="18" charset="0"/>
                <a:ea typeface="PangMenZhengDao" panose="02010600030101010101" pitchFamily="2" charset="-122"/>
                <a:cs typeface="Times New Roman" pitchFamily="18" charset="0"/>
                <a:sym typeface="Source Han Sans HW SC"/>
              </a:rPr>
              <a:t>bài</a:t>
            </a:r>
            <a:r>
              <a:rPr kumimoji="0" lang="en-US" altLang="zh-CN" sz="4000" b="1" i="0" u="none" strike="noStrike" kern="1200" cap="none" spc="0" normalizeH="0" baseline="0" noProof="0" dirty="0">
                <a:ln>
                  <a:noFill/>
                </a:ln>
                <a:solidFill>
                  <a:srgbClr val="00B050"/>
                </a:solidFill>
                <a:effectLst/>
                <a:uLnTx/>
                <a:uFillTx/>
                <a:latin typeface="Times New Roman" pitchFamily="18" charset="0"/>
                <a:ea typeface="PangMenZhengDao" panose="02010600030101010101" pitchFamily="2" charset="-122"/>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Times New Roman" pitchFamily="18" charset="0"/>
                <a:ea typeface="PangMenZhengDao" panose="02010600030101010101" pitchFamily="2" charset="-122"/>
                <a:cs typeface="Times New Roman" pitchFamily="18" charset="0"/>
                <a:sym typeface="Source Han Sans HW SC"/>
              </a:rPr>
              <a:t>tiếp</a:t>
            </a:r>
            <a:r>
              <a:rPr kumimoji="0" lang="en-US" altLang="zh-CN" sz="4000" b="1" i="0" u="none" strike="noStrike" kern="1200" cap="none" spc="0" normalizeH="0" baseline="0" noProof="0" dirty="0">
                <a:ln>
                  <a:noFill/>
                </a:ln>
                <a:solidFill>
                  <a:srgbClr val="00B050"/>
                </a:solidFill>
                <a:effectLst/>
                <a:uLnTx/>
                <a:uFillTx/>
                <a:latin typeface="Times New Roman" pitchFamily="18" charset="0"/>
                <a:ea typeface="PangMenZhengDao" panose="02010600030101010101" pitchFamily="2" charset="-122"/>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Times New Roman" pitchFamily="18" charset="0"/>
                <a:ea typeface="PangMenZhengDao" panose="02010600030101010101" pitchFamily="2" charset="-122"/>
                <a:cs typeface="Times New Roman" pitchFamily="18" charset="0"/>
                <a:sym typeface="Source Han Sans HW SC"/>
              </a:rPr>
              <a:t>theo</a:t>
            </a:r>
            <a:endParaRPr kumimoji="0" lang="zh-CN" altLang="en-US" sz="4000" b="0" i="0" u="none" strike="noStrike" kern="1200" cap="none" spc="0" normalizeH="0" baseline="0" noProof="0" dirty="0">
              <a:ln>
                <a:noFill/>
              </a:ln>
              <a:solidFill>
                <a:srgbClr val="00B050"/>
              </a:solidFill>
              <a:effectLst/>
              <a:uLnTx/>
              <a:uFillTx/>
              <a:latin typeface="Source Han Sans HW SC"/>
              <a:ea typeface="PangMenZhengDao" panose="02010600030101010101" pitchFamily="2" charset="-122"/>
              <a:cs typeface="微软雅黑"/>
              <a:sym typeface="Source Han Sans HW SC"/>
            </a:endParaRPr>
          </a:p>
        </p:txBody>
      </p:sp>
    </p:spTree>
    <p:extLst>
      <p:ext uri="{BB962C8B-B14F-4D97-AF65-F5344CB8AC3E}">
        <p14:creationId xmlns:p14="http://schemas.microsoft.com/office/powerpoint/2010/main" val="43339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9462"/>
          <a:stretch/>
        </p:blipFill>
        <p:spPr>
          <a:xfrm>
            <a:off x="-761495" y="796542"/>
            <a:ext cx="13643306" cy="6198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5" y="-23873"/>
            <a:ext cx="5664435" cy="685080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763" y="9186"/>
            <a:ext cx="3018237" cy="2759992"/>
          </a:xfrm>
          <a:prstGeom prst="rect">
            <a:avLst/>
          </a:prstGeom>
        </p:spPr>
      </p:pic>
      <p:pic>
        <p:nvPicPr>
          <p:cNvPr id="3" name="Picture 2">
            <a:extLst>
              <a:ext uri="{FF2B5EF4-FFF2-40B4-BE49-F238E27FC236}">
                <a16:creationId xmlns:a16="http://schemas.microsoft.com/office/drawing/2014/main" id="{762908DE-1529-4239-B4D7-B9F28C99945B}"/>
              </a:ext>
            </a:extLst>
          </p:cNvPr>
          <p:cNvPicPr>
            <a:picLocks noChangeAspect="1"/>
          </p:cNvPicPr>
          <p:nvPr/>
        </p:nvPicPr>
        <p:blipFill>
          <a:blip r:embed="rId5"/>
          <a:stretch>
            <a:fillRect/>
          </a:stretch>
        </p:blipFill>
        <p:spPr>
          <a:xfrm>
            <a:off x="1320364" y="1697620"/>
            <a:ext cx="10059272" cy="2670279"/>
          </a:xfrm>
          <a:prstGeom prst="rect">
            <a:avLst/>
          </a:prstGeom>
        </p:spPr>
      </p:pic>
    </p:spTree>
    <p:extLst>
      <p:ext uri="{BB962C8B-B14F-4D97-AF65-F5344CB8AC3E}">
        <p14:creationId xmlns:p14="http://schemas.microsoft.com/office/powerpoint/2010/main" val="143533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9FADA7-E994-4F70-93ED-9ACB0F945364}"/>
              </a:ext>
            </a:extLst>
          </p:cNvPr>
          <p:cNvSpPr/>
          <p:nvPr/>
        </p:nvSpPr>
        <p:spPr>
          <a:xfrm>
            <a:off x="1127761" y="81797"/>
            <a:ext cx="10985542" cy="1015663"/>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en-US" sz="3000" b="1" kern="0" dirty="0">
                <a:solidFill>
                  <a:srgbClr val="FF0000"/>
                </a:solidFill>
                <a:latin typeface="Arial" panose="020B0604020202020204" pitchFamily="34" charset="0"/>
                <a:cs typeface="Arial" panose="020B0604020202020204" pitchFamily="34" charset="0"/>
              </a:rPr>
              <a:t>Quan </a:t>
            </a:r>
            <a:r>
              <a:rPr lang="en-US" sz="3000" b="1" kern="0" dirty="0" err="1">
                <a:solidFill>
                  <a:srgbClr val="FF0000"/>
                </a:solidFill>
                <a:latin typeface="Arial" panose="020B0604020202020204" pitchFamily="34" charset="0"/>
                <a:cs typeface="Arial" panose="020B0604020202020204" pitchFamily="34" charset="0"/>
              </a:rPr>
              <a:t>sát</a:t>
            </a:r>
            <a:r>
              <a:rPr lang="en-US" sz="3000" b="1" kern="0" dirty="0">
                <a:solidFill>
                  <a:srgbClr val="FF0000"/>
                </a:solidFill>
                <a:latin typeface="Arial" panose="020B0604020202020204" pitchFamily="34" charset="0"/>
                <a:cs typeface="Arial" panose="020B0604020202020204" pitchFamily="34" charset="0"/>
              </a:rPr>
              <a:t> </a:t>
            </a:r>
            <a:r>
              <a:rPr lang="en-US" sz="3000" b="1" kern="0" dirty="0" err="1">
                <a:solidFill>
                  <a:srgbClr val="FF0000"/>
                </a:solidFill>
                <a:latin typeface="Arial" panose="020B0604020202020204" pitchFamily="34" charset="0"/>
                <a:cs typeface="Arial" panose="020B0604020202020204" pitchFamily="34" charset="0"/>
              </a:rPr>
              <a:t>tranh</a:t>
            </a:r>
            <a:r>
              <a:rPr lang="en-US" sz="3000" b="1" kern="0" dirty="0">
                <a:solidFill>
                  <a:srgbClr val="FF0000"/>
                </a:solidFill>
                <a:latin typeface="Arial" panose="020B0604020202020204" pitchFamily="34" charset="0"/>
                <a:cs typeface="Arial" panose="020B0604020202020204" pitchFamily="34" charset="0"/>
              </a:rPr>
              <a:t> </a:t>
            </a:r>
            <a:r>
              <a:rPr lang="en-US" sz="3000" b="1" kern="0" dirty="0" err="1">
                <a:solidFill>
                  <a:srgbClr val="FF0000"/>
                </a:solidFill>
                <a:latin typeface="Arial" panose="020B0604020202020204" pitchFamily="34" charset="0"/>
                <a:cs typeface="Arial" panose="020B0604020202020204" pitchFamily="34" charset="0"/>
              </a:rPr>
              <a:t>và</a:t>
            </a:r>
            <a:r>
              <a:rPr lang="en-US" sz="3000" b="1" kern="0" dirty="0">
                <a:solidFill>
                  <a:srgbClr val="FF0000"/>
                </a:solidFill>
                <a:latin typeface="Arial" panose="020B0604020202020204" pitchFamily="34" charset="0"/>
                <a:cs typeface="Arial" panose="020B0604020202020204" pitchFamily="34" charset="0"/>
              </a:rPr>
              <a:t> </a:t>
            </a:r>
            <a:r>
              <a:rPr lang="en-US" sz="3000" b="1" kern="0" dirty="0" err="1">
                <a:solidFill>
                  <a:srgbClr val="FF0000"/>
                </a:solidFill>
                <a:latin typeface="Arial" panose="020B0604020202020204" pitchFamily="34" charset="0"/>
                <a:cs typeface="Arial" panose="020B0604020202020204" pitchFamily="34" charset="0"/>
              </a:rPr>
              <a:t>cho</a:t>
            </a:r>
            <a:r>
              <a:rPr lang="en-US" sz="3000" b="1" kern="0" dirty="0">
                <a:solidFill>
                  <a:srgbClr val="FF0000"/>
                </a:solidFill>
                <a:latin typeface="Arial" panose="020B0604020202020204" pitchFamily="34" charset="0"/>
                <a:cs typeface="Arial" panose="020B0604020202020204" pitchFamily="34" charset="0"/>
              </a:rPr>
              <a:t> </a:t>
            </a:r>
            <a:r>
              <a:rPr lang="en-US" sz="3000" b="1" kern="0" dirty="0" err="1">
                <a:solidFill>
                  <a:srgbClr val="FF0000"/>
                </a:solidFill>
                <a:latin typeface="Arial" panose="020B0604020202020204" pitchFamily="34" charset="0"/>
                <a:cs typeface="Arial" panose="020B0604020202020204" pitchFamily="34" charset="0"/>
              </a:rPr>
              <a:t>biết</a:t>
            </a:r>
            <a:r>
              <a:rPr lang="en-US" sz="3000" b="1" kern="0" dirty="0">
                <a:solidFill>
                  <a:srgbClr val="FF0000"/>
                </a:solidFill>
                <a:latin typeface="Arial" panose="020B0604020202020204" pitchFamily="34" charset="0"/>
                <a:cs typeface="Arial" panose="020B0604020202020204" pitchFamily="34" charset="0"/>
              </a:rPr>
              <a:t> </a:t>
            </a:r>
            <a:r>
              <a:rPr lang="en-US" sz="3000" b="1" kern="0" dirty="0" err="1">
                <a:solidFill>
                  <a:srgbClr val="FF0000"/>
                </a:solidFill>
                <a:latin typeface="Arial" panose="020B0604020202020204" pitchFamily="34" charset="0"/>
                <a:cs typeface="Arial" panose="020B0604020202020204" pitchFamily="34" charset="0"/>
              </a:rPr>
              <a:t>cách</a:t>
            </a:r>
            <a:r>
              <a:rPr lang="en-US" sz="3000" b="1" kern="0" dirty="0">
                <a:solidFill>
                  <a:srgbClr val="FF0000"/>
                </a:solidFill>
                <a:latin typeface="Arial" panose="020B0604020202020204" pitchFamily="34" charset="0"/>
                <a:cs typeface="Arial" panose="020B0604020202020204" pitchFamily="34" charset="0"/>
              </a:rPr>
              <a:t> </a:t>
            </a:r>
            <a:r>
              <a:rPr lang="vi-VN" sz="3000" b="1" kern="0" dirty="0">
                <a:solidFill>
                  <a:srgbClr val="FF0000"/>
                </a:solidFill>
                <a:latin typeface="Arial" panose="020B0604020202020204" pitchFamily="34" charset="0"/>
                <a:cs typeface="Arial" panose="020B0604020202020204" pitchFamily="34" charset="0"/>
              </a:rPr>
              <a:t>cất giữ, bảo quản đồ ăn, đồ uống trong gia đình Minh</a:t>
            </a:r>
          </a:p>
        </p:txBody>
      </p:sp>
      <p:pic>
        <p:nvPicPr>
          <p:cNvPr id="16" name="Picture 15">
            <a:extLst>
              <a:ext uri="{FF2B5EF4-FFF2-40B4-BE49-F238E27FC236}">
                <a16:creationId xmlns:a16="http://schemas.microsoft.com/office/drawing/2014/main" id="{86B4EB67-8F49-4B80-B71D-64DEC6D457E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17543" y="81797"/>
            <a:ext cx="1575742" cy="1575742"/>
          </a:xfrm>
          <a:prstGeom prst="rect">
            <a:avLst/>
          </a:prstGeom>
        </p:spPr>
      </p:pic>
      <p:pic>
        <p:nvPicPr>
          <p:cNvPr id="4" name="Picture 3">
            <a:extLst>
              <a:ext uri="{FF2B5EF4-FFF2-40B4-BE49-F238E27FC236}">
                <a16:creationId xmlns:a16="http://schemas.microsoft.com/office/drawing/2014/main" id="{2F32B69C-F1CB-4351-BEB2-20BB1399D8AE}"/>
              </a:ext>
            </a:extLst>
          </p:cNvPr>
          <p:cNvPicPr>
            <a:picLocks noChangeAspect="1"/>
          </p:cNvPicPr>
          <p:nvPr/>
        </p:nvPicPr>
        <p:blipFill>
          <a:blip r:embed="rId3"/>
          <a:stretch>
            <a:fillRect/>
          </a:stretch>
        </p:blipFill>
        <p:spPr>
          <a:xfrm>
            <a:off x="1" y="1823402"/>
            <a:ext cx="7548880" cy="4231958"/>
          </a:xfrm>
          <a:prstGeom prst="rect">
            <a:avLst/>
          </a:prstGeom>
        </p:spPr>
      </p:pic>
      <p:sp>
        <p:nvSpPr>
          <p:cNvPr id="17" name="TextBox 16">
            <a:extLst>
              <a:ext uri="{FF2B5EF4-FFF2-40B4-BE49-F238E27FC236}">
                <a16:creationId xmlns:a16="http://schemas.microsoft.com/office/drawing/2014/main" id="{DE36ADA7-9124-4DCC-A138-34AEBB55793A}"/>
              </a:ext>
            </a:extLst>
          </p:cNvPr>
          <p:cNvSpPr txBox="1"/>
          <p:nvPr/>
        </p:nvSpPr>
        <p:spPr>
          <a:xfrm>
            <a:off x="7162799" y="1366035"/>
            <a:ext cx="5130801" cy="1477328"/>
          </a:xfrm>
          <a:custGeom>
            <a:avLst/>
            <a:gdLst>
              <a:gd name="connsiteX0" fmla="*/ 0 w 5130801"/>
              <a:gd name="connsiteY0" fmla="*/ 0 h 1477328"/>
              <a:gd name="connsiteX1" fmla="*/ 5130801 w 5130801"/>
              <a:gd name="connsiteY1" fmla="*/ 0 h 1477328"/>
              <a:gd name="connsiteX2" fmla="*/ 5130801 w 5130801"/>
              <a:gd name="connsiteY2" fmla="*/ 1477328 h 1477328"/>
              <a:gd name="connsiteX3" fmla="*/ 0 w 5130801"/>
              <a:gd name="connsiteY3" fmla="*/ 1477328 h 1477328"/>
              <a:gd name="connsiteX4" fmla="*/ 0 w 5130801"/>
              <a:gd name="connsiteY4" fmla="*/ 0 h 147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801" h="1477328" fill="none" extrusionOk="0">
                <a:moveTo>
                  <a:pt x="0" y="0"/>
                </a:moveTo>
                <a:cubicBezTo>
                  <a:pt x="2302205" y="5222"/>
                  <a:pt x="3232687" y="24918"/>
                  <a:pt x="5130801" y="0"/>
                </a:cubicBezTo>
                <a:cubicBezTo>
                  <a:pt x="5039645" y="320082"/>
                  <a:pt x="5208748" y="1065308"/>
                  <a:pt x="5130801" y="1477328"/>
                </a:cubicBezTo>
                <a:cubicBezTo>
                  <a:pt x="2580560" y="1312567"/>
                  <a:pt x="930910" y="1595478"/>
                  <a:pt x="0" y="1477328"/>
                </a:cubicBezTo>
                <a:cubicBezTo>
                  <a:pt x="82230" y="1187081"/>
                  <a:pt x="68940" y="453578"/>
                  <a:pt x="0" y="0"/>
                </a:cubicBezTo>
                <a:close/>
              </a:path>
              <a:path w="5130801" h="1477328" stroke="0" extrusionOk="0">
                <a:moveTo>
                  <a:pt x="0" y="0"/>
                </a:moveTo>
                <a:cubicBezTo>
                  <a:pt x="1096674" y="11849"/>
                  <a:pt x="3294883" y="-161459"/>
                  <a:pt x="5130801" y="0"/>
                </a:cubicBezTo>
                <a:cubicBezTo>
                  <a:pt x="5047449" y="726235"/>
                  <a:pt x="5060054" y="911198"/>
                  <a:pt x="5130801" y="1477328"/>
                </a:cubicBezTo>
                <a:cubicBezTo>
                  <a:pt x="4407647" y="1331468"/>
                  <a:pt x="2238693" y="1399004"/>
                  <a:pt x="0" y="1477328"/>
                </a:cubicBezTo>
                <a:cubicBezTo>
                  <a:pt x="-128948" y="947153"/>
                  <a:pt x="38857" y="591006"/>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pPr>
            <a:r>
              <a:rPr lang="en-US" sz="3000" dirty="0" err="1">
                <a:solidFill>
                  <a:srgbClr val="FF0066"/>
                </a:solidFill>
                <a:latin typeface="Arial" panose="020B0604020202020204" pitchFamily="34" charset="0"/>
                <a:cs typeface="Arial" panose="020B0604020202020204" pitchFamily="34" charset="0"/>
              </a:rPr>
              <a:t>Những</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thành</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viên</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trong</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gia</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đình</a:t>
            </a:r>
            <a:r>
              <a:rPr lang="en-US" sz="3000" dirty="0">
                <a:solidFill>
                  <a:srgbClr val="FF0066"/>
                </a:solidFill>
                <a:latin typeface="Arial" panose="020B0604020202020204" pitchFamily="34" charset="0"/>
                <a:cs typeface="Arial" panose="020B0604020202020204" pitchFamily="34" charset="0"/>
              </a:rPr>
              <a:t> Minh </a:t>
            </a:r>
            <a:r>
              <a:rPr lang="en-US" sz="3000" dirty="0" err="1">
                <a:solidFill>
                  <a:srgbClr val="FF0066"/>
                </a:solidFill>
                <a:latin typeface="Arial" panose="020B0604020202020204" pitchFamily="34" charset="0"/>
                <a:cs typeface="Arial" panose="020B0604020202020204" pitchFamily="34" charset="0"/>
              </a:rPr>
              <a:t>đang</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làm</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gì</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sau</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bữa</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ăn</a:t>
            </a:r>
            <a:r>
              <a:rPr lang="en-US" sz="3000" dirty="0">
                <a:solidFill>
                  <a:srgbClr val="FF0066"/>
                </a:solidFill>
                <a:latin typeface="Arial" panose="020B0604020202020204" pitchFamily="34" charset="0"/>
                <a:cs typeface="Arial" panose="020B0604020202020204" pitchFamily="34" charset="0"/>
              </a:rPr>
              <a:t>?</a:t>
            </a:r>
            <a:endParaRPr kumimoji="0" lang="en-US" sz="30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E348012-80C8-4F6B-9407-BB5D69D58F5B}"/>
              </a:ext>
            </a:extLst>
          </p:cNvPr>
          <p:cNvSpPr txBox="1"/>
          <p:nvPr/>
        </p:nvSpPr>
        <p:spPr>
          <a:xfrm>
            <a:off x="7162799" y="3193168"/>
            <a:ext cx="5130801" cy="1477328"/>
          </a:xfrm>
          <a:custGeom>
            <a:avLst/>
            <a:gdLst>
              <a:gd name="connsiteX0" fmla="*/ 0 w 5130801"/>
              <a:gd name="connsiteY0" fmla="*/ 0 h 1477328"/>
              <a:gd name="connsiteX1" fmla="*/ 5130801 w 5130801"/>
              <a:gd name="connsiteY1" fmla="*/ 0 h 1477328"/>
              <a:gd name="connsiteX2" fmla="*/ 5130801 w 5130801"/>
              <a:gd name="connsiteY2" fmla="*/ 1477328 h 1477328"/>
              <a:gd name="connsiteX3" fmla="*/ 0 w 5130801"/>
              <a:gd name="connsiteY3" fmla="*/ 1477328 h 1477328"/>
              <a:gd name="connsiteX4" fmla="*/ 0 w 5130801"/>
              <a:gd name="connsiteY4" fmla="*/ 0 h 147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801" h="1477328" fill="none" extrusionOk="0">
                <a:moveTo>
                  <a:pt x="0" y="0"/>
                </a:moveTo>
                <a:cubicBezTo>
                  <a:pt x="2302205" y="5222"/>
                  <a:pt x="3232687" y="24918"/>
                  <a:pt x="5130801" y="0"/>
                </a:cubicBezTo>
                <a:cubicBezTo>
                  <a:pt x="5039645" y="320082"/>
                  <a:pt x="5208748" y="1065308"/>
                  <a:pt x="5130801" y="1477328"/>
                </a:cubicBezTo>
                <a:cubicBezTo>
                  <a:pt x="2580560" y="1312567"/>
                  <a:pt x="930910" y="1595478"/>
                  <a:pt x="0" y="1477328"/>
                </a:cubicBezTo>
                <a:cubicBezTo>
                  <a:pt x="82230" y="1187081"/>
                  <a:pt x="68940" y="453578"/>
                  <a:pt x="0" y="0"/>
                </a:cubicBezTo>
                <a:close/>
              </a:path>
              <a:path w="5130801" h="1477328" stroke="0" extrusionOk="0">
                <a:moveTo>
                  <a:pt x="0" y="0"/>
                </a:moveTo>
                <a:cubicBezTo>
                  <a:pt x="1096674" y="11849"/>
                  <a:pt x="3294883" y="-161459"/>
                  <a:pt x="5130801" y="0"/>
                </a:cubicBezTo>
                <a:cubicBezTo>
                  <a:pt x="5047449" y="726235"/>
                  <a:pt x="5060054" y="911198"/>
                  <a:pt x="5130801" y="1477328"/>
                </a:cubicBezTo>
                <a:cubicBezTo>
                  <a:pt x="4407647" y="1331468"/>
                  <a:pt x="2238693" y="1399004"/>
                  <a:pt x="0" y="1477328"/>
                </a:cubicBezTo>
                <a:cubicBezTo>
                  <a:pt x="-128948" y="947153"/>
                  <a:pt x="38857" y="591006"/>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pPr>
            <a:r>
              <a:rPr lang="en-US" sz="3000">
                <a:solidFill>
                  <a:srgbClr val="FF0066"/>
                </a:solidFill>
                <a:latin typeface="Arial" panose="020B0604020202020204" pitchFamily="34" charset="0"/>
                <a:cs typeface="Arial" panose="020B0604020202020204" pitchFamily="34" charset="0"/>
              </a:rPr>
              <a:t>Việc làm nào thể hiện việc cất giữ đồ ăn, đồ dùng đúng cách?</a:t>
            </a:r>
            <a:endParaRPr kumimoji="0" lang="en-US" sz="30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4E98EEF-9F68-4F31-A55E-D1D479CA3C75}"/>
              </a:ext>
            </a:extLst>
          </p:cNvPr>
          <p:cNvSpPr txBox="1"/>
          <p:nvPr/>
        </p:nvSpPr>
        <p:spPr>
          <a:xfrm>
            <a:off x="7193280" y="4877295"/>
            <a:ext cx="5130801" cy="553998"/>
          </a:xfrm>
          <a:custGeom>
            <a:avLst/>
            <a:gdLst>
              <a:gd name="connsiteX0" fmla="*/ 0 w 5130801"/>
              <a:gd name="connsiteY0" fmla="*/ 0 h 553998"/>
              <a:gd name="connsiteX1" fmla="*/ 5130801 w 5130801"/>
              <a:gd name="connsiteY1" fmla="*/ 0 h 553998"/>
              <a:gd name="connsiteX2" fmla="*/ 5130801 w 5130801"/>
              <a:gd name="connsiteY2" fmla="*/ 553998 h 553998"/>
              <a:gd name="connsiteX3" fmla="*/ 0 w 5130801"/>
              <a:gd name="connsiteY3" fmla="*/ 553998 h 553998"/>
              <a:gd name="connsiteX4" fmla="*/ 0 w 5130801"/>
              <a:gd name="connsiteY4" fmla="*/ 0 h 55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801" h="553998" fill="none" extrusionOk="0">
                <a:moveTo>
                  <a:pt x="0" y="0"/>
                </a:moveTo>
                <a:cubicBezTo>
                  <a:pt x="2302205" y="5222"/>
                  <a:pt x="3232687" y="24918"/>
                  <a:pt x="5130801" y="0"/>
                </a:cubicBezTo>
                <a:cubicBezTo>
                  <a:pt x="5122745" y="145521"/>
                  <a:pt x="5092409" y="379397"/>
                  <a:pt x="5130801" y="553998"/>
                </a:cubicBezTo>
                <a:cubicBezTo>
                  <a:pt x="2580560" y="389237"/>
                  <a:pt x="930910" y="672148"/>
                  <a:pt x="0" y="553998"/>
                </a:cubicBezTo>
                <a:cubicBezTo>
                  <a:pt x="-34110" y="360304"/>
                  <a:pt x="-14159" y="68367"/>
                  <a:pt x="0" y="0"/>
                </a:cubicBezTo>
                <a:close/>
              </a:path>
              <a:path w="5130801" h="553998" stroke="0" extrusionOk="0">
                <a:moveTo>
                  <a:pt x="0" y="0"/>
                </a:moveTo>
                <a:cubicBezTo>
                  <a:pt x="1096674" y="11849"/>
                  <a:pt x="3294883" y="-161459"/>
                  <a:pt x="5130801" y="0"/>
                </a:cubicBezTo>
                <a:cubicBezTo>
                  <a:pt x="5097309" y="114849"/>
                  <a:pt x="5109913" y="292951"/>
                  <a:pt x="5130801" y="553998"/>
                </a:cubicBezTo>
                <a:cubicBezTo>
                  <a:pt x="4407647" y="408138"/>
                  <a:pt x="2238693" y="475674"/>
                  <a:pt x="0" y="553998"/>
                </a:cubicBezTo>
                <a:cubicBezTo>
                  <a:pt x="-12608" y="418094"/>
                  <a:pt x="22237" y="63687"/>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pPr>
            <a:r>
              <a:rPr lang="en-US" sz="3000">
                <a:solidFill>
                  <a:srgbClr val="FF0066"/>
                </a:solidFill>
                <a:latin typeface="Arial" panose="020B0604020202020204" pitchFamily="34" charset="0"/>
                <a:cs typeface="Arial" panose="020B0604020202020204" pitchFamily="34" charset="0"/>
              </a:rPr>
              <a:t>Phải cất sữa chua ở đâu?</a:t>
            </a:r>
            <a:endParaRPr kumimoji="0" lang="en-US" sz="30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657EFFD-53B4-473F-85A9-684567D2636A}"/>
              </a:ext>
            </a:extLst>
          </p:cNvPr>
          <p:cNvSpPr txBox="1"/>
          <p:nvPr/>
        </p:nvSpPr>
        <p:spPr>
          <a:xfrm>
            <a:off x="7162799" y="5753915"/>
            <a:ext cx="5130801" cy="1015663"/>
          </a:xfrm>
          <a:custGeom>
            <a:avLst/>
            <a:gdLst>
              <a:gd name="connsiteX0" fmla="*/ 0 w 5130801"/>
              <a:gd name="connsiteY0" fmla="*/ 0 h 1015663"/>
              <a:gd name="connsiteX1" fmla="*/ 5130801 w 5130801"/>
              <a:gd name="connsiteY1" fmla="*/ 0 h 1015663"/>
              <a:gd name="connsiteX2" fmla="*/ 5130801 w 5130801"/>
              <a:gd name="connsiteY2" fmla="*/ 1015663 h 1015663"/>
              <a:gd name="connsiteX3" fmla="*/ 0 w 5130801"/>
              <a:gd name="connsiteY3" fmla="*/ 1015663 h 1015663"/>
              <a:gd name="connsiteX4" fmla="*/ 0 w 5130801"/>
              <a:gd name="connsiteY4" fmla="*/ 0 h 101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801" h="1015663" fill="none" extrusionOk="0">
                <a:moveTo>
                  <a:pt x="0" y="0"/>
                </a:moveTo>
                <a:cubicBezTo>
                  <a:pt x="2302205" y="5222"/>
                  <a:pt x="3232687" y="24918"/>
                  <a:pt x="5130801" y="0"/>
                </a:cubicBezTo>
                <a:cubicBezTo>
                  <a:pt x="5047955" y="456302"/>
                  <a:pt x="5117339" y="575221"/>
                  <a:pt x="5130801" y="1015663"/>
                </a:cubicBezTo>
                <a:cubicBezTo>
                  <a:pt x="2580560" y="850902"/>
                  <a:pt x="930910" y="1133813"/>
                  <a:pt x="0" y="1015663"/>
                </a:cubicBezTo>
                <a:cubicBezTo>
                  <a:pt x="-42420" y="809666"/>
                  <a:pt x="-5849" y="445051"/>
                  <a:pt x="0" y="0"/>
                </a:cubicBezTo>
                <a:close/>
              </a:path>
              <a:path w="5130801" h="1015663" stroke="0" extrusionOk="0">
                <a:moveTo>
                  <a:pt x="0" y="0"/>
                </a:moveTo>
                <a:cubicBezTo>
                  <a:pt x="1096674" y="11849"/>
                  <a:pt x="3294883" y="-161459"/>
                  <a:pt x="5130801" y="0"/>
                </a:cubicBezTo>
                <a:cubicBezTo>
                  <a:pt x="5088999" y="199394"/>
                  <a:pt x="5084984" y="751819"/>
                  <a:pt x="5130801" y="1015663"/>
                </a:cubicBezTo>
                <a:cubicBezTo>
                  <a:pt x="4407647" y="869803"/>
                  <a:pt x="2238693" y="937339"/>
                  <a:pt x="0" y="1015663"/>
                </a:cubicBezTo>
                <a:cubicBezTo>
                  <a:pt x="78802" y="533419"/>
                  <a:pt x="-52553" y="36241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pPr>
            <a:r>
              <a:rPr lang="en-US" sz="3000">
                <a:solidFill>
                  <a:srgbClr val="FF0066"/>
                </a:solidFill>
                <a:latin typeface="Arial" panose="020B0604020202020204" pitchFamily="34" charset="0"/>
                <a:cs typeface="Arial" panose="020B0604020202020204" pitchFamily="34" charset="0"/>
              </a:rPr>
              <a:t>Tại sao phải để dầu ăn vào đúng kệ gia vị?</a:t>
            </a:r>
            <a:endParaRPr kumimoji="0" lang="en-US" sz="30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61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32B69C-F1CB-4351-BEB2-20BB1399D8AE}"/>
              </a:ext>
            </a:extLst>
          </p:cNvPr>
          <p:cNvPicPr>
            <a:picLocks noChangeAspect="1"/>
          </p:cNvPicPr>
          <p:nvPr/>
        </p:nvPicPr>
        <p:blipFill>
          <a:blip r:embed="rId2"/>
          <a:stretch>
            <a:fillRect/>
          </a:stretch>
        </p:blipFill>
        <p:spPr>
          <a:xfrm>
            <a:off x="0" y="994900"/>
            <a:ext cx="7416800" cy="4095259"/>
          </a:xfrm>
          <a:prstGeom prst="rect">
            <a:avLst/>
          </a:prstGeom>
        </p:spPr>
      </p:pic>
      <p:sp>
        <p:nvSpPr>
          <p:cNvPr id="17" name="TextBox 16">
            <a:extLst>
              <a:ext uri="{FF2B5EF4-FFF2-40B4-BE49-F238E27FC236}">
                <a16:creationId xmlns:a16="http://schemas.microsoft.com/office/drawing/2014/main" id="{DE36ADA7-9124-4DCC-A138-34AEBB55793A}"/>
              </a:ext>
            </a:extLst>
          </p:cNvPr>
          <p:cNvSpPr txBox="1"/>
          <p:nvPr/>
        </p:nvSpPr>
        <p:spPr>
          <a:xfrm>
            <a:off x="7030717" y="134106"/>
            <a:ext cx="5130801" cy="1477328"/>
          </a:xfrm>
          <a:custGeom>
            <a:avLst/>
            <a:gdLst>
              <a:gd name="connsiteX0" fmla="*/ 0 w 5130801"/>
              <a:gd name="connsiteY0" fmla="*/ 0 h 1477328"/>
              <a:gd name="connsiteX1" fmla="*/ 5130801 w 5130801"/>
              <a:gd name="connsiteY1" fmla="*/ 0 h 1477328"/>
              <a:gd name="connsiteX2" fmla="*/ 5130801 w 5130801"/>
              <a:gd name="connsiteY2" fmla="*/ 1477328 h 1477328"/>
              <a:gd name="connsiteX3" fmla="*/ 0 w 5130801"/>
              <a:gd name="connsiteY3" fmla="*/ 1477328 h 1477328"/>
              <a:gd name="connsiteX4" fmla="*/ 0 w 5130801"/>
              <a:gd name="connsiteY4" fmla="*/ 0 h 147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801" h="1477328" fill="none" extrusionOk="0">
                <a:moveTo>
                  <a:pt x="0" y="0"/>
                </a:moveTo>
                <a:cubicBezTo>
                  <a:pt x="2302205" y="5222"/>
                  <a:pt x="3232687" y="24918"/>
                  <a:pt x="5130801" y="0"/>
                </a:cubicBezTo>
                <a:cubicBezTo>
                  <a:pt x="5039645" y="320082"/>
                  <a:pt x="5208748" y="1065308"/>
                  <a:pt x="5130801" y="1477328"/>
                </a:cubicBezTo>
                <a:cubicBezTo>
                  <a:pt x="2580560" y="1312567"/>
                  <a:pt x="930910" y="1595478"/>
                  <a:pt x="0" y="1477328"/>
                </a:cubicBezTo>
                <a:cubicBezTo>
                  <a:pt x="82230" y="1187081"/>
                  <a:pt x="68940" y="453578"/>
                  <a:pt x="0" y="0"/>
                </a:cubicBezTo>
                <a:close/>
              </a:path>
              <a:path w="5130801" h="1477328" stroke="0" extrusionOk="0">
                <a:moveTo>
                  <a:pt x="0" y="0"/>
                </a:moveTo>
                <a:cubicBezTo>
                  <a:pt x="1096674" y="11849"/>
                  <a:pt x="3294883" y="-161459"/>
                  <a:pt x="5130801" y="0"/>
                </a:cubicBezTo>
                <a:cubicBezTo>
                  <a:pt x="5047449" y="726235"/>
                  <a:pt x="5060054" y="911198"/>
                  <a:pt x="5130801" y="1477328"/>
                </a:cubicBezTo>
                <a:cubicBezTo>
                  <a:pt x="4407647" y="1331468"/>
                  <a:pt x="2238693" y="1399004"/>
                  <a:pt x="0" y="1477328"/>
                </a:cubicBezTo>
                <a:cubicBezTo>
                  <a:pt x="-128948" y="947153"/>
                  <a:pt x="38857" y="591006"/>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pPr>
            <a:r>
              <a:rPr lang="en-US" sz="3000" dirty="0" err="1">
                <a:solidFill>
                  <a:srgbClr val="FF0066"/>
                </a:solidFill>
                <a:latin typeface="Arial" panose="020B0604020202020204" pitchFamily="34" charset="0"/>
                <a:cs typeface="Arial" panose="020B0604020202020204" pitchFamily="34" charset="0"/>
              </a:rPr>
              <a:t>Bố</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cho</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thức</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ăn</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thừa</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vào</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tô</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thuỷ</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tinh</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có</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nắp</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đậy</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và</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cất</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vào</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tủ</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lạnh</a:t>
            </a:r>
            <a:r>
              <a:rPr lang="en-US" sz="3000" dirty="0">
                <a:solidFill>
                  <a:srgbClr val="FF0066"/>
                </a:solidFill>
                <a:latin typeface="Arial" panose="020B0604020202020204" pitchFamily="34" charset="0"/>
                <a:cs typeface="Arial" panose="020B0604020202020204" pitchFamily="34" charset="0"/>
              </a:rPr>
              <a:t>; </a:t>
            </a:r>
            <a:endParaRPr kumimoji="0" lang="en-US" sz="30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6E348012-80C8-4F6B-9407-BB5D69D58F5B}"/>
              </a:ext>
            </a:extLst>
          </p:cNvPr>
          <p:cNvSpPr txBox="1"/>
          <p:nvPr/>
        </p:nvSpPr>
        <p:spPr>
          <a:xfrm>
            <a:off x="7061198" y="1827302"/>
            <a:ext cx="5130801" cy="1015663"/>
          </a:xfrm>
          <a:custGeom>
            <a:avLst/>
            <a:gdLst>
              <a:gd name="connsiteX0" fmla="*/ 0 w 5130801"/>
              <a:gd name="connsiteY0" fmla="*/ 0 h 1015663"/>
              <a:gd name="connsiteX1" fmla="*/ 5130801 w 5130801"/>
              <a:gd name="connsiteY1" fmla="*/ 0 h 1015663"/>
              <a:gd name="connsiteX2" fmla="*/ 5130801 w 5130801"/>
              <a:gd name="connsiteY2" fmla="*/ 1015663 h 1015663"/>
              <a:gd name="connsiteX3" fmla="*/ 0 w 5130801"/>
              <a:gd name="connsiteY3" fmla="*/ 1015663 h 1015663"/>
              <a:gd name="connsiteX4" fmla="*/ 0 w 5130801"/>
              <a:gd name="connsiteY4" fmla="*/ 0 h 101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801" h="1015663" fill="none" extrusionOk="0">
                <a:moveTo>
                  <a:pt x="0" y="0"/>
                </a:moveTo>
                <a:cubicBezTo>
                  <a:pt x="2302205" y="5222"/>
                  <a:pt x="3232687" y="24918"/>
                  <a:pt x="5130801" y="0"/>
                </a:cubicBezTo>
                <a:cubicBezTo>
                  <a:pt x="5047955" y="456302"/>
                  <a:pt x="5117339" y="575221"/>
                  <a:pt x="5130801" y="1015663"/>
                </a:cubicBezTo>
                <a:cubicBezTo>
                  <a:pt x="2580560" y="850902"/>
                  <a:pt x="930910" y="1133813"/>
                  <a:pt x="0" y="1015663"/>
                </a:cubicBezTo>
                <a:cubicBezTo>
                  <a:pt x="-42420" y="809666"/>
                  <a:pt x="-5849" y="445051"/>
                  <a:pt x="0" y="0"/>
                </a:cubicBezTo>
                <a:close/>
              </a:path>
              <a:path w="5130801" h="1015663" stroke="0" extrusionOk="0">
                <a:moveTo>
                  <a:pt x="0" y="0"/>
                </a:moveTo>
                <a:cubicBezTo>
                  <a:pt x="1096674" y="11849"/>
                  <a:pt x="3294883" y="-161459"/>
                  <a:pt x="5130801" y="0"/>
                </a:cubicBezTo>
                <a:cubicBezTo>
                  <a:pt x="5088999" y="199394"/>
                  <a:pt x="5084984" y="751819"/>
                  <a:pt x="5130801" y="1015663"/>
                </a:cubicBezTo>
                <a:cubicBezTo>
                  <a:pt x="4407647" y="869803"/>
                  <a:pt x="2238693" y="937339"/>
                  <a:pt x="0" y="1015663"/>
                </a:cubicBezTo>
                <a:cubicBezTo>
                  <a:pt x="78802" y="533419"/>
                  <a:pt x="-52553" y="36241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pPr>
            <a:r>
              <a:rPr lang="en-US" sz="3000">
                <a:solidFill>
                  <a:srgbClr val="FF0066"/>
                </a:solidFill>
                <a:latin typeface="Arial" panose="020B0604020202020204" pitchFamily="34" charset="0"/>
                <a:cs typeface="Arial" panose="020B0604020202020204" pitchFamily="34" charset="0"/>
              </a:rPr>
              <a:t>Mẹ rửa bát và úp lên kệ cho khô;</a:t>
            </a:r>
            <a:endParaRPr kumimoji="0" lang="en-US" sz="30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44E98EEF-9F68-4F31-A55E-D1D479CA3C75}"/>
              </a:ext>
            </a:extLst>
          </p:cNvPr>
          <p:cNvSpPr txBox="1"/>
          <p:nvPr/>
        </p:nvSpPr>
        <p:spPr>
          <a:xfrm>
            <a:off x="7061199" y="2989060"/>
            <a:ext cx="5130801" cy="1015663"/>
          </a:xfrm>
          <a:custGeom>
            <a:avLst/>
            <a:gdLst>
              <a:gd name="connsiteX0" fmla="*/ 0 w 5130801"/>
              <a:gd name="connsiteY0" fmla="*/ 0 h 1015663"/>
              <a:gd name="connsiteX1" fmla="*/ 5130801 w 5130801"/>
              <a:gd name="connsiteY1" fmla="*/ 0 h 1015663"/>
              <a:gd name="connsiteX2" fmla="*/ 5130801 w 5130801"/>
              <a:gd name="connsiteY2" fmla="*/ 1015663 h 1015663"/>
              <a:gd name="connsiteX3" fmla="*/ 0 w 5130801"/>
              <a:gd name="connsiteY3" fmla="*/ 1015663 h 1015663"/>
              <a:gd name="connsiteX4" fmla="*/ 0 w 5130801"/>
              <a:gd name="connsiteY4" fmla="*/ 0 h 101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801" h="1015663" fill="none" extrusionOk="0">
                <a:moveTo>
                  <a:pt x="0" y="0"/>
                </a:moveTo>
                <a:cubicBezTo>
                  <a:pt x="2302205" y="5222"/>
                  <a:pt x="3232687" y="24918"/>
                  <a:pt x="5130801" y="0"/>
                </a:cubicBezTo>
                <a:cubicBezTo>
                  <a:pt x="5047955" y="456302"/>
                  <a:pt x="5117339" y="575221"/>
                  <a:pt x="5130801" y="1015663"/>
                </a:cubicBezTo>
                <a:cubicBezTo>
                  <a:pt x="2580560" y="850902"/>
                  <a:pt x="930910" y="1133813"/>
                  <a:pt x="0" y="1015663"/>
                </a:cubicBezTo>
                <a:cubicBezTo>
                  <a:pt x="-42420" y="809666"/>
                  <a:pt x="-5849" y="445051"/>
                  <a:pt x="0" y="0"/>
                </a:cubicBezTo>
                <a:close/>
              </a:path>
              <a:path w="5130801" h="1015663" stroke="0" extrusionOk="0">
                <a:moveTo>
                  <a:pt x="0" y="0"/>
                </a:moveTo>
                <a:cubicBezTo>
                  <a:pt x="1096674" y="11849"/>
                  <a:pt x="3294883" y="-161459"/>
                  <a:pt x="5130801" y="0"/>
                </a:cubicBezTo>
                <a:cubicBezTo>
                  <a:pt x="5088999" y="199394"/>
                  <a:pt x="5084984" y="751819"/>
                  <a:pt x="5130801" y="1015663"/>
                </a:cubicBezTo>
                <a:cubicBezTo>
                  <a:pt x="4407647" y="869803"/>
                  <a:pt x="2238693" y="937339"/>
                  <a:pt x="0" y="1015663"/>
                </a:cubicBezTo>
                <a:cubicBezTo>
                  <a:pt x="78802" y="533419"/>
                  <a:pt x="-52553" y="36241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pPr>
            <a:r>
              <a:rPr lang="en-US" sz="3000" dirty="0" err="1">
                <a:solidFill>
                  <a:srgbClr val="FF0066"/>
                </a:solidFill>
                <a:latin typeface="Arial" panose="020B0604020202020204" pitchFamily="34" charset="0"/>
                <a:cs typeface="Arial" panose="020B0604020202020204" pitchFamily="34" charset="0"/>
              </a:rPr>
              <a:t>Sữa</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chua</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cất</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trong</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ngăn</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mát</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tủ</a:t>
            </a:r>
            <a:r>
              <a:rPr lang="en-US" sz="3000" dirty="0">
                <a:solidFill>
                  <a:srgbClr val="FF0066"/>
                </a:solidFill>
                <a:latin typeface="Arial" panose="020B0604020202020204" pitchFamily="34" charset="0"/>
                <a:cs typeface="Arial" panose="020B0604020202020204" pitchFamily="34" charset="0"/>
              </a:rPr>
              <a:t> </a:t>
            </a:r>
            <a:r>
              <a:rPr lang="en-US" sz="3000" dirty="0" err="1">
                <a:solidFill>
                  <a:srgbClr val="FF0066"/>
                </a:solidFill>
                <a:latin typeface="Arial" panose="020B0604020202020204" pitchFamily="34" charset="0"/>
                <a:cs typeface="Arial" panose="020B0604020202020204" pitchFamily="34" charset="0"/>
              </a:rPr>
              <a:t>lạnh</a:t>
            </a:r>
            <a:endParaRPr kumimoji="0" lang="en-US" sz="30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8657EFFD-53B4-473F-85A9-684567D2636A}"/>
              </a:ext>
            </a:extLst>
          </p:cNvPr>
          <p:cNvSpPr txBox="1"/>
          <p:nvPr/>
        </p:nvSpPr>
        <p:spPr>
          <a:xfrm>
            <a:off x="6807201" y="4290364"/>
            <a:ext cx="5384800" cy="1938992"/>
          </a:xfrm>
          <a:custGeom>
            <a:avLst/>
            <a:gdLst>
              <a:gd name="connsiteX0" fmla="*/ 0 w 5384800"/>
              <a:gd name="connsiteY0" fmla="*/ 0 h 1938992"/>
              <a:gd name="connsiteX1" fmla="*/ 5384800 w 5384800"/>
              <a:gd name="connsiteY1" fmla="*/ 0 h 1938992"/>
              <a:gd name="connsiteX2" fmla="*/ 5384800 w 5384800"/>
              <a:gd name="connsiteY2" fmla="*/ 1938992 h 1938992"/>
              <a:gd name="connsiteX3" fmla="*/ 0 w 5384800"/>
              <a:gd name="connsiteY3" fmla="*/ 1938992 h 1938992"/>
              <a:gd name="connsiteX4" fmla="*/ 0 w 5384800"/>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800" h="1938992" fill="none" extrusionOk="0">
                <a:moveTo>
                  <a:pt x="0" y="0"/>
                </a:moveTo>
                <a:cubicBezTo>
                  <a:pt x="661732" y="5222"/>
                  <a:pt x="4660863" y="24918"/>
                  <a:pt x="5384800" y="0"/>
                </a:cubicBezTo>
                <a:cubicBezTo>
                  <a:pt x="5223555" y="738305"/>
                  <a:pt x="5341040" y="1407801"/>
                  <a:pt x="5384800" y="1938992"/>
                </a:cubicBezTo>
                <a:cubicBezTo>
                  <a:pt x="4332537" y="1774231"/>
                  <a:pt x="1809292" y="2057142"/>
                  <a:pt x="0" y="1938992"/>
                </a:cubicBezTo>
                <a:cubicBezTo>
                  <a:pt x="-55725" y="1490404"/>
                  <a:pt x="17072" y="314236"/>
                  <a:pt x="0" y="0"/>
                </a:cubicBezTo>
                <a:close/>
              </a:path>
              <a:path w="5384800" h="1938992" stroke="0" extrusionOk="0">
                <a:moveTo>
                  <a:pt x="0" y="0"/>
                </a:moveTo>
                <a:cubicBezTo>
                  <a:pt x="939251" y="11849"/>
                  <a:pt x="2894266" y="-161459"/>
                  <a:pt x="5384800" y="0"/>
                </a:cubicBezTo>
                <a:cubicBezTo>
                  <a:pt x="5387930" y="920782"/>
                  <a:pt x="5283624" y="1107979"/>
                  <a:pt x="5384800" y="1938992"/>
                </a:cubicBezTo>
                <a:cubicBezTo>
                  <a:pt x="2888439" y="1793132"/>
                  <a:pt x="1471104" y="1860668"/>
                  <a:pt x="0" y="1938992"/>
                </a:cubicBezTo>
                <a:cubicBezTo>
                  <a:pt x="74291" y="991210"/>
                  <a:pt x="168006" y="302097"/>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pPr>
            <a:r>
              <a:rPr lang="vi-VN" sz="3000" dirty="0">
                <a:solidFill>
                  <a:srgbClr val="FF0066"/>
                </a:solidFill>
                <a:cs typeface="Calibri" panose="020F0502020204030204" pitchFamily="34" charset="0"/>
              </a:rPr>
              <a:t>Minh cất d</a:t>
            </a:r>
            <a:r>
              <a:rPr lang="en-US" sz="3000" dirty="0">
                <a:solidFill>
                  <a:srgbClr val="FF0066"/>
                </a:solidFill>
                <a:cs typeface="Calibri" panose="020F0502020204030204" pitchFamily="34" charset="0"/>
              </a:rPr>
              <a:t>ầ</a:t>
            </a:r>
            <a:r>
              <a:rPr lang="vi-VN" sz="3000" dirty="0">
                <a:solidFill>
                  <a:srgbClr val="FF0066"/>
                </a:solidFill>
                <a:cs typeface="Calibri" panose="020F0502020204030204" pitchFamily="34" charset="0"/>
              </a:rPr>
              <a:t>u ăn đúng kệ gia vị để tránh nhầm lẫn với các loại chất lỏng không ăn/ u</a:t>
            </a:r>
            <a:r>
              <a:rPr lang="en-US" sz="3000" dirty="0">
                <a:solidFill>
                  <a:srgbClr val="FF0066"/>
                </a:solidFill>
                <a:cs typeface="Calibri" panose="020F0502020204030204" pitchFamily="34" charset="0"/>
              </a:rPr>
              <a:t>ố</a:t>
            </a:r>
            <a:r>
              <a:rPr lang="vi-VN" sz="3000" dirty="0">
                <a:solidFill>
                  <a:srgbClr val="FF0066"/>
                </a:solidFill>
                <a:cs typeface="Calibri" panose="020F0502020204030204" pitchFamily="34" charset="0"/>
              </a:rPr>
              <a:t>ng được khác </a:t>
            </a:r>
            <a:endParaRPr kumimoji="0" lang="en-US" sz="3000" b="0" i="0" u="none" strike="noStrike" kern="1200" cap="none" spc="0" normalizeH="0" baseline="0" noProof="0" dirty="0">
              <a:ln>
                <a:noFill/>
              </a:ln>
              <a:solidFill>
                <a:srgbClr val="FF0066"/>
              </a:solidFill>
              <a:effectLst/>
              <a:uLnTx/>
              <a:uFillTx/>
              <a:cs typeface="Calibri" panose="020F0502020204030204" pitchFamily="34" charset="0"/>
            </a:endParaRPr>
          </a:p>
        </p:txBody>
      </p:sp>
    </p:spTree>
    <p:extLst>
      <p:ext uri="{BB962C8B-B14F-4D97-AF65-F5344CB8AC3E}">
        <p14:creationId xmlns:p14="http://schemas.microsoft.com/office/powerpoint/2010/main" val="132897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0" y="1893196"/>
            <a:ext cx="11700387"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194190" y="2173784"/>
            <a:ext cx="11898669" cy="1754326"/>
          </a:xfrm>
          <a:prstGeom prst="rect">
            <a:avLst/>
          </a:prstGeom>
          <a:noFill/>
        </p:spPr>
        <p:txBody>
          <a:bodyPr wrap="square" rtlCol="0">
            <a:spAutoFit/>
          </a:bodyPr>
          <a:lstStyle/>
          <a:p>
            <a:pPr lvl="0" algn="ctr" defTabSz="685800">
              <a:defRPr/>
            </a:pPr>
            <a:r>
              <a:rPr lang="vi-VN" sz="5400" b="1" dirty="0">
                <a:solidFill>
                  <a:srgbClr val="FF0000"/>
                </a:solidFill>
              </a:rPr>
              <a:t>2. Cách phòng tránh ngộ độc ở gia đình mình </a:t>
            </a:r>
            <a:endParaRPr kumimoji="0" lang="en-US" sz="5400" b="1" i="0" u="none" strike="noStrike" kern="0" cap="none" spc="0" normalizeH="0" baseline="0" noProof="0" dirty="0">
              <a:ln>
                <a:noFill/>
              </a:ln>
              <a:solidFill>
                <a:srgbClr val="FF0000"/>
              </a:solidFill>
              <a:effectLst/>
              <a:uLnTx/>
              <a:uFillTx/>
              <a:latin typeface="等线" panose="020F0502020204030204"/>
              <a:ea typeface="+mn-ea"/>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606207" y="-168625"/>
            <a:ext cx="2486652" cy="2232696"/>
          </a:xfrm>
          <a:prstGeom prst="rect">
            <a:avLst/>
          </a:prstGeom>
        </p:spPr>
      </p:pic>
    </p:spTree>
    <p:extLst>
      <p:ext uri="{BB962C8B-B14F-4D97-AF65-F5344CB8AC3E}">
        <p14:creationId xmlns:p14="http://schemas.microsoft.com/office/powerpoint/2010/main" val="212765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F40836A-5B1C-4018-96F7-2C53119F09AA}"/>
              </a:ext>
            </a:extLst>
          </p:cNvPr>
          <p:cNvGrpSpPr/>
          <p:nvPr/>
        </p:nvGrpSpPr>
        <p:grpSpPr>
          <a:xfrm>
            <a:off x="426098" y="3566160"/>
            <a:ext cx="4755501" cy="2573383"/>
            <a:chOff x="892354" y="3758439"/>
            <a:chExt cx="4278451" cy="2175001"/>
          </a:xfrm>
        </p:grpSpPr>
        <p:pic>
          <p:nvPicPr>
            <p:cNvPr id="8" name="Picture 9">
              <a:extLst>
                <a:ext uri="{FF2B5EF4-FFF2-40B4-BE49-F238E27FC236}">
                  <a16:creationId xmlns:a16="http://schemas.microsoft.com/office/drawing/2014/main" id="{8DF58DBF-A654-4CE5-AC6E-2160A90FAF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0F90368C-6FF5-41B9-A569-74357AA19BBA}"/>
                </a:ext>
              </a:extLst>
            </p:cNvPr>
            <p:cNvSpPr/>
            <p:nvPr/>
          </p:nvSpPr>
          <p:spPr>
            <a:xfrm>
              <a:off x="1234979" y="5405120"/>
              <a:ext cx="337766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
        <p:nvSpPr>
          <p:cNvPr id="11" name="Rounded Rectangular Callout 18">
            <a:extLst>
              <a:ext uri="{FF2B5EF4-FFF2-40B4-BE49-F238E27FC236}">
                <a16:creationId xmlns:a16="http://schemas.microsoft.com/office/drawing/2014/main" id="{7CF4371F-4661-4687-91E0-3F3DC4ECDC91}"/>
              </a:ext>
            </a:extLst>
          </p:cNvPr>
          <p:cNvSpPr/>
          <p:nvPr/>
        </p:nvSpPr>
        <p:spPr>
          <a:xfrm>
            <a:off x="3236414" y="1188720"/>
            <a:ext cx="8272689" cy="1727495"/>
          </a:xfrm>
          <a:prstGeom prst="wedgeRoundRectCallout">
            <a:avLst>
              <a:gd name="adj1" fmla="val -41116"/>
              <a:gd name="adj2" fmla="val 80371"/>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vi-VN" sz="3600" kern="0" dirty="0">
                <a:solidFill>
                  <a:schemeClr val="bg1"/>
                </a:solidFill>
              </a:rPr>
              <a:t>Nêu một số cách cất giữ, bảo quản thức ăn, đồ uống, đồ dùng để phòng tránh ngộ độc mà em biết.</a:t>
            </a:r>
            <a:endParaRPr kumimoji="0" lang="vi-VN" sz="3600" b="0" i="0" u="none" strike="noStrike" kern="0" cap="none" spc="0" normalizeH="0" baseline="0" noProof="0" dirty="0">
              <a:ln>
                <a:noFill/>
              </a:ln>
              <a:solidFill>
                <a:schemeClr val="bg1"/>
              </a:solidFill>
              <a:effectLst/>
              <a:uLnTx/>
              <a:uFillTx/>
              <a:latin typeface="Arial" panose="020B0604020202020204" pitchFamily="34" charset="0"/>
            </a:endParaRPr>
          </a:p>
        </p:txBody>
      </p:sp>
    </p:spTree>
    <p:extLst>
      <p:ext uri="{BB962C8B-B14F-4D97-AF65-F5344CB8AC3E}">
        <p14:creationId xmlns:p14="http://schemas.microsoft.com/office/powerpoint/2010/main" val="50479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684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3251200"/>
            <a:ext cx="13016611" cy="98653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575879" y="2892748"/>
            <a:ext cx="9663243" cy="1569660"/>
          </a:xfrm>
          <a:prstGeom prst="rect">
            <a:avLst/>
          </a:prstGeom>
          <a:noFill/>
        </p:spPr>
        <p:txBody>
          <a:bodyPr wrap="square" rtlCol="0">
            <a:spAutoFit/>
          </a:bodyPr>
          <a:lstStyle/>
          <a:p>
            <a:pPr marL="457200" lvl="0" indent="-457200" algn="just">
              <a:buFont typeface="Arial" panose="020B0604020202020204" pitchFamily="34" charset="0"/>
              <a:buChar char="•"/>
              <a:defRPr/>
            </a:pPr>
            <a:r>
              <a:rPr lang="vi-VN" sz="3200" b="1" dirty="0">
                <a:solidFill>
                  <a:srgbClr val="002060"/>
                </a:solidFill>
                <a:latin typeface="Calibri" panose="020F0502020204030204" pitchFamily="34" charset="0"/>
                <a:ea typeface="Verdana" panose="020B0604030504040204" pitchFamily="34" charset="0"/>
                <a:cs typeface="Calibri" panose="020F0502020204030204" pitchFamily="34" charset="0"/>
              </a:rPr>
              <a:t>Nên đậy nắp hoặc bọc kín và cất vào tủ lạnh.</a:t>
            </a:r>
          </a:p>
          <a:p>
            <a:pPr marL="457200" lvl="0" indent="-457200" algn="just">
              <a:buFont typeface="Arial" panose="020B0604020202020204" pitchFamily="34" charset="0"/>
              <a:buChar char="•"/>
              <a:defRPr/>
            </a:pPr>
            <a:r>
              <a:rPr lang="vi-VN" sz="3200" b="1" dirty="0">
                <a:solidFill>
                  <a:srgbClr val="002060"/>
                </a:solidFill>
                <a:latin typeface="Calibri" panose="020F0502020204030204" pitchFamily="34" charset="0"/>
                <a:ea typeface="Verdana" panose="020B0604030504040204" pitchFamily="34" charset="0"/>
                <a:cs typeface="Calibri" panose="020F0502020204030204" pitchFamily="34" charset="0"/>
              </a:rPr>
              <a:t>Nước tẩy rửa phải cất xa vị trí để dầu ăn, nước uống, và xa tầm với của trẻ em</a:t>
            </a:r>
          </a:p>
        </p:txBody>
      </p:sp>
      <p:sp>
        <p:nvSpPr>
          <p:cNvPr id="3" name="TextBox 2">
            <a:extLst>
              <a:ext uri="{FF2B5EF4-FFF2-40B4-BE49-F238E27FC236}">
                <a16:creationId xmlns:a16="http://schemas.microsoft.com/office/drawing/2014/main" id="{5E1FBABC-ABC4-4C85-B300-9FDB09FC3B86}"/>
              </a:ext>
            </a:extLst>
          </p:cNvPr>
          <p:cNvSpPr txBox="1"/>
          <p:nvPr/>
        </p:nvSpPr>
        <p:spPr>
          <a:xfrm>
            <a:off x="2306320" y="1425463"/>
            <a:ext cx="8351520" cy="1077218"/>
          </a:xfrm>
          <a:prstGeom prst="rect">
            <a:avLst/>
          </a:prstGeom>
          <a:noFill/>
        </p:spPr>
        <p:txBody>
          <a:bodyPr wrap="square" rtlCol="0">
            <a:spAutoFit/>
          </a:bodyPr>
          <a:lstStyle/>
          <a:p>
            <a:pPr algn="ctr"/>
            <a:r>
              <a:rPr lang="en-US" sz="3200" b="1" dirty="0">
                <a:solidFill>
                  <a:srgbClr val="FF0000"/>
                </a:solidFill>
                <a:latin typeface="Arial" panose="020B0604020202020204" pitchFamily="34" charset="0"/>
                <a:ea typeface="Times New Roman" panose="02020603050405020304" pitchFamily="18" charset="0"/>
                <a:cs typeface="Arial" panose="020B0604020202020204" pitchFamily="34" charset="0"/>
              </a:rPr>
              <a:t>M</a:t>
            </a:r>
            <a:r>
              <a:rPr lang="vi-VN"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ột số cách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cất</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giữ</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vi-VN"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bảo quản thức ăn, đồ uống, đồ dùng</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phòng</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tránh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ngộ</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độc</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26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Vertic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barn(inVertical)">
                                      <p:cBhvr>
                                        <p:cTn id="3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海量PPT模板www.58pic.com ​​">
  <a:themeElements>
    <a:clrScheme name="自定义 2251">
      <a:dk1>
        <a:sysClr val="windowText" lastClr="000000"/>
      </a:dk1>
      <a:lt1>
        <a:sysClr val="window" lastClr="FFFFFF"/>
      </a:lt1>
      <a:dk2>
        <a:srgbClr val="44546A"/>
      </a:dk2>
      <a:lt2>
        <a:srgbClr val="E7E6E6"/>
      </a:lt2>
      <a:accent1>
        <a:srgbClr val="3E8A47"/>
      </a:accent1>
      <a:accent2>
        <a:srgbClr val="3E8A47"/>
      </a:accent2>
      <a:accent3>
        <a:srgbClr val="3E8A47"/>
      </a:accent3>
      <a:accent4>
        <a:srgbClr val="3E8A47"/>
      </a:accent4>
      <a:accent5>
        <a:srgbClr val="3E8A47"/>
      </a:accent5>
      <a:accent6>
        <a:srgbClr val="3E8A47"/>
      </a:accent6>
      <a:hlink>
        <a:srgbClr val="3E8A47"/>
      </a:hlink>
      <a:folHlink>
        <a:srgbClr val="3E8A47"/>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472</Words>
  <Application>Microsoft Office PowerPoint</Application>
  <PresentationFormat>Widescreen</PresentationFormat>
  <Paragraphs>37</Paragraphs>
  <Slides>22</Slides>
  <Notes>6</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22</vt:i4>
      </vt:variant>
    </vt:vector>
  </HeadingPairs>
  <TitlesOfParts>
    <vt:vector size="44" baseType="lpstr">
      <vt:lpstr>微软雅黑</vt:lpstr>
      <vt:lpstr>Algerian</vt:lpstr>
      <vt:lpstr>Arial</vt:lpstr>
      <vt:lpstr>Calibri</vt:lpstr>
      <vt:lpstr>Calibri Light</vt:lpstr>
      <vt:lpstr>等线</vt:lpstr>
      <vt:lpstr>等线 Light</vt:lpstr>
      <vt:lpstr>Georgia</vt:lpstr>
      <vt:lpstr>inpin heiti</vt:lpstr>
      <vt:lpstr>PangMenZhengDao</vt:lpstr>
      <vt:lpstr>Source Han Sans HW SC</vt:lpstr>
      <vt:lpstr>Times New Roman</vt:lpstr>
      <vt:lpstr>Utm AVO</vt:lpstr>
      <vt:lpstr>Verdana</vt:lpstr>
      <vt:lpstr>字魂59号-创粗黑</vt:lpstr>
      <vt:lpstr>思源黑体 CN Bold</vt:lpstr>
      <vt:lpstr>2_Office Theme</vt:lpstr>
      <vt:lpstr>1_Office 主题</vt:lpstr>
      <vt:lpstr>2_Office 主题</vt:lpstr>
      <vt:lpstr>千图网海量PPT模板www.58pic.com ​​</vt:lpstr>
      <vt:lpstr>Custom Design</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User</cp:lastModifiedBy>
  <cp:revision>25</cp:revision>
  <dcterms:created xsi:type="dcterms:W3CDTF">2021-08-26T15:32:44Z</dcterms:created>
  <dcterms:modified xsi:type="dcterms:W3CDTF">2025-09-20T13:28:22Z</dcterms:modified>
</cp:coreProperties>
</file>