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345" r:id="rId2"/>
    <p:sldId id="342" r:id="rId3"/>
    <p:sldId id="344" r:id="rId4"/>
    <p:sldId id="316" r:id="rId5"/>
    <p:sldId id="351" r:id="rId6"/>
  </p:sldIdLst>
  <p:sldSz cx="6858000" cy="5143500"/>
  <p:notesSz cx="6858000" cy="9144000"/>
  <p:embeddedFontLst>
    <p:embeddedFont>
      <p:font typeface="Kalam" panose="020B0604020202020204" charset="0"/>
      <p:regular r:id="rId8"/>
      <p:bold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87" d="100"/>
          <a:sy n="87" d="100"/>
        </p:scale>
        <p:origin x="15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599F5-8F26-4D0A-B085-845895CE4A51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7" Type="http://schemas.openxmlformats.org/officeDocument/2006/relationships/image" Target="../media/image11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slideLayout" Target="../slideLayouts/slideLayout9.xml"/><Relationship Id="rId5" Type="http://schemas.openxmlformats.org/officeDocument/2006/relationships/control" Target="../activeX/activeX5.xml"/><Relationship Id="rId4" Type="http://schemas.openxmlformats.org/officeDocument/2006/relationships/control" Target="../activeX/activeX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FBF10-BC0D-4914-8E62-5AEE3D96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679" y="214391"/>
            <a:ext cx="4710222" cy="4624408"/>
          </a:xfrm>
          <a:prstGeom prst="ellipse">
            <a:avLst/>
          </a:prstGeom>
        </p:spPr>
      </p:pic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99CEB-E554-4BAB-964E-276EF07BFC50}"/>
              </a:ext>
            </a:extLst>
          </p:cNvPr>
          <p:cNvGrpSpPr/>
          <p:nvPr/>
        </p:nvGrpSpPr>
        <p:grpSpPr>
          <a:xfrm>
            <a:off x="341899" y="617893"/>
            <a:ext cx="1641091" cy="653020"/>
            <a:chOff x="341899" y="617893"/>
            <a:chExt cx="1641091" cy="6530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951724-D306-498F-82C9-C7826D182D3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0CD72A-7A74-49DA-98E3-E99E15479BB9}"/>
                </a:ext>
              </a:extLst>
            </p:cNvPr>
            <p:cNvSpPr txBox="1"/>
            <p:nvPr/>
          </p:nvSpPr>
          <p:spPr>
            <a:xfrm>
              <a:off x="341899" y="62458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3E14B20-A5D0-4A0D-B7E9-2FA7264B2224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LÀM VIỆC THẬT LÀ VUI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AD3BCA-8F3A-40B3-8BBC-514F4252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241" y="916371"/>
            <a:ext cx="5559518" cy="39263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458510" y="516261"/>
            <a:ext cx="555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và gọi tên các vật trong tranh.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88EE65ED-5650-4289-A413-71692C1A4CE8}"/>
              </a:ext>
            </a:extLst>
          </p:cNvPr>
          <p:cNvSpPr/>
          <p:nvPr/>
        </p:nvSpPr>
        <p:spPr>
          <a:xfrm>
            <a:off x="1690577" y="3226840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nồi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82D36BD9-113F-4F71-8A09-9FBCB77B5B9F}"/>
              </a:ext>
            </a:extLst>
          </p:cNvPr>
          <p:cNvSpPr/>
          <p:nvPr/>
        </p:nvSpPr>
        <p:spPr>
          <a:xfrm>
            <a:off x="3016816" y="409893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bát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id="{0583369D-5693-46D3-B9DE-5A9FECAE6E8C}"/>
              </a:ext>
            </a:extLst>
          </p:cNvPr>
          <p:cNvSpPr/>
          <p:nvPr/>
        </p:nvSpPr>
        <p:spPr>
          <a:xfrm>
            <a:off x="1939354" y="409893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id="{70DDBD5B-A8B2-416D-92DB-CBE3983ED0A4}"/>
              </a:ext>
            </a:extLst>
          </p:cNvPr>
          <p:cNvSpPr/>
          <p:nvPr/>
        </p:nvSpPr>
        <p:spPr>
          <a:xfrm>
            <a:off x="5003450" y="3640604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quạt điện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:a16="http://schemas.microsoft.com/office/drawing/2014/main" id="{676E1638-4AB6-4A93-A3D6-EFAE5360BF38}"/>
              </a:ext>
            </a:extLst>
          </p:cNvPr>
          <p:cNvSpPr/>
          <p:nvPr/>
        </p:nvSpPr>
        <p:spPr>
          <a:xfrm>
            <a:off x="3759442" y="3226840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2BBF075F-0DF8-4E8D-BE9C-09919C9706D5}"/>
              </a:ext>
            </a:extLst>
          </p:cNvPr>
          <p:cNvSpPr/>
          <p:nvPr/>
        </p:nvSpPr>
        <p:spPr>
          <a:xfrm>
            <a:off x="4094277" y="3906567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chén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Rounded Rectangle 11">
            <a:extLst>
              <a:ext uri="{FF2B5EF4-FFF2-40B4-BE49-F238E27FC236}">
                <a16:creationId xmlns:a16="http://schemas.microsoft.com/office/drawing/2014/main" id="{87F267B9-FC85-4675-A903-0654A50CC809}"/>
              </a:ext>
            </a:extLst>
          </p:cNvPr>
          <p:cNvSpPr/>
          <p:nvPr/>
        </p:nvSpPr>
        <p:spPr>
          <a:xfrm>
            <a:off x="1996435" y="2379463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quạt trần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Rounded Rectangle 11">
            <a:extLst>
              <a:ext uri="{FF2B5EF4-FFF2-40B4-BE49-F238E27FC236}">
                <a16:creationId xmlns:a16="http://schemas.microsoft.com/office/drawing/2014/main" id="{9B357F68-66AA-4933-B751-73EC321FC9B4}"/>
              </a:ext>
            </a:extLst>
          </p:cNvPr>
          <p:cNvSpPr/>
          <p:nvPr/>
        </p:nvSpPr>
        <p:spPr>
          <a:xfrm>
            <a:off x="2678501" y="3029218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ADFDA459-471D-4D25-B588-CF462531FFB1}"/>
              </a:ext>
            </a:extLst>
          </p:cNvPr>
          <p:cNvSpPr/>
          <p:nvPr/>
        </p:nvSpPr>
        <p:spPr>
          <a:xfrm>
            <a:off x="2261297" y="1379176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ti vi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Rounded Rectangle 11">
            <a:extLst>
              <a:ext uri="{FF2B5EF4-FFF2-40B4-BE49-F238E27FC236}">
                <a16:creationId xmlns:a16="http://schemas.microsoft.com/office/drawing/2014/main" id="{DD39EA10-2BD9-448F-9DBF-DF6BD7876780}"/>
              </a:ext>
            </a:extLst>
          </p:cNvPr>
          <p:cNvSpPr/>
          <p:nvPr/>
        </p:nvSpPr>
        <p:spPr>
          <a:xfrm>
            <a:off x="4719968" y="2390096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mắc áo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id="{F9D82933-27CC-488B-B93B-489D7E04855E}"/>
              </a:ext>
            </a:extLst>
          </p:cNvPr>
          <p:cNvSpPr/>
          <p:nvPr/>
        </p:nvSpPr>
        <p:spPr>
          <a:xfrm>
            <a:off x="3429000" y="1716413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giường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D58A9D02-8AE7-4590-8AFB-04B5E9F3F37F}"/>
              </a:ext>
            </a:extLst>
          </p:cNvPr>
          <p:cNvSpPr/>
          <p:nvPr/>
        </p:nvSpPr>
        <p:spPr>
          <a:xfrm>
            <a:off x="607299" y="257766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CF3015D5-CE39-4D8D-AD59-E810616A8391}"/>
              </a:ext>
            </a:extLst>
          </p:cNvPr>
          <p:cNvSpPr/>
          <p:nvPr/>
        </p:nvSpPr>
        <p:spPr>
          <a:xfrm>
            <a:off x="4979190" y="1520781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gối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3 – 5 từ ngữ chỉ hoạt động gắn với các vật trong tranh ở bài tập 1.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F2803F-077B-4DA7-9050-120B91F6470F}"/>
              </a:ext>
            </a:extLst>
          </p:cNvPr>
          <p:cNvSpPr/>
          <p:nvPr/>
        </p:nvSpPr>
        <p:spPr>
          <a:xfrm>
            <a:off x="529919" y="1342828"/>
            <a:ext cx="303049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1800" dirty="0">
                <a:latin typeface="UTM Avo" panose="02040603050506020204" pitchFamily="18" charset="0"/>
              </a:rPr>
              <a:t>chổi – quét nhà</a:t>
            </a:r>
            <a:endParaRPr lang="vi-VN" sz="1800" dirty="0"/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4DD3B114-B0CC-4D42-99DB-8132CC8D08FD}"/>
              </a:ext>
            </a:extLst>
          </p:cNvPr>
          <p:cNvSpPr/>
          <p:nvPr/>
        </p:nvSpPr>
        <p:spPr>
          <a:xfrm>
            <a:off x="2477211" y="289028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nồi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D0B5AD42-1C31-4BB2-AD60-E3F5D9DB7DB3}"/>
              </a:ext>
            </a:extLst>
          </p:cNvPr>
          <p:cNvSpPr/>
          <p:nvPr/>
        </p:nvSpPr>
        <p:spPr>
          <a:xfrm>
            <a:off x="4110385" y="3755192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bát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id="{37F495C7-3BC5-4CDF-996E-F1DDF8F206A9}"/>
              </a:ext>
            </a:extLst>
          </p:cNvPr>
          <p:cNvSpPr/>
          <p:nvPr/>
        </p:nvSpPr>
        <p:spPr>
          <a:xfrm>
            <a:off x="3102921" y="3774113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id="{E414837F-528E-41AC-9A2B-94E1CBBFB9CB}"/>
              </a:ext>
            </a:extLst>
          </p:cNvPr>
          <p:cNvSpPr/>
          <p:nvPr/>
        </p:nvSpPr>
        <p:spPr>
          <a:xfrm>
            <a:off x="4983192" y="2874568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quạt điện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:a16="http://schemas.microsoft.com/office/drawing/2014/main" id="{307DE1B3-23DB-42AE-8EF4-E96EFE4AF423}"/>
              </a:ext>
            </a:extLst>
          </p:cNvPr>
          <p:cNvSpPr/>
          <p:nvPr/>
        </p:nvSpPr>
        <p:spPr>
          <a:xfrm>
            <a:off x="3745335" y="2877768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id="{B3B4930B-BF44-42F2-A87B-29E3BB02C530}"/>
              </a:ext>
            </a:extLst>
          </p:cNvPr>
          <p:cNvSpPr/>
          <p:nvPr/>
        </p:nvSpPr>
        <p:spPr>
          <a:xfrm>
            <a:off x="5217512" y="3755193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chén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10AC07C3-E5FE-4D9E-8D28-B870D962B2A4}"/>
              </a:ext>
            </a:extLst>
          </p:cNvPr>
          <p:cNvSpPr/>
          <p:nvPr/>
        </p:nvSpPr>
        <p:spPr>
          <a:xfrm>
            <a:off x="4983192" y="1983017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quạt trần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CDDF79F5-4709-4A30-A4EF-B0007818BA66}"/>
              </a:ext>
            </a:extLst>
          </p:cNvPr>
          <p:cNvSpPr/>
          <p:nvPr/>
        </p:nvSpPr>
        <p:spPr>
          <a:xfrm>
            <a:off x="1971504" y="378738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99830A90-9C02-4B4C-8B3E-40F916CED7AA}"/>
              </a:ext>
            </a:extLst>
          </p:cNvPr>
          <p:cNvSpPr/>
          <p:nvPr/>
        </p:nvSpPr>
        <p:spPr>
          <a:xfrm>
            <a:off x="880421" y="1983016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ti vi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Rounded Rectangle 11">
            <a:extLst>
              <a:ext uri="{FF2B5EF4-FFF2-40B4-BE49-F238E27FC236}">
                <a16:creationId xmlns:a16="http://schemas.microsoft.com/office/drawing/2014/main" id="{C9B90907-2351-4C3E-BD8E-B081B8154A88}"/>
              </a:ext>
            </a:extLst>
          </p:cNvPr>
          <p:cNvSpPr/>
          <p:nvPr/>
        </p:nvSpPr>
        <p:spPr>
          <a:xfrm>
            <a:off x="669499" y="2890288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mắc áo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CC669B7C-687F-46BE-AF14-E000AC8CF9E8}"/>
              </a:ext>
            </a:extLst>
          </p:cNvPr>
          <p:cNvSpPr/>
          <p:nvPr/>
        </p:nvSpPr>
        <p:spPr>
          <a:xfrm>
            <a:off x="2123838" y="1993943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giường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1512F9F0-2DB7-4F0C-8DE0-BE0A4673087D}"/>
              </a:ext>
            </a:extLst>
          </p:cNvPr>
          <p:cNvSpPr/>
          <p:nvPr/>
        </p:nvSpPr>
        <p:spPr>
          <a:xfrm>
            <a:off x="880421" y="3774113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Rounded Rectangle 11">
            <a:extLst>
              <a:ext uri="{FF2B5EF4-FFF2-40B4-BE49-F238E27FC236}">
                <a16:creationId xmlns:a16="http://schemas.microsoft.com/office/drawing/2014/main" id="{EE6EAE77-F164-494A-85BC-4FDABF4D814B}"/>
              </a:ext>
            </a:extLst>
          </p:cNvPr>
          <p:cNvSpPr/>
          <p:nvPr/>
        </p:nvSpPr>
        <p:spPr>
          <a:xfrm>
            <a:off x="3809653" y="1986217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gối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4377B15-B37B-43B2-B206-8D8F4FD63739}"/>
              </a:ext>
            </a:extLst>
          </p:cNvPr>
          <p:cNvSpPr/>
          <p:nvPr/>
        </p:nvSpPr>
        <p:spPr>
          <a:xfrm>
            <a:off x="475588" y="2239397"/>
            <a:ext cx="1376627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xem phim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D50792E-2E24-4897-AFBF-DFE77F9E04DD}"/>
              </a:ext>
            </a:extLst>
          </p:cNvPr>
          <p:cNvSpPr/>
          <p:nvPr/>
        </p:nvSpPr>
        <p:spPr>
          <a:xfrm>
            <a:off x="1925065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nằm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44853A7-705B-4336-94F3-2CC5EFCC5191}"/>
              </a:ext>
            </a:extLst>
          </p:cNvPr>
          <p:cNvSpPr/>
          <p:nvPr/>
        </p:nvSpPr>
        <p:spPr>
          <a:xfrm>
            <a:off x="3408779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gối đầu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86A90B-153C-48A3-B554-DF003C30CFF9}"/>
              </a:ext>
            </a:extLst>
          </p:cNvPr>
          <p:cNvSpPr/>
          <p:nvPr/>
        </p:nvSpPr>
        <p:spPr>
          <a:xfrm>
            <a:off x="4897532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làm mát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9E918E4-84A2-4A1D-BA4E-08790E3E13D8}"/>
              </a:ext>
            </a:extLst>
          </p:cNvPr>
          <p:cNvSpPr/>
          <p:nvPr/>
        </p:nvSpPr>
        <p:spPr>
          <a:xfrm>
            <a:off x="222004" y="3146139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treo quần áo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3363313-15A5-4F26-801C-AC34C2BB77E9}"/>
              </a:ext>
            </a:extLst>
          </p:cNvPr>
          <p:cNvSpPr/>
          <p:nvPr/>
        </p:nvSpPr>
        <p:spPr>
          <a:xfrm>
            <a:off x="1852215" y="3130948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nấu đồ ăn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1383E3-10D9-4C52-8BF0-82F25C32E6C5}"/>
              </a:ext>
            </a:extLst>
          </p:cNvPr>
          <p:cNvSpPr/>
          <p:nvPr/>
        </p:nvSpPr>
        <p:spPr>
          <a:xfrm>
            <a:off x="3225142" y="3130947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rót nước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1E22C2-972C-4752-BE3F-BAC6736DFD53}"/>
              </a:ext>
            </a:extLst>
          </p:cNvPr>
          <p:cNvSpPr/>
          <p:nvPr/>
        </p:nvSpPr>
        <p:spPr>
          <a:xfrm>
            <a:off x="4851653" y="3130947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làm mát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291EB1-F722-4D4B-AD5A-512265C127AE}"/>
              </a:ext>
            </a:extLst>
          </p:cNvPr>
          <p:cNvSpPr/>
          <p:nvPr/>
        </p:nvSpPr>
        <p:spPr>
          <a:xfrm>
            <a:off x="420388" y="404388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quét nhà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1423372-5CA1-4CDB-8972-8118DD0CC95A}"/>
              </a:ext>
            </a:extLst>
          </p:cNvPr>
          <p:cNvSpPr/>
          <p:nvPr/>
        </p:nvSpPr>
        <p:spPr>
          <a:xfrm>
            <a:off x="1576021" y="404388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ngồi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E019919-37E5-48A6-B9F0-7D544EB5B029}"/>
              </a:ext>
            </a:extLst>
          </p:cNvPr>
          <p:cNvSpPr/>
          <p:nvPr/>
        </p:nvSpPr>
        <p:spPr>
          <a:xfrm>
            <a:off x="2952648" y="4043880"/>
            <a:ext cx="194381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70C0"/>
                </a:solidFill>
                <a:latin typeface="UTM Avo" panose="02040603050506020204" pitchFamily="18" charset="0"/>
              </a:rPr>
              <a:t>đựng thức ăn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84D117A-5F54-48F5-8EBD-FCBCBD15AAEA}"/>
              </a:ext>
            </a:extLst>
          </p:cNvPr>
          <p:cNvSpPr/>
          <p:nvPr/>
        </p:nvSpPr>
        <p:spPr>
          <a:xfrm>
            <a:off x="4643954" y="4021744"/>
            <a:ext cx="194381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70C0"/>
                </a:solidFill>
                <a:latin typeface="UTM Avo" panose="02040603050506020204" pitchFamily="18" charset="0"/>
              </a:rPr>
              <a:t>đựng nước</a:t>
            </a:r>
            <a:endParaRPr lang="vi-VN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44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 một câu nói về việc em làm ở nhà.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F2803F-077B-4DA7-9050-120B91F6470F}"/>
              </a:ext>
            </a:extLst>
          </p:cNvPr>
          <p:cNvSpPr/>
          <p:nvPr/>
        </p:nvSpPr>
        <p:spPr>
          <a:xfrm>
            <a:off x="608589" y="979172"/>
            <a:ext cx="303049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1800" dirty="0">
                <a:latin typeface="UTM Avo" panose="02040603050506020204" pitchFamily="18" charset="0"/>
              </a:rPr>
              <a:t>Em quét nhà.</a:t>
            </a:r>
            <a:endParaRPr lang="vi-VN" sz="1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5877000" imgH="438120"/>
        </mc:Choice>
        <mc:Fallback>
          <p:control name="TextBox1" r:id="rId1" imgW="5877000" imgH="438120">
            <p:pic>
              <p:nvPicPr>
                <p:cNvPr id="3" name="TextBox1">
                  <a:extLst>
                    <a:ext uri="{FF2B5EF4-FFF2-40B4-BE49-F238E27FC236}">
                      <a16:creationId xmlns:a16="http://schemas.microsoft.com/office/drawing/2014/main" id="{E6133604-F758-48D0-9BFB-D4A9A47AB4B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4988" y="1573213"/>
                  <a:ext cx="5876925" cy="439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5877000" imgH="438120"/>
        </mc:Choice>
        <mc:Fallback>
          <p:control name="TextBox2" r:id="rId2" imgW="5877000" imgH="438120">
            <p:pic>
              <p:nvPicPr>
                <p:cNvPr id="32" name="TextBox2">
                  <a:extLst>
                    <a:ext uri="{FF2B5EF4-FFF2-40B4-BE49-F238E27FC236}">
                      <a16:creationId xmlns:a16="http://schemas.microsoft.com/office/drawing/2014/main" id="{4FBA8C50-67CC-480E-8320-43A4B8DB4A0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4264" y="2110949"/>
                  <a:ext cx="5876925" cy="439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5877000" imgH="438120"/>
        </mc:Choice>
        <mc:Fallback>
          <p:control name="TextBox3" r:id="rId3" imgW="5877000" imgH="438120">
            <p:pic>
              <p:nvPicPr>
                <p:cNvPr id="33" name="TextBox3">
                  <a:extLst>
                    <a:ext uri="{FF2B5EF4-FFF2-40B4-BE49-F238E27FC236}">
                      <a16:creationId xmlns:a16="http://schemas.microsoft.com/office/drawing/2014/main" id="{27928D50-3A82-41E7-A547-FA83F7F1BD1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3540" y="2648685"/>
                  <a:ext cx="5876925" cy="439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5877000" imgH="438120"/>
        </mc:Choice>
        <mc:Fallback>
          <p:control name="TextBox4" r:id="rId4" imgW="5877000" imgH="438120">
            <p:pic>
              <p:nvPicPr>
                <p:cNvPr id="34" name="TextBox4">
                  <a:extLst>
                    <a:ext uri="{FF2B5EF4-FFF2-40B4-BE49-F238E27FC236}">
                      <a16:creationId xmlns:a16="http://schemas.microsoft.com/office/drawing/2014/main" id="{D3396DE6-E448-4CB6-A642-791CAC17F4B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2816" y="3186421"/>
                  <a:ext cx="5876925" cy="439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5877000" imgH="438120"/>
        </mc:Choice>
        <mc:Fallback>
          <p:control name="TextBox5" r:id="rId5" imgW="5877000" imgH="438120">
            <p:pic>
              <p:nvPicPr>
                <p:cNvPr id="35" name="TextBox5">
                  <a:extLst>
                    <a:ext uri="{FF2B5EF4-FFF2-40B4-BE49-F238E27FC236}">
                      <a16:creationId xmlns:a16="http://schemas.microsoft.com/office/drawing/2014/main" id="{2B89C284-E472-46A0-B63A-40707757E16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2092" y="3724157"/>
                  <a:ext cx="5876925" cy="4397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19376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132</Words>
  <Application>Microsoft Office PowerPoint</Application>
  <PresentationFormat>Custom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UTM Avo</vt:lpstr>
      <vt:lpstr>Montserrat</vt:lpstr>
      <vt:lpstr>Arial</vt:lpstr>
      <vt:lpstr>Kalam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61</cp:revision>
  <dcterms:modified xsi:type="dcterms:W3CDTF">2025-09-21T15:30:10Z</dcterms:modified>
</cp:coreProperties>
</file>