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1"/>
  </p:notesMasterIdLst>
  <p:sldIdLst>
    <p:sldId id="263" r:id="rId3"/>
    <p:sldId id="299" r:id="rId4"/>
    <p:sldId id="300" r:id="rId5"/>
    <p:sldId id="328" r:id="rId6"/>
    <p:sldId id="329" r:id="rId7"/>
    <p:sldId id="330" r:id="rId8"/>
    <p:sldId id="331" r:id="rId9"/>
    <p:sldId id="33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792" autoAdjust="0"/>
  </p:normalViewPr>
  <p:slideViewPr>
    <p:cSldViewPr snapToGrid="0">
      <p:cViewPr varScale="1">
        <p:scale>
          <a:sx n="72" d="100"/>
          <a:sy n="72" d="100"/>
        </p:scale>
        <p:origin x="45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FABEF-6893-4471-8405-40038D9BD553}"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4C8C-F171-4760-B764-16E889D678B1}" type="slidenum">
              <a:rPr lang="en-US" smtClean="0"/>
              <a:t>‹#›</a:t>
            </a:fld>
            <a:endParaRPr lang="en-US"/>
          </a:p>
        </p:txBody>
      </p:sp>
    </p:spTree>
    <p:extLst>
      <p:ext uri="{BB962C8B-B14F-4D97-AF65-F5344CB8AC3E}">
        <p14:creationId xmlns:p14="http://schemas.microsoft.com/office/powerpoint/2010/main" val="261594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266471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98246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167253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77237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22005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206629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35号-经典雅黑" panose="02000000000000000000" pitchFamily="2" charset="-122"/>
              <a:cs typeface="+mn-cs"/>
            </a:endParaRPr>
          </a:p>
        </p:txBody>
      </p:sp>
    </p:spTree>
    <p:extLst>
      <p:ext uri="{BB962C8B-B14F-4D97-AF65-F5344CB8AC3E}">
        <p14:creationId xmlns:p14="http://schemas.microsoft.com/office/powerpoint/2010/main" val="184799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21556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31155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9295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9332507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92288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753261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1183148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8134967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669610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10245132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0604332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056435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217145545"/>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95349447"/>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2025/9/24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64459061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705015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84975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818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357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34666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89158385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7743893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385564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63563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5号-经典雅黑" panose="02000000000000000000" pitchFamily="2" charset="-122"/>
          <a:ea typeface="字魂35号-经典雅黑"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5号-经典雅黑" panose="02000000000000000000" pitchFamily="2" charset="-122"/>
          <a:ea typeface="字魂35号-经典雅黑"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5号-经典雅黑" panose="02000000000000000000" pitchFamily="2" charset="-122"/>
          <a:ea typeface="字魂35号-经典雅黑"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圆角 6">
            <a:extLst>
              <a:ext uri="{FF2B5EF4-FFF2-40B4-BE49-F238E27FC236}">
                <a16:creationId xmlns:a16="http://schemas.microsoft.com/office/drawing/2014/main" id="{499B534F-1378-4732-B8F5-9F0EAA5133DB}"/>
              </a:ext>
            </a:extLst>
          </p:cNvPr>
          <p:cNvSpPr/>
          <p:nvPr/>
        </p:nvSpPr>
        <p:spPr>
          <a:xfrm>
            <a:off x="2976880" y="1597158"/>
            <a:ext cx="6228079" cy="2058995"/>
          </a:xfrm>
          <a:prstGeom prst="roundRect">
            <a:avLst>
              <a:gd name="adj" fmla="val 50000"/>
            </a:avLst>
          </a:prstGeom>
          <a:noFill/>
          <a:ln w="76200"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2" name="Picture 1">
            <a:extLst>
              <a:ext uri="{FF2B5EF4-FFF2-40B4-BE49-F238E27FC236}">
                <a16:creationId xmlns:a16="http://schemas.microsoft.com/office/drawing/2014/main" id="{6932B74F-16E4-4688-B503-BAFBE814B90D}"/>
              </a:ext>
            </a:extLst>
          </p:cNvPr>
          <p:cNvPicPr>
            <a:picLocks noChangeAspect="1"/>
          </p:cNvPicPr>
          <p:nvPr/>
        </p:nvPicPr>
        <p:blipFill>
          <a:blip r:embed="rId4"/>
          <a:stretch>
            <a:fillRect/>
          </a:stretch>
        </p:blipFill>
        <p:spPr>
          <a:xfrm>
            <a:off x="3409456" y="2106053"/>
            <a:ext cx="5535648" cy="13229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字魂35号-经典雅黑" panose="02000000000000000000" pitchFamily="2" charset="-122"/>
                <a:cs typeface="Arial" panose="020B0604020202020204" pitchFamily="34" charset="0"/>
              </a:endParaRPr>
            </a:p>
          </p:txBody>
        </p:sp>
      </p:grpSp>
      <p:pic>
        <p:nvPicPr>
          <p:cNvPr id="32" name="Graphic 31">
            <a:extLst>
              <a:ext uri="{FF2B5EF4-FFF2-40B4-BE49-F238E27FC236}">
                <a16:creationId xmlns:a16="http://schemas.microsoft.com/office/drawing/2014/main" id="{D79C96CE-8A36-4EAF-8244-02D554A129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4720" y="3761670"/>
            <a:ext cx="6413889" cy="2824026"/>
          </a:xfrm>
          <a:prstGeom prst="rect">
            <a:avLst/>
          </a:prstGeom>
        </p:spPr>
      </p:pic>
      <p:grpSp>
        <p:nvGrpSpPr>
          <p:cNvPr id="6" name="Group 5">
            <a:extLst>
              <a:ext uri="{FF2B5EF4-FFF2-40B4-BE49-F238E27FC236}">
                <a16:creationId xmlns:a16="http://schemas.microsoft.com/office/drawing/2014/main" id="{80ADC3C9-9A5F-40C6-8FF5-9FB9D3D92BEF}"/>
              </a:ext>
            </a:extLst>
          </p:cNvPr>
          <p:cNvGrpSpPr/>
          <p:nvPr/>
        </p:nvGrpSpPr>
        <p:grpSpPr>
          <a:xfrm>
            <a:off x="1727200" y="873760"/>
            <a:ext cx="9022080" cy="2658494"/>
            <a:chOff x="3977443" y="-1656990"/>
            <a:chExt cx="3108271" cy="1388976"/>
          </a:xfrm>
        </p:grpSpPr>
        <p:sp>
          <p:nvSpPr>
            <p:cNvPr id="7" name="矩形: 圆角 6">
              <a:extLst>
                <a:ext uri="{FF2B5EF4-FFF2-40B4-BE49-F238E27FC236}">
                  <a16:creationId xmlns:a16="http://schemas.microsoft.com/office/drawing/2014/main" id="{5D400D78-FD0B-4A72-B4B9-A1C5E533D6A1}"/>
                </a:ext>
              </a:extLst>
            </p:cNvPr>
            <p:cNvSpPr/>
            <p:nvPr/>
          </p:nvSpPr>
          <p:spPr>
            <a:xfrm>
              <a:off x="3977443" y="-1656990"/>
              <a:ext cx="3108271" cy="1374841"/>
            </a:xfrm>
            <a:prstGeom prst="roundRect">
              <a:avLst>
                <a:gd name="adj" fmla="val 16819"/>
              </a:avLst>
            </a:prstGeom>
            <a:solidFill>
              <a:srgbClr val="85E834"/>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8" name="TextBox 7">
              <a:extLst>
                <a:ext uri="{FF2B5EF4-FFF2-40B4-BE49-F238E27FC236}">
                  <a16:creationId xmlns:a16="http://schemas.microsoft.com/office/drawing/2014/main" id="{7CF313FE-D328-4811-A030-2970FBF14691}"/>
                </a:ext>
              </a:extLst>
            </p:cNvPr>
            <p:cNvSpPr txBox="1"/>
            <p:nvPr/>
          </p:nvSpPr>
          <p:spPr>
            <a:xfrm>
              <a:off x="4037250" y="-1602680"/>
              <a:ext cx="3048464" cy="13346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Người xưa hay có câu “ Trăm hay không bằng tay quen” bởi vậy bí kíp giúp ta rèn luyện tính cẩn thận chính là: “LÀM NHIỀU CHO QUEN TAY – TẬP TRUNG, KHÔNG VỘI VÀNG”.</a:t>
              </a:r>
              <a:endPar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12809217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矩形: 圆角 6">
            <a:extLst>
              <a:ext uri="{FF2B5EF4-FFF2-40B4-BE49-F238E27FC236}">
                <a16:creationId xmlns:a16="http://schemas.microsoft.com/office/drawing/2014/main" id="{499B534F-1378-4732-B8F5-9F0EAA5133DB}"/>
              </a:ext>
            </a:extLst>
          </p:cNvPr>
          <p:cNvSpPr/>
          <p:nvPr/>
        </p:nvSpPr>
        <p:spPr>
          <a:xfrm>
            <a:off x="2682240" y="1597158"/>
            <a:ext cx="6522719" cy="2058995"/>
          </a:xfrm>
          <a:prstGeom prst="roundRect">
            <a:avLst>
              <a:gd name="adj" fmla="val 50000"/>
            </a:avLst>
          </a:prstGeom>
          <a:noFill/>
          <a:ln w="76200"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4" name="Picture 3">
            <a:extLst>
              <a:ext uri="{FF2B5EF4-FFF2-40B4-BE49-F238E27FC236}">
                <a16:creationId xmlns:a16="http://schemas.microsoft.com/office/drawing/2014/main" id="{EAD91A53-383C-4E86-ACD0-39EDBA07828D}"/>
              </a:ext>
            </a:extLst>
          </p:cNvPr>
          <p:cNvPicPr>
            <a:picLocks noChangeAspect="1"/>
          </p:cNvPicPr>
          <p:nvPr/>
        </p:nvPicPr>
        <p:blipFill>
          <a:blip r:embed="rId4"/>
          <a:stretch>
            <a:fillRect/>
          </a:stretch>
        </p:blipFill>
        <p:spPr>
          <a:xfrm>
            <a:off x="3350537" y="1778422"/>
            <a:ext cx="5328366" cy="1877731"/>
          </a:xfrm>
          <a:prstGeom prst="rect">
            <a:avLst/>
          </a:prstGeom>
        </p:spPr>
      </p:pic>
    </p:spTree>
    <p:extLst>
      <p:ext uri="{BB962C8B-B14F-4D97-AF65-F5344CB8AC3E}">
        <p14:creationId xmlns:p14="http://schemas.microsoft.com/office/powerpoint/2010/main" val="2733616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矩形 24"/>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字魂35号-经典雅黑" panose="02000000000000000000" pitchFamily="2" charset="-122"/>
                <a:cs typeface="Arial" panose="020B0604020202020204" pitchFamily="34" charset="0"/>
              </a:endParaRPr>
            </a:p>
          </p:txBody>
        </p:sp>
      </p:grpSp>
      <p:grpSp>
        <p:nvGrpSpPr>
          <p:cNvPr id="6" name="Group 5">
            <a:extLst>
              <a:ext uri="{FF2B5EF4-FFF2-40B4-BE49-F238E27FC236}">
                <a16:creationId xmlns:a16="http://schemas.microsoft.com/office/drawing/2014/main" id="{80ADC3C9-9A5F-40C6-8FF5-9FB9D3D92BEF}"/>
              </a:ext>
            </a:extLst>
          </p:cNvPr>
          <p:cNvGrpSpPr/>
          <p:nvPr/>
        </p:nvGrpSpPr>
        <p:grpSpPr>
          <a:xfrm>
            <a:off x="1727200" y="416560"/>
            <a:ext cx="9022080" cy="858273"/>
            <a:chOff x="3977443" y="-1656990"/>
            <a:chExt cx="3108271" cy="1374841"/>
          </a:xfrm>
          <a:solidFill>
            <a:schemeClr val="accent6">
              <a:lumMod val="75000"/>
            </a:schemeClr>
          </a:solidFill>
        </p:grpSpPr>
        <p:sp>
          <p:nvSpPr>
            <p:cNvPr id="7" name="矩形: 圆角 6">
              <a:extLst>
                <a:ext uri="{FF2B5EF4-FFF2-40B4-BE49-F238E27FC236}">
                  <a16:creationId xmlns:a16="http://schemas.microsoft.com/office/drawing/2014/main" id="{5D400D78-FD0B-4A72-B4B9-A1C5E533D6A1}"/>
                </a:ext>
              </a:extLst>
            </p:cNvPr>
            <p:cNvSpPr/>
            <p:nvPr/>
          </p:nvSpPr>
          <p:spPr>
            <a:xfrm>
              <a:off x="3977443" y="-1656990"/>
              <a:ext cx="3108271" cy="1374841"/>
            </a:xfrm>
            <a:prstGeom prst="roundRect">
              <a:avLst>
                <a:gd name="adj" fmla="val 16819"/>
              </a:avLst>
            </a:prstGeom>
            <a:grp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8" name="TextBox 7">
              <a:extLst>
                <a:ext uri="{FF2B5EF4-FFF2-40B4-BE49-F238E27FC236}">
                  <a16:creationId xmlns:a16="http://schemas.microsoft.com/office/drawing/2014/main" id="{7CF313FE-D328-4811-A030-2970FBF14691}"/>
                </a:ext>
              </a:extLst>
            </p:cNvPr>
            <p:cNvSpPr txBox="1"/>
            <p:nvPr/>
          </p:nvSpPr>
          <p:spPr>
            <a:xfrm>
              <a:off x="4037250" y="-1602679"/>
              <a:ext cx="3048464" cy="1232544"/>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Thực</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hành</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cắm</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hoa</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theo</a:t>
              </a:r>
              <a:r>
                <a:rPr kumimoji="0" lang="en-US" sz="4400" b="1" i="0" u="none" strike="noStrike" kern="120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1" i="0" u="none" strike="noStrike" kern="1200" cap="none" spc="0" normalizeH="0" baseline="0" noProof="0" dirty="0" err="1">
                  <a:ln>
                    <a:noFill/>
                  </a:ln>
                  <a:solidFill>
                    <a:srgbClr val="FFFF00"/>
                  </a:solidFill>
                  <a:effectLst/>
                  <a:uLnTx/>
                  <a:uFillTx/>
                  <a:latin typeface="Arial" panose="020B0604020202020204" pitchFamily="34" charset="0"/>
                  <a:ea typeface="Times New Roman" panose="02020603050405020304" pitchFamily="18" charset="0"/>
                  <a:cs typeface="Arial" panose="020B0604020202020204" pitchFamily="34" charset="0"/>
                </a:rPr>
                <a:t>tổ</a:t>
              </a:r>
              <a:endParaRPr kumimoji="0" lang="zh-CN" altLang="en-US" sz="4400" b="1" i="0" u="none" strike="noStrike" kern="1200" cap="none" spc="0" normalizeH="0" baseline="0" noProof="0" dirty="0">
                <a:ln>
                  <a:noFill/>
                </a:ln>
                <a:solidFill>
                  <a:srgbClr val="FFFF00"/>
                </a:solidFill>
                <a:effectLst/>
                <a:uLnTx/>
                <a:uFillTx/>
                <a:latin typeface="Arial" panose="020B0604020202020204" pitchFamily="34" charset="0"/>
                <a:ea typeface="等线" panose="02010600030101010101" pitchFamily="2" charset="-122"/>
                <a:cs typeface="Arial" panose="020B0604020202020204" pitchFamily="34" charset="0"/>
              </a:endParaRPr>
            </a:p>
          </p:txBody>
        </p:sp>
      </p:grpSp>
      <p:pic>
        <p:nvPicPr>
          <p:cNvPr id="3" name="Picture 2">
            <a:extLst>
              <a:ext uri="{FF2B5EF4-FFF2-40B4-BE49-F238E27FC236}">
                <a16:creationId xmlns:a16="http://schemas.microsoft.com/office/drawing/2014/main" id="{C1A86EF8-7370-42A9-8B28-250548CF14E7}"/>
              </a:ext>
            </a:extLst>
          </p:cNvPr>
          <p:cNvPicPr>
            <a:picLocks noChangeAspect="1"/>
          </p:cNvPicPr>
          <p:nvPr/>
        </p:nvPicPr>
        <p:blipFill>
          <a:blip r:embed="rId4"/>
          <a:stretch>
            <a:fillRect/>
          </a:stretch>
        </p:blipFill>
        <p:spPr>
          <a:xfrm>
            <a:off x="3756137" y="1575910"/>
            <a:ext cx="4944847" cy="4479449"/>
          </a:xfrm>
          <a:prstGeom prst="rect">
            <a:avLst/>
          </a:prstGeom>
        </p:spPr>
      </p:pic>
    </p:spTree>
    <p:extLst>
      <p:ext uri="{BB962C8B-B14F-4D97-AF65-F5344CB8AC3E}">
        <p14:creationId xmlns:p14="http://schemas.microsoft.com/office/powerpoint/2010/main" val="3824023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2192000" cy="6858000"/>
            <a:chOff x="0" y="0"/>
            <a:chExt cx="12192000" cy="685800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 name="矩形 65"/>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grpSp>
        <p:nvGrpSpPr>
          <p:cNvPr id="7" name="Group 6">
            <a:extLst>
              <a:ext uri="{FF2B5EF4-FFF2-40B4-BE49-F238E27FC236}">
                <a16:creationId xmlns:a16="http://schemas.microsoft.com/office/drawing/2014/main" id="{7173AB61-20F0-47F2-8034-9990B2497CC2}"/>
              </a:ext>
            </a:extLst>
          </p:cNvPr>
          <p:cNvGrpSpPr/>
          <p:nvPr/>
        </p:nvGrpSpPr>
        <p:grpSpPr>
          <a:xfrm>
            <a:off x="2363697" y="3542812"/>
            <a:ext cx="9439138" cy="1670766"/>
            <a:chOff x="1629819" y="733985"/>
            <a:chExt cx="9439138" cy="1670766"/>
          </a:xfrm>
        </p:grpSpPr>
        <p:pic>
          <p:nvPicPr>
            <p:cNvPr id="8" name="图片 16">
              <a:extLst>
                <a:ext uri="{FF2B5EF4-FFF2-40B4-BE49-F238E27FC236}">
                  <a16:creationId xmlns:a16="http://schemas.microsoft.com/office/drawing/2014/main" id="{B36339A2-2E64-432F-801E-91903C7FB01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9" name="Straight Connector 8">
              <a:extLst>
                <a:ext uri="{FF2B5EF4-FFF2-40B4-BE49-F238E27FC236}">
                  <a16:creationId xmlns:a16="http://schemas.microsoft.com/office/drawing/2014/main" id="{2631DC8E-47E4-4C11-84AB-83F291FB55E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D2022DFD-6B65-43E4-A946-ADB56C3C050A}"/>
              </a:ext>
            </a:extLst>
          </p:cNvPr>
          <p:cNvSpPr txBox="1"/>
          <p:nvPr/>
        </p:nvSpPr>
        <p:spPr>
          <a:xfrm>
            <a:off x="744692" y="2778167"/>
            <a:ext cx="10698207" cy="2431435"/>
          </a:xfrm>
          <a:prstGeom prst="rect">
            <a:avLst/>
          </a:prstGeom>
          <a:noFill/>
        </p:spPr>
        <p:txBody>
          <a:bodyPr wrap="square" rtlCol="0">
            <a:spAutoFit/>
          </a:bodyPr>
          <a:lstStyle/>
          <a:p>
            <a:pPr lvl="0" algn="ctr"/>
            <a:r>
              <a:rPr lang="vi-VN" sz="3800" b="1" dirty="0">
                <a:solidFill>
                  <a:srgbClr val="FF2D4E"/>
                </a:solidFill>
                <a:latin typeface="Calibri" panose="020F0502020204030204" pitchFamily="34" charset="0"/>
                <a:cs typeface="Calibri" panose="020F0502020204030204" pitchFamily="34" charset="0"/>
              </a:rPr>
              <a:t>Việc cắm hoa rất  đơn giản chỉ cần sự tỉ mỉ , khéo léo sẽ thì chúng ta sẽ có một lọ hoa đẹp. Lợi ích của việc cắm hoa sẽ giúp cho chúng ta vui vẻ hơn và trang trí cho ngôi nhà thêm đẹp hơn.</a:t>
            </a:r>
            <a:endParaRPr kumimoji="0" lang="en-US" sz="38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299ECBE9-BA1C-4C5A-A1EF-D388AB188124}"/>
              </a:ext>
            </a:extLst>
          </p:cNvPr>
          <p:cNvGrpSpPr/>
          <p:nvPr/>
        </p:nvGrpSpPr>
        <p:grpSpPr>
          <a:xfrm>
            <a:off x="636216" y="193415"/>
            <a:ext cx="3319272" cy="2529425"/>
            <a:chOff x="1216259" y="668944"/>
            <a:chExt cx="3385354" cy="3045590"/>
          </a:xfrm>
        </p:grpSpPr>
        <p:pic>
          <p:nvPicPr>
            <p:cNvPr id="12" name="Picture 11">
              <a:extLst>
                <a:ext uri="{FF2B5EF4-FFF2-40B4-BE49-F238E27FC236}">
                  <a16:creationId xmlns:a16="http://schemas.microsoft.com/office/drawing/2014/main" id="{5F9B5780-BA0D-400A-AF24-10042815E18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13" name="Oval 12">
              <a:extLst>
                <a:ext uri="{FF2B5EF4-FFF2-40B4-BE49-F238E27FC236}">
                  <a16:creationId xmlns:a16="http://schemas.microsoft.com/office/drawing/2014/main" id="{AF042371-F971-4528-AD26-3471DCBEA670}"/>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15072388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p:tgtEl>
                                          <p:spTgt spid="7"/>
                                        </p:tgtEl>
                                        <p:attrNameLst>
                                          <p:attrName>ppt_x</p:attrName>
                                        </p:attrNameLst>
                                      </p:cBhvr>
                                      <p:tavLst>
                                        <p:tav tm="0">
                                          <p:val>
                                            <p:strVal val="#ppt_x-#ppt_w*1.125000"/>
                                          </p:val>
                                        </p:tav>
                                        <p:tav tm="100000">
                                          <p:val>
                                            <p:strVal val="#ppt_x"/>
                                          </p:val>
                                        </p:tav>
                                      </p:tavLst>
                                    </p:anim>
                                    <p:animEffect transition="in" filter="wipe(right)">
                                      <p:cBhvr>
                                        <p:cTn id="13" dur="1000"/>
                                        <p:tgtEl>
                                          <p:spTgt spid="7"/>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p:tgtEl>
                                          <p:spTgt spid="10"/>
                                        </p:tgtEl>
                                        <p:attrNameLst>
                                          <p:attrName>ppt_x</p:attrName>
                                        </p:attrNameLst>
                                      </p:cBhvr>
                                      <p:tavLst>
                                        <p:tav tm="0">
                                          <p:val>
                                            <p:strVal val="#ppt_x-#ppt_w*1.125000"/>
                                          </p:val>
                                        </p:tav>
                                        <p:tav tm="100000">
                                          <p:val>
                                            <p:strVal val="#ppt_x"/>
                                          </p:val>
                                        </p:tav>
                                      </p:tavLst>
                                    </p:anim>
                                    <p:animEffect transition="in" filter="wipe(righ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2192000" cy="6858000"/>
            <a:chOff x="0" y="0"/>
            <a:chExt cx="12192000" cy="685800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 name="矩形 65"/>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sp>
        <p:nvSpPr>
          <p:cNvPr id="14" name="Speech Bubble: Rectangle with Corners Rounded 4">
            <a:extLst>
              <a:ext uri="{FF2B5EF4-FFF2-40B4-BE49-F238E27FC236}">
                <a16:creationId xmlns:a16="http://schemas.microsoft.com/office/drawing/2014/main" id="{84E646D5-A03F-42D1-B882-399359FE9275}"/>
              </a:ext>
            </a:extLst>
          </p:cNvPr>
          <p:cNvSpPr/>
          <p:nvPr/>
        </p:nvSpPr>
        <p:spPr>
          <a:xfrm flipH="1">
            <a:off x="2685143" y="748211"/>
            <a:ext cx="8376920" cy="999309"/>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Các em còn làm những việc gì nữa?</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26AE827A-E49B-4195-8392-DC39A3DF493D}"/>
              </a:ext>
            </a:extLst>
          </p:cNvPr>
          <p:cNvPicPr>
            <a:picLocks noChangeAspect="1"/>
          </p:cNvPicPr>
          <p:nvPr/>
        </p:nvPicPr>
        <p:blipFill>
          <a:blip r:embed="rId4"/>
          <a:stretch>
            <a:fillRect/>
          </a:stretch>
        </p:blipFill>
        <p:spPr>
          <a:xfrm>
            <a:off x="301487" y="2342845"/>
            <a:ext cx="3135496" cy="4169206"/>
          </a:xfrm>
          <a:prstGeom prst="rect">
            <a:avLst/>
          </a:prstGeom>
        </p:spPr>
      </p:pic>
      <p:sp>
        <p:nvSpPr>
          <p:cNvPr id="16" name="Speech Bubble: Rectangle with Corners Rounded 4">
            <a:extLst>
              <a:ext uri="{FF2B5EF4-FFF2-40B4-BE49-F238E27FC236}">
                <a16:creationId xmlns:a16="http://schemas.microsoft.com/office/drawing/2014/main" id="{D798876A-551E-47AE-9763-69FAB9325BDB}"/>
              </a:ext>
            </a:extLst>
          </p:cNvPr>
          <p:cNvSpPr/>
          <p:nvPr/>
        </p:nvSpPr>
        <p:spPr>
          <a:xfrm flipH="1">
            <a:off x="3436983" y="2319681"/>
            <a:ext cx="8060839" cy="999309"/>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Hãy chia sẻ với các bạn cá</a:t>
            </a:r>
            <a:r>
              <a:rPr lang="en-US" sz="4000">
                <a:solidFill>
                  <a:prstClr val="black"/>
                </a:solidFill>
                <a:latin typeface="Calibri" panose="020F0502020204030204" pitchFamily="34" charset="0"/>
                <a:cs typeface="Calibri" panose="020F0502020204030204" pitchFamily="34" charset="0"/>
              </a:rPr>
              <a:t>c</a:t>
            </a:r>
            <a:r>
              <a:rPr lang="vi-VN" sz="4000">
                <a:solidFill>
                  <a:prstClr val="black"/>
                </a:solidFill>
                <a:latin typeface="Calibri" panose="020F0502020204030204" pitchFamily="34" charset="0"/>
                <a:cs typeface="Calibri" panose="020F0502020204030204" pitchFamily="34" charset="0"/>
              </a:rPr>
              <a:t>h làm?</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Speech Bubble: Rectangle with Corners Rounded 4">
            <a:extLst>
              <a:ext uri="{FF2B5EF4-FFF2-40B4-BE49-F238E27FC236}">
                <a16:creationId xmlns:a16="http://schemas.microsoft.com/office/drawing/2014/main" id="{6E9FA46F-36D8-4260-8D37-1C6B8132CE8C}"/>
              </a:ext>
            </a:extLst>
          </p:cNvPr>
          <p:cNvSpPr/>
          <p:nvPr/>
        </p:nvSpPr>
        <p:spPr>
          <a:xfrm flipH="1">
            <a:off x="3722059" y="3927794"/>
            <a:ext cx="8060839" cy="999309"/>
          </a:xfrm>
          <a:prstGeom prst="wedgeRoundRectCallout">
            <a:avLst>
              <a:gd name="adj1" fmla="val 46528"/>
              <a:gd name="adj2" fmla="val 77073"/>
              <a:gd name="adj3" fmla="val 16667"/>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black"/>
                </a:solidFill>
                <a:latin typeface="Calibri" panose="020F0502020204030204" pitchFamily="34" charset="0"/>
                <a:cs typeface="Calibri" panose="020F0502020204030204" pitchFamily="34" charset="0"/>
              </a:rPr>
              <a:t>Khi làm việc đó em thấy vui không?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0827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2192000" cy="6858000"/>
            <a:chOff x="0" y="0"/>
            <a:chExt cx="12192000" cy="6858000"/>
          </a:xfrm>
        </p:grpSpPr>
        <p:pic>
          <p:nvPicPr>
            <p:cNvPr id="64" name="图片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6" name="矩形 65"/>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grpSp>
        <p:nvGrpSpPr>
          <p:cNvPr id="9" name="组合 55">
            <a:extLst>
              <a:ext uri="{FF2B5EF4-FFF2-40B4-BE49-F238E27FC236}">
                <a16:creationId xmlns:a16="http://schemas.microsoft.com/office/drawing/2014/main" id="{9C5E1F5D-A825-4227-8828-3B7333C3318C}"/>
              </a:ext>
            </a:extLst>
          </p:cNvPr>
          <p:cNvGrpSpPr/>
          <p:nvPr/>
        </p:nvGrpSpPr>
        <p:grpSpPr>
          <a:xfrm>
            <a:off x="995680" y="254000"/>
            <a:ext cx="8822509" cy="3088640"/>
            <a:chOff x="7065141" y="1881946"/>
            <a:chExt cx="3768009" cy="2592533"/>
          </a:xfrm>
        </p:grpSpPr>
        <p:sp>
          <p:nvSpPr>
            <p:cNvPr id="10" name="椭圆 56">
              <a:extLst>
                <a:ext uri="{FF2B5EF4-FFF2-40B4-BE49-F238E27FC236}">
                  <a16:creationId xmlns:a16="http://schemas.microsoft.com/office/drawing/2014/main" id="{982EC756-B975-4BDF-A684-9E7B1357B4C7}"/>
                </a:ext>
              </a:extLst>
            </p:cNvPr>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1" name="椭圆 57">
              <a:extLst>
                <a:ext uri="{FF2B5EF4-FFF2-40B4-BE49-F238E27FC236}">
                  <a16:creationId xmlns:a16="http://schemas.microsoft.com/office/drawing/2014/main" id="{E3520742-E757-4D54-A4C7-8348FAA4E5E9}"/>
                </a:ext>
              </a:extLst>
            </p:cNvPr>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altLang="zh-CN" sz="32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Về</a:t>
              </a:r>
              <a:r>
                <a:rPr kumimoji="0" lang="en-US" altLang="zh-CN" sz="32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3200" b="1" i="0" u="sng" strike="noStrike" kern="1200" cap="none" spc="0" normalizeH="0" baseline="0" noProof="0" dirty="0" err="1">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rPr>
                <a:t>nhà</a:t>
              </a:r>
              <a:endParaRPr kumimoji="0" lang="en-US" altLang="zh-CN" sz="3200" b="1" i="0" u="sng" strike="noStrike" kern="1200" cap="none" spc="0" normalizeH="0" baseline="0" noProof="0" dirty="0">
                <a:ln>
                  <a:noFill/>
                </a:ln>
                <a:solidFill>
                  <a:srgbClr val="FFFF00"/>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lang="en-US" sz="3200" dirty="0" err="1">
                  <a:latin typeface="Arial" panose="020B0604020202020204" pitchFamily="34" charset="0"/>
                  <a:ea typeface="Calibri" panose="020F0502020204030204" pitchFamily="34" charset="0"/>
                  <a:cs typeface="Arial" panose="020B0604020202020204" pitchFamily="34" charset="0"/>
                </a:rPr>
                <a:t>L</a:t>
              </a:r>
              <a:r>
                <a:rPr lang="en-US" sz="3200" dirty="0" err="1">
                  <a:effectLst/>
                  <a:latin typeface="Arial" panose="020B0604020202020204" pitchFamily="34" charset="0"/>
                  <a:ea typeface="Calibri" panose="020F0502020204030204" pitchFamily="34" charset="0"/>
                  <a:cs typeface="Arial" panose="020B0604020202020204" pitchFamily="34" charset="0"/>
                </a:rPr>
                <a:t>ựa</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chọn</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một</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công</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việc</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nhà</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để</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luyện</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tập</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cho</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khéo</a:t>
              </a:r>
              <a:r>
                <a:rPr lang="en-US" sz="3200" dirty="0">
                  <a:effectLst/>
                  <a:latin typeface="Arial" panose="020B0604020202020204" pitchFamily="34" charset="0"/>
                  <a:ea typeface="Calibri" panose="020F0502020204030204" pitchFamily="34" charset="0"/>
                  <a:cs typeface="Arial" panose="020B0604020202020204" pitchFamily="34" charset="0"/>
                </a:rPr>
                <a:t> / </a:t>
              </a:r>
              <a:r>
                <a:rPr lang="en-US" sz="3200" dirty="0" err="1">
                  <a:effectLst/>
                  <a:latin typeface="Arial" panose="020B0604020202020204" pitchFamily="34" charset="0"/>
                  <a:ea typeface="Calibri" panose="020F0502020204030204" pitchFamily="34" charset="0"/>
                  <a:cs typeface="Arial" panose="020B0604020202020204" pitchFamily="34" charset="0"/>
                </a:rPr>
                <a:t>gấp</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quần</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áo</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mát</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xa</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chân</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giúp</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bố</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mẹ</a:t>
              </a:r>
              <a:r>
                <a:rPr lang="en-US" sz="3200" dirty="0">
                  <a:effectLst/>
                  <a:latin typeface="Arial" panose="020B0604020202020204" pitchFamily="34" charset="0"/>
                  <a:ea typeface="Calibri" panose="020F0502020204030204" pitchFamily="34" charset="0"/>
                  <a:cs typeface="Arial" panose="020B0604020202020204" pitchFamily="34" charset="0"/>
                </a:rPr>
                <a:t>/</a:t>
              </a:r>
              <a:r>
                <a:rPr lang="en-US" sz="3200" dirty="0" err="1">
                  <a:effectLst/>
                  <a:latin typeface="Arial" panose="020B0604020202020204" pitchFamily="34" charset="0"/>
                  <a:ea typeface="Calibri" panose="020F0502020204030204" pitchFamily="34" charset="0"/>
                  <a:cs typeface="Arial" panose="020B0604020202020204" pitchFamily="34" charset="0"/>
                </a:rPr>
                <a:t>sắp</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xếp</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bát</a:t>
              </a: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dirty="0" err="1">
                  <a:effectLst/>
                  <a:latin typeface="Arial" panose="020B0604020202020204" pitchFamily="34" charset="0"/>
                  <a:ea typeface="Calibri" panose="020F0502020204030204" pitchFamily="34" charset="0"/>
                  <a:cs typeface="Arial" panose="020B0604020202020204" pitchFamily="34" charset="0"/>
                </a:rPr>
                <a:t>đũa</a:t>
              </a:r>
              <a:r>
                <a:rPr lang="en-US" sz="3200" dirty="0">
                  <a:effectLst/>
                  <a:latin typeface="Arial" panose="020B0604020202020204" pitchFamily="34" charset="0"/>
                  <a:ea typeface="Calibri" panose="020F0502020204030204" pitchFamily="34" charset="0"/>
                  <a:cs typeface="Arial" panose="020B0604020202020204" pitchFamily="34" charset="0"/>
                </a:rPr>
                <a:t>….</a:t>
              </a:r>
              <a:endPar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12" name="Picture 11">
            <a:extLst>
              <a:ext uri="{FF2B5EF4-FFF2-40B4-BE49-F238E27FC236}">
                <a16:creationId xmlns:a16="http://schemas.microsoft.com/office/drawing/2014/main" id="{B0CDD6CD-CC82-4BB7-A336-4FA278772F82}"/>
              </a:ext>
            </a:extLst>
          </p:cNvPr>
          <p:cNvPicPr>
            <a:picLocks noChangeAspect="1"/>
          </p:cNvPicPr>
          <p:nvPr/>
        </p:nvPicPr>
        <p:blipFill>
          <a:blip r:embed="rId4"/>
          <a:stretch>
            <a:fillRect/>
          </a:stretch>
        </p:blipFill>
        <p:spPr>
          <a:xfrm>
            <a:off x="9246142" y="2581030"/>
            <a:ext cx="2836832" cy="3772079"/>
          </a:xfrm>
          <a:prstGeom prst="rect">
            <a:avLst/>
          </a:prstGeom>
        </p:spPr>
      </p:pic>
      <p:pic>
        <p:nvPicPr>
          <p:cNvPr id="3" name="Picture 2">
            <a:extLst>
              <a:ext uri="{FF2B5EF4-FFF2-40B4-BE49-F238E27FC236}">
                <a16:creationId xmlns:a16="http://schemas.microsoft.com/office/drawing/2014/main" id="{131EA282-98A7-49AD-B78E-05F1373D0EFA}"/>
              </a:ext>
            </a:extLst>
          </p:cNvPr>
          <p:cNvPicPr>
            <a:picLocks noChangeAspect="1"/>
          </p:cNvPicPr>
          <p:nvPr/>
        </p:nvPicPr>
        <p:blipFill>
          <a:blip r:embed="rId5"/>
          <a:stretch>
            <a:fillRect/>
          </a:stretch>
        </p:blipFill>
        <p:spPr>
          <a:xfrm>
            <a:off x="1798610" y="3785837"/>
            <a:ext cx="6819900" cy="2124075"/>
          </a:xfrm>
          <a:prstGeom prst="rect">
            <a:avLst/>
          </a:prstGeom>
        </p:spPr>
      </p:pic>
    </p:spTree>
    <p:extLst>
      <p:ext uri="{BB962C8B-B14F-4D97-AF65-F5344CB8AC3E}">
        <p14:creationId xmlns:p14="http://schemas.microsoft.com/office/powerpoint/2010/main" val="14132232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8AF01EC8-191D-48BB-87F8-533A3031D944}"/>
              </a:ext>
            </a:extLst>
          </p:cNvPr>
          <p:cNvPicPr>
            <a:picLocks noChangeAspect="1"/>
          </p:cNvPicPr>
          <p:nvPr/>
        </p:nvPicPr>
        <p:blipFill>
          <a:blip r:embed="rId4"/>
          <a:stretch>
            <a:fillRect/>
          </a:stretch>
        </p:blipFill>
        <p:spPr>
          <a:xfrm>
            <a:off x="3037839" y="745566"/>
            <a:ext cx="6185305" cy="3937081"/>
          </a:xfrm>
          <a:prstGeom prst="rect">
            <a:avLst/>
          </a:prstGeom>
        </p:spPr>
      </p:pic>
    </p:spTree>
    <p:extLst>
      <p:ext uri="{BB962C8B-B14F-4D97-AF65-F5344CB8AC3E}">
        <p14:creationId xmlns:p14="http://schemas.microsoft.com/office/powerpoint/2010/main" val="1071456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176</Words>
  <Application>Microsoft Office PowerPoint</Application>
  <PresentationFormat>Widescreen</PresentationFormat>
  <Paragraphs>18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Amiri</vt:lpstr>
      <vt:lpstr>Arial</vt:lpstr>
      <vt:lpstr>Baloo 2 ExtraBold</vt:lpstr>
      <vt:lpstr>Calibri</vt:lpstr>
      <vt:lpstr>Coiny</vt:lpstr>
      <vt:lpstr>字魂35号-经典雅黑</vt:lpstr>
      <vt:lpstr>2_Office Theme</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19</cp:revision>
  <dcterms:created xsi:type="dcterms:W3CDTF">2021-06-08T09:22:31Z</dcterms:created>
  <dcterms:modified xsi:type="dcterms:W3CDTF">2025-09-24T00:16:28Z</dcterms:modified>
</cp:coreProperties>
</file>