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1088447" r:id="rId2"/>
    <p:sldId id="11088452" r:id="rId3"/>
    <p:sldId id="11088453" r:id="rId4"/>
    <p:sldId id="11088450" r:id="rId5"/>
    <p:sldId id="11088404" r:id="rId6"/>
    <p:sldId id="11088438" r:id="rId7"/>
    <p:sldId id="11088439" r:id="rId8"/>
    <p:sldId id="11088454" r:id="rId9"/>
    <p:sldId id="11088455" r:id="rId10"/>
    <p:sldId id="11088456" r:id="rId11"/>
    <p:sldId id="11088445" r:id="rId12"/>
    <p:sldId id="11088458" r:id="rId13"/>
    <p:sldId id="11088459" r:id="rId14"/>
    <p:sldId id="11088457" r:id="rId15"/>
    <p:sldId id="110884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9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9FAB1-C7A9-43A5-90B8-0DCCDCFA321D}"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76523-4238-4152-A983-6EC6589CA37B}" type="slidenum">
              <a:rPr lang="en-US" smtClean="0"/>
              <a:t>‹#›</a:t>
            </a:fld>
            <a:endParaRPr lang="en-US"/>
          </a:p>
        </p:txBody>
      </p:sp>
    </p:spTree>
    <p:extLst>
      <p:ext uri="{BB962C8B-B14F-4D97-AF65-F5344CB8AC3E}">
        <p14:creationId xmlns:p14="http://schemas.microsoft.com/office/powerpoint/2010/main" val="96800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70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224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1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9476523-4238-4152-A983-6EC6589CA37B}" type="slidenum">
              <a:rPr lang="en-US" smtClean="0"/>
              <a:t>15</a:t>
            </a:fld>
            <a:endParaRPr lang="en-US"/>
          </a:p>
        </p:txBody>
      </p:sp>
    </p:spTree>
    <p:extLst>
      <p:ext uri="{BB962C8B-B14F-4D97-AF65-F5344CB8AC3E}">
        <p14:creationId xmlns:p14="http://schemas.microsoft.com/office/powerpoint/2010/main" val="417705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51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22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48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807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5" name="Footer Placeholder 4">
            <a:extLst>
              <a:ext uri="{FF2B5EF4-FFF2-40B4-BE49-F238E27FC236}">
                <a16:creationId xmlns:a16="http://schemas.microsoft.com/office/drawing/2014/main" xmlns=""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xmlns=""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5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5" name="Footer Placeholder 4">
            <a:extLst>
              <a:ext uri="{FF2B5EF4-FFF2-40B4-BE49-F238E27FC236}">
                <a16:creationId xmlns:a16="http://schemas.microsoft.com/office/drawing/2014/main" xmlns=""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2547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5" name="Footer Placeholder 4">
            <a:extLst>
              <a:ext uri="{FF2B5EF4-FFF2-40B4-BE49-F238E27FC236}">
                <a16:creationId xmlns:a16="http://schemas.microsoft.com/office/drawing/2014/main" xmlns=""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368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5" name="Footer Placeholder 4">
            <a:extLst>
              <a:ext uri="{FF2B5EF4-FFF2-40B4-BE49-F238E27FC236}">
                <a16:creationId xmlns:a16="http://schemas.microsoft.com/office/drawing/2014/main" xmlns=""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xmlns=""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7261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5" name="Footer Placeholder 4">
            <a:extLst>
              <a:ext uri="{FF2B5EF4-FFF2-40B4-BE49-F238E27FC236}">
                <a16:creationId xmlns:a16="http://schemas.microsoft.com/office/drawing/2014/main" xmlns=""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xmlns=""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xmlns=""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2995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6" name="Footer Placeholder 5">
            <a:extLst>
              <a:ext uri="{FF2B5EF4-FFF2-40B4-BE49-F238E27FC236}">
                <a16:creationId xmlns:a16="http://schemas.microsoft.com/office/drawing/2014/main" xmlns=""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xmlns=""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43584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8" name="Footer Placeholder 7">
            <a:extLst>
              <a:ext uri="{FF2B5EF4-FFF2-40B4-BE49-F238E27FC236}">
                <a16:creationId xmlns:a16="http://schemas.microsoft.com/office/drawing/2014/main" xmlns=""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xmlns=""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44932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4" name="Footer Placeholder 3">
            <a:extLst>
              <a:ext uri="{FF2B5EF4-FFF2-40B4-BE49-F238E27FC236}">
                <a16:creationId xmlns:a16="http://schemas.microsoft.com/office/drawing/2014/main" xmlns=""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xmlns=""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xmlns=""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xmlns=""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615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3" name="Footer Placeholder 2">
            <a:extLst>
              <a:ext uri="{FF2B5EF4-FFF2-40B4-BE49-F238E27FC236}">
                <a16:creationId xmlns:a16="http://schemas.microsoft.com/office/drawing/2014/main" xmlns=""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8682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6" name="Footer Placeholder 5">
            <a:extLst>
              <a:ext uri="{FF2B5EF4-FFF2-40B4-BE49-F238E27FC236}">
                <a16:creationId xmlns:a16="http://schemas.microsoft.com/office/drawing/2014/main" xmlns=""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xmlns=""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2141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1/11/2025</a:t>
            </a:fld>
            <a:endParaRPr lang="en-US"/>
          </a:p>
        </p:txBody>
      </p:sp>
      <p:sp>
        <p:nvSpPr>
          <p:cNvPr id="6" name="Footer Placeholder 5">
            <a:extLst>
              <a:ext uri="{FF2B5EF4-FFF2-40B4-BE49-F238E27FC236}">
                <a16:creationId xmlns:a16="http://schemas.microsoft.com/office/drawing/2014/main" xmlns=""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5494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7F38FC9A-1D99-4825-A763-1795BF22DB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1" y="247649"/>
            <a:ext cx="1361777" cy="1361777"/>
          </a:xfrm>
          <a:prstGeom prst="rect">
            <a:avLst/>
          </a:prstGeom>
        </p:spPr>
      </p:pic>
    </p:spTree>
    <p:extLst>
      <p:ext uri="{BB962C8B-B14F-4D97-AF65-F5344CB8AC3E}">
        <p14:creationId xmlns:p14="http://schemas.microsoft.com/office/powerpoint/2010/main" val="245684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2.png"/><Relationship Id="rId1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24.pn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5" Type="http://schemas.openxmlformats.org/officeDocument/2006/relationships/image" Target="../media/image23.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xmlns=""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xmlns=""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xmlns=""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xmlns=""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xmlns=""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xmlns=""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xmlns=""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xmlns=""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xmlns=""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xmlns=""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xmlns="" id="{A774195B-9E25-4BCD-8696-6ED6D3B095CA}"/>
              </a:ext>
            </a:extLst>
          </p:cNvPr>
          <p:cNvPicPr>
            <a:picLocks noChangeAspect="1"/>
          </p:cNvPicPr>
          <p:nvPr/>
        </p:nvPicPr>
        <p:blipFill>
          <a:blip r:embed="rId13"/>
          <a:stretch>
            <a:fillRect/>
          </a:stretch>
        </p:blipFill>
        <p:spPr>
          <a:xfrm>
            <a:off x="3983305" y="2270808"/>
            <a:ext cx="6889077" cy="1938696"/>
          </a:xfrm>
          <a:prstGeom prst="rect">
            <a:avLst/>
          </a:prstGeom>
        </p:spPr>
      </p:pic>
      <p:pic>
        <p:nvPicPr>
          <p:cNvPr id="20" name="Picture 19">
            <a:extLst>
              <a:ext uri="{FF2B5EF4-FFF2-40B4-BE49-F238E27FC236}">
                <a16:creationId xmlns:a16="http://schemas.microsoft.com/office/drawing/2014/main" xmlns="" id="{47306604-753F-4235-9634-724FDF3890C3}"/>
              </a:ext>
            </a:extLst>
          </p:cNvPr>
          <p:cNvPicPr>
            <a:picLocks noChangeAspect="1"/>
          </p:cNvPicPr>
          <p:nvPr/>
        </p:nvPicPr>
        <p:blipFill>
          <a:blip r:embed="rId14"/>
          <a:stretch>
            <a:fillRect/>
          </a:stretch>
        </p:blipFill>
        <p:spPr>
          <a:xfrm>
            <a:off x="6515043" y="4124957"/>
            <a:ext cx="2859272" cy="1072989"/>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xmlns="" id="{9B5D8A22-64A4-4582-A01E-0003BD0928F8}"/>
              </a:ext>
            </a:extLst>
          </p:cNvPr>
          <p:cNvSpPr/>
          <p:nvPr/>
        </p:nvSpPr>
        <p:spPr>
          <a:xfrm>
            <a:off x="5143500" y="952500"/>
            <a:ext cx="6772275" cy="39433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Bây giờ, cây trong vườn ông trồng đã trĩu quả, đền ơn người trồng và chăm bón. Ông hái cho tôi những trái cây đầu mùa thơm ngon nhất. Ông ơi, cháu cảm ơn ông – người trồng cây  cho cháu hái quả ngọt.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7D7B13FE-7703-4D99-91C1-B2F62742B917}"/>
              </a:ext>
            </a:extLst>
          </p:cNvPr>
          <p:cNvPicPr>
            <a:picLocks noChangeAspect="1"/>
          </p:cNvPicPr>
          <p:nvPr/>
        </p:nvPicPr>
        <p:blipFill>
          <a:blip r:embed="rId7"/>
          <a:stretch>
            <a:fillRect/>
          </a:stretch>
        </p:blipFill>
        <p:spPr>
          <a:xfrm>
            <a:off x="395287" y="1319212"/>
            <a:ext cx="4437214" cy="3538538"/>
          </a:xfrm>
          <a:prstGeom prst="rect">
            <a:avLst/>
          </a:prstGeom>
        </p:spPr>
      </p:pic>
    </p:spTree>
    <p:extLst>
      <p:ext uri="{BB962C8B-B14F-4D97-AF65-F5344CB8AC3E}">
        <p14:creationId xmlns:p14="http://schemas.microsoft.com/office/powerpoint/2010/main" val="351549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xmlns=""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xmlns="" id="{61FA4464-E5F7-44BE-BD86-0888DA58626F}"/>
              </a:ext>
            </a:extLst>
          </p:cNvPr>
          <p:cNvSpPr txBox="1"/>
          <p:nvPr/>
        </p:nvSpPr>
        <p:spPr>
          <a:xfrm>
            <a:off x="3348199" y="1861752"/>
            <a:ext cx="4502244" cy="2554545"/>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2.</a:t>
            </a:r>
            <a:r>
              <a:rPr lang="vi-VN" sz="4000" b="1" dirty="0">
                <a:solidFill>
                  <a:srgbClr val="FF1822"/>
                </a:solidFill>
                <a:latin typeface="Calibri" panose="020F0502020204030204" pitchFamily="34" charset="0"/>
                <a:cs typeface="Calibri" panose="020F0502020204030204" pitchFamily="34" charset="0"/>
              </a:rPr>
              <a:t> Kể câu chuyện được thể hiện trong các tranh ở trên và đặt tên cho truyện.</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pSp>
        <p:nvGrpSpPr>
          <p:cNvPr id="9" name="Group 8">
            <a:extLst>
              <a:ext uri="{FF2B5EF4-FFF2-40B4-BE49-F238E27FC236}">
                <a16:creationId xmlns:a16="http://schemas.microsoft.com/office/drawing/2014/main" xmlns="" id="{AF12F477-CFA2-40B7-8719-F5AE5F59131A}"/>
              </a:ext>
            </a:extLst>
          </p:cNvPr>
          <p:cNvGrpSpPr/>
          <p:nvPr/>
        </p:nvGrpSpPr>
        <p:grpSpPr>
          <a:xfrm rot="325758">
            <a:off x="6518191" y="2802462"/>
            <a:ext cx="4275273" cy="1200329"/>
            <a:chOff x="8024779" y="1853801"/>
            <a:chExt cx="4078869" cy="1218591"/>
          </a:xfrm>
        </p:grpSpPr>
        <p:sp>
          <p:nvSpPr>
            <p:cNvPr id="10" name="Rounded Rectangular Callout 22">
              <a:extLst>
                <a:ext uri="{FF2B5EF4-FFF2-40B4-BE49-F238E27FC236}">
                  <a16:creationId xmlns:a16="http://schemas.microsoft.com/office/drawing/2014/main" xmlns="" id="{43195B0A-C017-4320-87C7-B3D16B20199C}"/>
                </a:ext>
              </a:extLst>
            </p:cNvPr>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xmlns="" id="{4B2A0411-67D9-4377-89B4-A98857650BCD}"/>
                </a:ext>
              </a:extLst>
            </p:cNvPr>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câu chuyện trước lớp</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2" name="Picture 11">
            <a:extLst>
              <a:ext uri="{FF2B5EF4-FFF2-40B4-BE49-F238E27FC236}">
                <a16:creationId xmlns:a16="http://schemas.microsoft.com/office/drawing/2014/main" xmlns="" id="{76AAE4F0-E8B4-4C8A-B54F-2CF1A2206074}"/>
              </a:ext>
            </a:extLst>
          </p:cNvPr>
          <p:cNvPicPr>
            <a:picLocks noChangeAspect="1"/>
          </p:cNvPicPr>
          <p:nvPr/>
        </p:nvPicPr>
        <p:blipFill>
          <a:blip r:embed="rId7">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4" name="Picture 13">
            <a:extLst>
              <a:ext uri="{FF2B5EF4-FFF2-40B4-BE49-F238E27FC236}">
                <a16:creationId xmlns:a16="http://schemas.microsoft.com/office/drawing/2014/main" xmlns="" id="{72ECB9CD-F23D-4133-BDD3-A10071745E7F}"/>
              </a:ext>
            </a:extLst>
          </p:cNvPr>
          <p:cNvPicPr>
            <a:picLocks noChangeAspect="1"/>
          </p:cNvPicPr>
          <p:nvPr/>
        </p:nvPicPr>
        <p:blipFill>
          <a:blip r:embed="rId8"/>
          <a:stretch>
            <a:fillRect/>
          </a:stretch>
        </p:blipFill>
        <p:spPr>
          <a:xfrm>
            <a:off x="172810" y="357339"/>
            <a:ext cx="5655333" cy="4309911"/>
          </a:xfrm>
          <a:prstGeom prst="rect">
            <a:avLst/>
          </a:prstGeom>
        </p:spPr>
      </p:pic>
    </p:spTree>
    <p:extLst>
      <p:ext uri="{BB962C8B-B14F-4D97-AF65-F5344CB8AC3E}">
        <p14:creationId xmlns:p14="http://schemas.microsoft.com/office/powerpoint/2010/main" val="22393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xmlns=""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xmlns="" id="{61FA4464-E5F7-44BE-BD86-0888DA58626F}"/>
              </a:ext>
            </a:extLst>
          </p:cNvPr>
          <p:cNvSpPr txBox="1"/>
          <p:nvPr/>
        </p:nvSpPr>
        <p:spPr>
          <a:xfrm>
            <a:off x="3262474" y="2318952"/>
            <a:ext cx="4502244" cy="1323439"/>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3. </a:t>
            </a:r>
            <a:r>
              <a:rPr lang="en-US" sz="4000" b="1" dirty="0" err="1">
                <a:solidFill>
                  <a:srgbClr val="FF1822"/>
                </a:solidFill>
                <a:latin typeface="Calibri" panose="020F0502020204030204" pitchFamily="34" charset="0"/>
                <a:cs typeface="Calibri" panose="020F0502020204030204" pitchFamily="34" charset="0"/>
              </a:rPr>
              <a:t>Viết</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lại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lời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em</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kể</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thành</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đoạn</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văn</a:t>
            </a:r>
            <a:r>
              <a:rPr lang="en-US" sz="4000" b="1" dirty="0">
                <a:solidFill>
                  <a:srgbClr val="FF1822"/>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345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xmlns="" id="{9B5D8A22-64A4-4582-A01E-0003BD0928F8}"/>
              </a:ext>
            </a:extLst>
          </p:cNvPr>
          <p:cNvSpPr/>
          <p:nvPr/>
        </p:nvSpPr>
        <p:spPr>
          <a:xfrm>
            <a:off x="1152526" y="1028700"/>
            <a:ext cx="10382250" cy="49339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libri" panose="020F0502020204030204"/>
              </a:rPr>
              <a:t>Ông nội Na là người rất yêu cây xanh, ông thường trồng rất nhiều cây, trong đó có một cây cam. Ngày ông trồng nó, Na còn chưa ra đời. Bẵng đi vài năm, ông nội có Na. Ông thường bế Na đi dạo quang vườn. Ở dưới gốc cây cam ấy, ông thường kể cho Na nghe rất nhiều câu chuyện cổ tích, dạy Na rất nhiều điều hay lẽ phải. Những câu chuyện ấy cũng nuôi Na lớn dần. Na lại cùng ông nội chăm sóc cây cam. Người tưới cây, người đào đất, chăm bón kĩ càng. Chiếc cây đã trưởng thành cùng Na ấy cũng đến mùa đơm hoa kết trái. Mùi hoa cam thoang thoảng thơm mát. Ngày quả chín, ông lại cùng Na hái những quả đầu tiên. Sau này ông mất đi nhưng cây cam ấy vẫn được Na chăm sóc như một kí ức, một kỉ niệm, một dấu của ông. Mỗi năm mỗi mùa, cây vẫn đơm hoa kết trái. Nó sẽ là điểm tựa mỗi khi Na trở về.</a:t>
            </a:r>
            <a:endParaRPr kumimoji="0" lang="en-US" sz="2400" b="1" i="0" u="none" strike="noStrike" kern="1200" cap="none" spc="0" normalizeH="0" baseline="0" noProof="0" dirty="0">
              <a:ln>
                <a:noFill/>
              </a:ln>
              <a:solidFill>
                <a:srgbClr val="002060"/>
              </a:solidFill>
              <a:effectLst/>
              <a:uLnTx/>
              <a:uFillTx/>
              <a:latin typeface="Calibri" panose="020F0502020204030204"/>
            </a:endParaRPr>
          </a:p>
        </p:txBody>
      </p:sp>
      <p:sp>
        <p:nvSpPr>
          <p:cNvPr id="2" name="TextBox 1">
            <a:extLst>
              <a:ext uri="{FF2B5EF4-FFF2-40B4-BE49-F238E27FC236}">
                <a16:creationId xmlns:a16="http://schemas.microsoft.com/office/drawing/2014/main" xmlns="" id="{9E387766-C216-493A-BD76-EBF4AEED35BA}"/>
              </a:ext>
            </a:extLst>
          </p:cNvPr>
          <p:cNvSpPr txBox="1"/>
          <p:nvPr/>
        </p:nvSpPr>
        <p:spPr>
          <a:xfrm>
            <a:off x="3876675" y="152400"/>
            <a:ext cx="5781675" cy="769441"/>
          </a:xfrm>
          <a:prstGeom prst="rect">
            <a:avLst/>
          </a:prstGeom>
          <a:noFill/>
        </p:spPr>
        <p:txBody>
          <a:bodyPr wrap="square" rtlCol="0">
            <a:spAutoFit/>
          </a:bodyPr>
          <a:lstStyle/>
          <a:p>
            <a:r>
              <a:rPr lang="en-US" sz="4400" b="1" dirty="0" err="1">
                <a:solidFill>
                  <a:srgbClr val="FF0000"/>
                </a:solidFill>
              </a:rPr>
              <a:t>Cây</a:t>
            </a:r>
            <a:r>
              <a:rPr lang="en-US" sz="4400" b="1" dirty="0">
                <a:solidFill>
                  <a:srgbClr val="FF0000"/>
                </a:solidFill>
              </a:rPr>
              <a:t> cam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ông</a:t>
            </a:r>
            <a:r>
              <a:rPr lang="en-US" sz="4400" b="1" dirty="0">
                <a:solidFill>
                  <a:srgbClr val="FF0000"/>
                </a:solidFill>
              </a:rPr>
              <a:t> </a:t>
            </a:r>
            <a:r>
              <a:rPr lang="en-US" sz="4400" b="1" dirty="0" err="1">
                <a:solidFill>
                  <a:srgbClr val="FF0000"/>
                </a:solidFill>
              </a:rPr>
              <a:t>nội</a:t>
            </a:r>
            <a:endParaRPr lang="en-US" sz="4400" b="1" dirty="0">
              <a:solidFill>
                <a:srgbClr val="FF0000"/>
              </a:solidFill>
            </a:endParaRPr>
          </a:p>
        </p:txBody>
      </p:sp>
    </p:spTree>
    <p:extLst>
      <p:ext uri="{BB962C8B-B14F-4D97-AF65-F5344CB8AC3E}">
        <p14:creationId xmlns:p14="http://schemas.microsoft.com/office/powerpoint/2010/main" val="38440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3E7E0DB-339E-48FC-B018-172C3595D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xmlns="" id="{660DFCB8-9C0D-4B9B-859E-E77DB55F5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xmlns=""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xmlns="" id="{AB119BF4-87C1-4E41-9CFE-EC1ABD0E8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xmlns="" id="{11A8C4C1-DA43-4F50-85A9-02EB5A4A0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xmlns="" id="{F4ECBD03-6D25-4BFD-951A-E0B0617DD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xmlns="" id="{0D526AFC-9842-44FF-B5A1-9C164116B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xmlns="" id="{9A812236-6361-4955-B3B9-C79A1B45F5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xmlns="" id="{0B437192-9E55-4262-B818-0D96ACD42B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xmlns="" id="{5FD18A3F-C9E3-4FE8-9F05-001BC59BEE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6" name="5b5071bd4b8f1">
            <a:hlinkClick r:id="" action="ppaction://media"/>
            <a:extLst>
              <a:ext uri="{FF2B5EF4-FFF2-40B4-BE49-F238E27FC236}">
                <a16:creationId xmlns:a16="http://schemas.microsoft.com/office/drawing/2014/main" xmlns="" id="{C9D1FA65-3B55-49DE-8FD5-42DBCC2123BF}"/>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15"/>
          <a:stretch>
            <a:fillRect/>
          </a:stretch>
        </p:blipFill>
        <p:spPr>
          <a:xfrm>
            <a:off x="12262084" y="-73142"/>
            <a:ext cx="609600" cy="609600"/>
          </a:xfrm>
          <a:prstGeom prst="rect">
            <a:avLst/>
          </a:prstGeom>
        </p:spPr>
      </p:pic>
      <p:pic>
        <p:nvPicPr>
          <p:cNvPr id="2" name="Picture 1">
            <a:extLst>
              <a:ext uri="{FF2B5EF4-FFF2-40B4-BE49-F238E27FC236}">
                <a16:creationId xmlns:a16="http://schemas.microsoft.com/office/drawing/2014/main" xmlns="" id="{B53F94B3-66D4-4686-A05A-7BD9C38BD6BD}"/>
              </a:ext>
            </a:extLst>
          </p:cNvPr>
          <p:cNvPicPr>
            <a:picLocks noChangeAspect="1"/>
          </p:cNvPicPr>
          <p:nvPr/>
        </p:nvPicPr>
        <p:blipFill>
          <a:blip r:embed="rId16"/>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53" presetClass="entr" presetSubtype="16"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4" fill="hold"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xmlns=""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xmlns=""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xmlns=""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xmlns=""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xmlns=""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xmlns=""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xmlns=""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xmlns="" id="{4BE39471-84BD-477E-9C23-E93F2BDE3D7C}"/>
              </a:ext>
            </a:extLst>
          </p:cNvPr>
          <p:cNvSpPr txBox="1"/>
          <p:nvPr/>
        </p:nvSpPr>
        <p:spPr>
          <a:xfrm>
            <a:off x="6794858" y="2026692"/>
            <a:ext cx="23948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oiny" panose="02000903060500060000" pitchFamily="2" charset="0"/>
                <a:ea typeface="+mn-ea"/>
                <a:cs typeface="+mn-cs"/>
              </a:rPr>
              <a:t>KHỞI ĐỘNG</a:t>
            </a:r>
          </a:p>
        </p:txBody>
      </p:sp>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ồng cây">
            <a:hlinkClick r:id="" action="ppaction://media"/>
            <a:extLst>
              <a:ext uri="{FF2B5EF4-FFF2-40B4-BE49-F238E27FC236}">
                <a16:creationId xmlns:a16="http://schemas.microsoft.com/office/drawing/2014/main" xmlns="" id="{9CEF7AE2-3A73-47C8-9923-2DBE9B2BD5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sp>
        <p:nvSpPr>
          <p:cNvPr id="17" name="TextBox 16">
            <a:extLst>
              <a:ext uri="{FF2B5EF4-FFF2-40B4-BE49-F238E27FC236}">
                <a16:creationId xmlns:a16="http://schemas.microsoft.com/office/drawing/2014/main" xmlns="" id="{3C644D81-D74B-4F00-A47D-07DA4F720132}"/>
              </a:ext>
            </a:extLst>
          </p:cNvPr>
          <p:cNvSpPr txBox="1"/>
          <p:nvPr/>
        </p:nvSpPr>
        <p:spPr>
          <a:xfrm>
            <a:off x="174171" y="162815"/>
            <a:ext cx="120178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1. Quan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sát</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endPar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endParaRPr>
          </a:p>
        </p:txBody>
      </p:sp>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3" name="Picture 2">
            <a:extLst>
              <a:ext uri="{FF2B5EF4-FFF2-40B4-BE49-F238E27FC236}">
                <a16:creationId xmlns:a16="http://schemas.microsoft.com/office/drawing/2014/main" xmlns="" id="{36C74BF9-AFA7-4510-A4AF-CF9BEBAF38F2}"/>
              </a:ext>
            </a:extLst>
          </p:cNvPr>
          <p:cNvPicPr>
            <a:picLocks noChangeAspect="1"/>
          </p:cNvPicPr>
          <p:nvPr/>
        </p:nvPicPr>
        <p:blipFill>
          <a:blip r:embed="rId7"/>
          <a:stretch>
            <a:fillRect/>
          </a:stretch>
        </p:blipFill>
        <p:spPr>
          <a:xfrm>
            <a:off x="3344635" y="871689"/>
            <a:ext cx="6118245" cy="4662695"/>
          </a:xfrm>
          <a:prstGeom prst="rect">
            <a:avLst/>
          </a:prstGeom>
        </p:spPr>
      </p:pic>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grpSp>
        <p:nvGrpSpPr>
          <p:cNvPr id="8" name="Group 7">
            <a:extLst>
              <a:ext uri="{FF2B5EF4-FFF2-40B4-BE49-F238E27FC236}">
                <a16:creationId xmlns:a16="http://schemas.microsoft.com/office/drawing/2014/main" xmlns="" id="{A1495BDE-22D7-482C-A8A6-B2D54ADF2546}"/>
              </a:ext>
            </a:extLst>
          </p:cNvPr>
          <p:cNvGrpSpPr/>
          <p:nvPr/>
        </p:nvGrpSpPr>
        <p:grpSpPr>
          <a:xfrm>
            <a:off x="0" y="2505074"/>
            <a:ext cx="5495511" cy="4066115"/>
            <a:chOff x="2408195" y="1197185"/>
            <a:chExt cx="7373566" cy="5212080"/>
          </a:xfrm>
        </p:grpSpPr>
        <p:pic>
          <p:nvPicPr>
            <p:cNvPr id="3" name="Picture 2" descr="Graphical user interface, application&#10;&#10;Description automatically generated">
              <a:extLst>
                <a:ext uri="{FF2B5EF4-FFF2-40B4-BE49-F238E27FC236}">
                  <a16:creationId xmlns:a16="http://schemas.microsoft.com/office/drawing/2014/main" xmlns="" id="{A8D2C54C-8044-4D37-AC5E-D7B30E04F125}"/>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408195" y="1197185"/>
              <a:ext cx="7373566" cy="5212080"/>
            </a:xfrm>
            <a:prstGeom prst="rect">
              <a:avLst/>
            </a:prstGeom>
          </p:spPr>
        </p:pic>
        <p:pic>
          <p:nvPicPr>
            <p:cNvPr id="2" name="Picture 1">
              <a:extLst>
                <a:ext uri="{FF2B5EF4-FFF2-40B4-BE49-F238E27FC236}">
                  <a16:creationId xmlns:a16="http://schemas.microsoft.com/office/drawing/2014/main" xmlns="" id="{FE617367-4C19-4420-8D17-34D81FF75294}"/>
                </a:ext>
              </a:extLst>
            </p:cNvPr>
            <p:cNvPicPr>
              <a:picLocks noChangeAspect="1"/>
            </p:cNvPicPr>
            <p:nvPr/>
          </p:nvPicPr>
          <p:blipFill>
            <a:blip r:embed="rId14"/>
            <a:stretch>
              <a:fillRect/>
            </a:stretch>
          </p:blipFill>
          <p:spPr>
            <a:xfrm>
              <a:off x="3060315" y="1633665"/>
              <a:ext cx="5938019" cy="1457070"/>
            </a:xfrm>
            <a:prstGeom prst="rect">
              <a:avLst/>
            </a:prstGeom>
          </p:spPr>
        </p:pic>
      </p:grpSp>
      <p:sp>
        <p:nvSpPr>
          <p:cNvPr id="18" name="Rounded Rectangle 5">
            <a:extLst>
              <a:ext uri="{FF2B5EF4-FFF2-40B4-BE49-F238E27FC236}">
                <a16:creationId xmlns:a16="http://schemas.microsoft.com/office/drawing/2014/main" xmlns="" id="{C1DE812D-0C7B-43DF-A309-DC71C655AF52}"/>
              </a:ext>
            </a:extLst>
          </p:cNvPr>
          <p:cNvSpPr/>
          <p:nvPr/>
        </p:nvSpPr>
        <p:spPr>
          <a:xfrm>
            <a:off x="5305425" y="1805415"/>
            <a:ext cx="6486525" cy="689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em nói nội dung một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Rounded Rectangle 5">
            <a:extLst>
              <a:ext uri="{FF2B5EF4-FFF2-40B4-BE49-F238E27FC236}">
                <a16:creationId xmlns:a16="http://schemas.microsoft.com/office/drawing/2014/main" xmlns="" id="{296AE3B5-A9B8-49D6-843D-03F463ECE073}"/>
              </a:ext>
            </a:extLst>
          </p:cNvPr>
          <p:cNvSpPr/>
          <p:nvPr/>
        </p:nvSpPr>
        <p:spPr>
          <a:xfrm>
            <a:off x="5362575" y="27769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Cả nhóm xây dựng mối liên kết giữa các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0" name="Rounded Rectangle 5">
            <a:extLst>
              <a:ext uri="{FF2B5EF4-FFF2-40B4-BE49-F238E27FC236}">
                <a16:creationId xmlns:a16="http://schemas.microsoft.com/office/drawing/2014/main" xmlns="" id="{649CF788-56C7-4DC9-BD9C-5D771EBB638F}"/>
              </a:ext>
            </a:extLst>
          </p:cNvPr>
          <p:cNvSpPr/>
          <p:nvPr/>
        </p:nvSpPr>
        <p:spPr>
          <a:xfrm>
            <a:off x="5305425" y="39961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Từng em kể nối tiếp câu chuyện theo 4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xmlns=""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xmlns=""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xmlns=""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sp>
        <p:nvSpPr>
          <p:cNvPr id="11" name="TextBox 10">
            <a:extLst>
              <a:ext uri="{FF2B5EF4-FFF2-40B4-BE49-F238E27FC236}">
                <a16:creationId xmlns:a16="http://schemas.microsoft.com/office/drawing/2014/main" xmlns="" id="{46B86590-376A-44DB-9BB9-A81E3C4F166A}"/>
              </a:ext>
            </a:extLst>
          </p:cNvPr>
          <p:cNvSpPr txBox="1"/>
          <p:nvPr/>
        </p:nvSpPr>
        <p:spPr>
          <a:xfrm>
            <a:off x="3380939" y="1247042"/>
            <a:ext cx="5639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A01FF"/>
                </a:solidFill>
                <a:effectLst/>
                <a:uLnTx/>
                <a:uFillTx/>
                <a:ea typeface="+mn-ea"/>
                <a:cs typeface="+mn-cs"/>
              </a:rPr>
              <a:t>Chia </a:t>
            </a:r>
            <a:r>
              <a:rPr kumimoji="0" lang="en-US" sz="5400" b="1" i="0" u="none" strike="noStrike" kern="1200" cap="none" spc="0" normalizeH="0" baseline="0" noProof="0" dirty="0" err="1">
                <a:ln>
                  <a:noFill/>
                </a:ln>
                <a:solidFill>
                  <a:srgbClr val="7A01FF"/>
                </a:solidFill>
                <a:effectLst/>
                <a:uLnTx/>
                <a:uFillTx/>
                <a:ea typeface="+mn-ea"/>
                <a:cs typeface="+mn-cs"/>
              </a:rPr>
              <a:t>sẻ</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trước</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lớp</a:t>
            </a:r>
            <a:endParaRPr kumimoji="0" lang="en-US" sz="5400" b="1" i="0" u="none" strike="noStrike" kern="1200" cap="none" spc="0" normalizeH="0" baseline="0" noProof="0" dirty="0">
              <a:ln>
                <a:noFill/>
              </a:ln>
              <a:solidFill>
                <a:srgbClr val="7A01FF"/>
              </a:solidFill>
              <a:effectLst/>
              <a:uLnTx/>
              <a:uFillTx/>
              <a:ea typeface="+mn-ea"/>
              <a:cs typeface="+mn-cs"/>
            </a:endParaRPr>
          </a:p>
        </p:txBody>
      </p:sp>
      <p:pic>
        <p:nvPicPr>
          <p:cNvPr id="12" name="图片 4">
            <a:extLst>
              <a:ext uri="{FF2B5EF4-FFF2-40B4-BE49-F238E27FC236}">
                <a16:creationId xmlns:a16="http://schemas.microsoft.com/office/drawing/2014/main" xmlns=""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xmlns=""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xmlns=""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xmlns=""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xmlns=""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18" name="Picture 17">
            <a:extLst>
              <a:ext uri="{FF2B5EF4-FFF2-40B4-BE49-F238E27FC236}">
                <a16:creationId xmlns:a16="http://schemas.microsoft.com/office/drawing/2014/main" xmlns="" id="{D37610D8-B279-4D25-844D-47831DAA16F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08209" y="2177872"/>
            <a:ext cx="5573535" cy="4023360"/>
          </a:xfrm>
          <a:prstGeom prst="rect">
            <a:avLst/>
          </a:prstGeom>
        </p:spPr>
      </p:pic>
      <p:grpSp>
        <p:nvGrpSpPr>
          <p:cNvPr id="24" name="Group 23">
            <a:extLst>
              <a:ext uri="{FF2B5EF4-FFF2-40B4-BE49-F238E27FC236}">
                <a16:creationId xmlns:a16="http://schemas.microsoft.com/office/drawing/2014/main" xmlns="" id="{0D865347-4ACF-4E74-BE84-0A8896EFF5F1}"/>
              </a:ext>
            </a:extLst>
          </p:cNvPr>
          <p:cNvGrpSpPr/>
          <p:nvPr/>
        </p:nvGrpSpPr>
        <p:grpSpPr>
          <a:xfrm>
            <a:off x="1797743" y="1963726"/>
            <a:ext cx="2391642" cy="2103120"/>
            <a:chOff x="1797743" y="2026343"/>
            <a:chExt cx="2391642" cy="2103120"/>
          </a:xfrm>
        </p:grpSpPr>
        <p:pic>
          <p:nvPicPr>
            <p:cNvPr id="19" name="Picture 18" descr="A picture containing icon&#10;&#10;Description automatically generated">
              <a:extLst>
                <a:ext uri="{FF2B5EF4-FFF2-40B4-BE49-F238E27FC236}">
                  <a16:creationId xmlns:a16="http://schemas.microsoft.com/office/drawing/2014/main" xmlns="" id="{FBFCB9EA-6B04-493C-9456-7805DD700B7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64" t="4796" r="48574" b="53293"/>
            <a:stretch/>
          </p:blipFill>
          <p:spPr>
            <a:xfrm>
              <a:off x="1797743" y="2026343"/>
              <a:ext cx="2391642" cy="2103120"/>
            </a:xfrm>
            <a:prstGeom prst="rect">
              <a:avLst/>
            </a:prstGeom>
          </p:spPr>
        </p:pic>
        <p:sp>
          <p:nvSpPr>
            <p:cNvPr id="21" name="TextBox 20">
              <a:extLst>
                <a:ext uri="{FF2B5EF4-FFF2-40B4-BE49-F238E27FC236}">
                  <a16:creationId xmlns:a16="http://schemas.microsoft.com/office/drawing/2014/main" xmlns="" id="{F1CCBA60-3F19-448C-9D62-98BC9C90680D}"/>
                </a:ext>
              </a:extLst>
            </p:cNvPr>
            <p:cNvSpPr txBox="1"/>
            <p:nvPr/>
          </p:nvSpPr>
          <p:spPr>
            <a:xfrm>
              <a:off x="1905516"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rPr>
                <a:t>TRÌNH BÀY</a:t>
              </a:r>
            </a:p>
          </p:txBody>
        </p:sp>
      </p:grpSp>
      <p:grpSp>
        <p:nvGrpSpPr>
          <p:cNvPr id="25" name="Group 24">
            <a:extLst>
              <a:ext uri="{FF2B5EF4-FFF2-40B4-BE49-F238E27FC236}">
                <a16:creationId xmlns:a16="http://schemas.microsoft.com/office/drawing/2014/main" xmlns="" id="{6562F255-3379-4ED0-B990-5710F13A6F38}"/>
              </a:ext>
            </a:extLst>
          </p:cNvPr>
          <p:cNvGrpSpPr/>
          <p:nvPr/>
        </p:nvGrpSpPr>
        <p:grpSpPr>
          <a:xfrm>
            <a:off x="8002617" y="1962554"/>
            <a:ext cx="2445932" cy="2011680"/>
            <a:chOff x="7997371" y="2074335"/>
            <a:chExt cx="2445932" cy="2011680"/>
          </a:xfrm>
        </p:grpSpPr>
        <p:pic>
          <p:nvPicPr>
            <p:cNvPr id="20" name="Picture 19" descr="A picture containing icon&#10;&#10;Description automatically generated">
              <a:extLst>
                <a:ext uri="{FF2B5EF4-FFF2-40B4-BE49-F238E27FC236}">
                  <a16:creationId xmlns:a16="http://schemas.microsoft.com/office/drawing/2014/main" xmlns="" id="{88EA56F1-B979-4D10-846F-5497450765B9}"/>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l="54271" t="18081" r="731" b="44911"/>
            <a:stretch/>
          </p:blipFill>
          <p:spPr>
            <a:xfrm>
              <a:off x="7997371" y="2074335"/>
              <a:ext cx="2445932" cy="2011680"/>
            </a:xfrm>
            <a:prstGeom prst="rect">
              <a:avLst/>
            </a:prstGeom>
          </p:spPr>
        </p:pic>
        <p:sp>
          <p:nvSpPr>
            <p:cNvPr id="22" name="TextBox 21">
              <a:extLst>
                <a:ext uri="{FF2B5EF4-FFF2-40B4-BE49-F238E27FC236}">
                  <a16:creationId xmlns:a16="http://schemas.microsoft.com/office/drawing/2014/main" xmlns="" id="{3A8D8ED9-FBC6-4088-AD10-3F522C3F4733}"/>
                </a:ext>
              </a:extLst>
            </p:cNvPr>
            <p:cNvSpPr txBox="1"/>
            <p:nvPr/>
          </p:nvSpPr>
          <p:spPr>
            <a:xfrm>
              <a:off x="8132289"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7A45"/>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48108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par>
                                <p:cTn id="43" presetID="37"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anim calcmode="lin" valueType="num">
                                      <p:cBhvr>
                                        <p:cTn id="46" dur="500" fill="hold"/>
                                        <p:tgtEl>
                                          <p:spTgt spid="18"/>
                                        </p:tgtEl>
                                        <p:attrNameLst>
                                          <p:attrName>ppt_x</p:attrName>
                                        </p:attrNameLst>
                                      </p:cBhvr>
                                      <p:tavLst>
                                        <p:tav tm="0">
                                          <p:val>
                                            <p:strVal val="#ppt_x"/>
                                          </p:val>
                                        </p:tav>
                                        <p:tav tm="100000">
                                          <p:val>
                                            <p:strVal val="#ppt_x"/>
                                          </p:val>
                                        </p:tav>
                                      </p:tavLst>
                                    </p:anim>
                                    <p:anim calcmode="lin" valueType="num">
                                      <p:cBhvr>
                                        <p:cTn id="47" dur="450" decel="100000" fill="hold"/>
                                        <p:tgtEl>
                                          <p:spTgt spid="1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uỷn.wav"/>
                                        </p:tgtEl>
                                      </p:cMediaNode>
                                    </p:audio>
                                  </p:subTnLst>
                                </p:cTn>
                              </p:par>
                              <p:par>
                                <p:cTn id="49" presetID="2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edge">
                                      <p:cBhvr>
                                        <p:cTn id="51" dur="500"/>
                                        <p:tgtEl>
                                          <p:spTgt spid="24"/>
                                        </p:tgtEl>
                                      </p:cBhvr>
                                    </p:animEffect>
                                  </p:childTnLst>
                                </p:cTn>
                              </p:par>
                              <p:par>
                                <p:cTn id="52" presetID="2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edg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8" name="Picture 7">
            <a:extLst>
              <a:ext uri="{FF2B5EF4-FFF2-40B4-BE49-F238E27FC236}">
                <a16:creationId xmlns:a16="http://schemas.microsoft.com/office/drawing/2014/main" xmlns="" id="{D293FDB3-76E0-4871-A482-63547AC58653}"/>
              </a:ext>
            </a:extLst>
          </p:cNvPr>
          <p:cNvPicPr>
            <a:picLocks noChangeAspect="1"/>
          </p:cNvPicPr>
          <p:nvPr/>
        </p:nvPicPr>
        <p:blipFill>
          <a:blip r:embed="rId7"/>
          <a:stretch>
            <a:fillRect/>
          </a:stretch>
        </p:blipFill>
        <p:spPr>
          <a:xfrm>
            <a:off x="481012" y="1543049"/>
            <a:ext cx="4237372" cy="3286125"/>
          </a:xfrm>
          <a:prstGeom prst="rect">
            <a:avLst/>
          </a:prstGeom>
        </p:spPr>
      </p:pic>
      <p:sp>
        <p:nvSpPr>
          <p:cNvPr id="15" name="Rectangle: Rounded Corners 14">
            <a:extLst>
              <a:ext uri="{FF2B5EF4-FFF2-40B4-BE49-F238E27FC236}">
                <a16:creationId xmlns:a16="http://schemas.microsoft.com/office/drawing/2014/main" xmlns=""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Nhà tôi có vườn cây ăn quả xum xuê. Từ khi tôi còn bé tí, ông tôi đã làm vườn, trồng các loại cây ăn quả.</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xmlns=""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Thỉnh thoảng ông bế tôi ra vườn đi dạo. Ông nói cho tôi biết tên từng loại cây trong vườn.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A4B64187-26CB-43E2-A956-D5F419D037FF}"/>
              </a:ext>
            </a:extLst>
          </p:cNvPr>
          <p:cNvPicPr>
            <a:picLocks noChangeAspect="1"/>
          </p:cNvPicPr>
          <p:nvPr/>
        </p:nvPicPr>
        <p:blipFill>
          <a:blip r:embed="rId7"/>
          <a:stretch>
            <a:fillRect/>
          </a:stretch>
        </p:blipFill>
        <p:spPr>
          <a:xfrm>
            <a:off x="280987" y="1343025"/>
            <a:ext cx="4467325" cy="3581400"/>
          </a:xfrm>
          <a:prstGeom prst="rect">
            <a:avLst/>
          </a:prstGeom>
        </p:spPr>
      </p:pic>
    </p:spTree>
    <p:extLst>
      <p:ext uri="{BB962C8B-B14F-4D97-AF65-F5344CB8AC3E}">
        <p14:creationId xmlns:p14="http://schemas.microsoft.com/office/powerpoint/2010/main" val="122961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xmlns=""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xmlns=""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xmlns=""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xmlns="" id="{9B5D8A22-64A4-4582-A01E-0003BD0928F8}"/>
              </a:ext>
            </a:extLst>
          </p:cNvPr>
          <p:cNvSpPr/>
          <p:nvPr/>
        </p:nvSpPr>
        <p:spPr>
          <a:xfrm>
            <a:off x="5205184" y="1181100"/>
            <a:ext cx="6986815" cy="38766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Cây cối trong vườn ngày một vươn cao và tôi thì ngày một khôn lớn. Tôi đã biết theo ông ra vườn chăm sóc từng gốc cây. Ông nhổ cỏ, vun gốc cho cây. Ông hướng dẫn tôi tưới nước cho cây. Làm việc cùng ông thật là vui.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38D537E0-F5B2-4514-BF05-771BF1A0B9FA}"/>
              </a:ext>
            </a:extLst>
          </p:cNvPr>
          <p:cNvPicPr>
            <a:picLocks noChangeAspect="1"/>
          </p:cNvPicPr>
          <p:nvPr/>
        </p:nvPicPr>
        <p:blipFill>
          <a:blip r:embed="rId7"/>
          <a:stretch>
            <a:fillRect/>
          </a:stretch>
        </p:blipFill>
        <p:spPr>
          <a:xfrm>
            <a:off x="481012" y="1466850"/>
            <a:ext cx="4284426" cy="3314700"/>
          </a:xfrm>
          <a:prstGeom prst="rect">
            <a:avLst/>
          </a:prstGeom>
        </p:spPr>
      </p:pic>
    </p:spTree>
    <p:extLst>
      <p:ext uri="{BB962C8B-B14F-4D97-AF65-F5344CB8AC3E}">
        <p14:creationId xmlns:p14="http://schemas.microsoft.com/office/powerpoint/2010/main" val="420502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471</Words>
  <Application>Microsoft Office PowerPoint</Application>
  <PresentationFormat>Widescreen</PresentationFormat>
  <Paragraphs>31</Paragraphs>
  <Slides>15</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Cambria</vt:lpstr>
      <vt:lpstr>Coiny</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14</cp:revision>
  <dcterms:created xsi:type="dcterms:W3CDTF">2022-09-19T11:04:23Z</dcterms:created>
  <dcterms:modified xsi:type="dcterms:W3CDTF">2025-01-11T08:05:17Z</dcterms:modified>
</cp:coreProperties>
</file>