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1"/>
  </p:notesMasterIdLst>
  <p:sldIdLst>
    <p:sldId id="272" r:id="rId3"/>
    <p:sldId id="276" r:id="rId4"/>
    <p:sldId id="290" r:id="rId5"/>
    <p:sldId id="316" r:id="rId6"/>
    <p:sldId id="315" r:id="rId7"/>
    <p:sldId id="317" r:id="rId8"/>
    <p:sldId id="264" r:id="rId9"/>
    <p:sldId id="320" r:id="rId10"/>
    <p:sldId id="318" r:id="rId11"/>
    <p:sldId id="319" r:id="rId12"/>
    <p:sldId id="321" r:id="rId13"/>
    <p:sldId id="322" r:id="rId14"/>
    <p:sldId id="323" r:id="rId15"/>
    <p:sldId id="324" r:id="rId16"/>
    <p:sldId id="325" r:id="rId17"/>
    <p:sldId id="3401" r:id="rId18"/>
    <p:sldId id="3402"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82" d="100"/>
          <a:sy n="82"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263BA-7D85-4E6D-9D36-F107ED39BA20}"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CCFA5-AEEA-4434-8746-5FA1B5015533}" type="slidenum">
              <a:rPr lang="en-US" smtClean="0"/>
              <a:t>‹#›</a:t>
            </a:fld>
            <a:endParaRPr lang="en-US"/>
          </a:p>
        </p:txBody>
      </p:sp>
    </p:spTree>
    <p:extLst>
      <p:ext uri="{BB962C8B-B14F-4D97-AF65-F5344CB8AC3E}">
        <p14:creationId xmlns:p14="http://schemas.microsoft.com/office/powerpoint/2010/main" val="166625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8072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60330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00938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72193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1695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85923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75494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35548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41293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85088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3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8C1A3FC-C2EB-41C3-9CEA-B7660277DA1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2025/1/12</a:t>
            </a:fld>
            <a:endParaRPr lang="zh-CN" altLang="en-US"/>
          </a:p>
        </p:txBody>
      </p:sp>
      <p:sp>
        <p:nvSpPr>
          <p:cNvPr id="3" name="页脚占位符 2">
            <a:extLst>
              <a:ext uri="{FF2B5EF4-FFF2-40B4-BE49-F238E27FC236}">
                <a16:creationId xmlns:a16="http://schemas.microsoft.com/office/drawing/2014/main" id="{6940698D-698E-409F-B040-43E47C8231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590AF62-1125-4625-AF31-62115C60B169}"/>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pic>
        <p:nvPicPr>
          <p:cNvPr id="5" name="图片 4">
            <a:extLst>
              <a:ext uri="{FF2B5EF4-FFF2-40B4-BE49-F238E27FC236}">
                <a16:creationId xmlns:a16="http://schemas.microsoft.com/office/drawing/2014/main" id="{E57F9C50-508D-4F1B-B895-1832971B33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49" b="9313"/>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id="{4FB3A9DA-06BD-410F-B69C-0BCDD2F2250D}"/>
              </a:ext>
            </a:extLst>
          </p:cNvPr>
          <p:cNvGrpSpPr/>
          <p:nvPr userDrawn="1"/>
        </p:nvGrpSpPr>
        <p:grpSpPr>
          <a:xfrm>
            <a:off x="653434" y="402690"/>
            <a:ext cx="10334334" cy="6052620"/>
            <a:chOff x="1291609" y="562347"/>
            <a:chExt cx="9811981" cy="6052620"/>
          </a:xfrm>
        </p:grpSpPr>
        <p:sp>
          <p:nvSpPr>
            <p:cNvPr id="7" name="矩形 6">
              <a:extLst>
                <a:ext uri="{FF2B5EF4-FFF2-40B4-BE49-F238E27FC236}">
                  <a16:creationId xmlns:a16="http://schemas.microsoft.com/office/drawing/2014/main" id="{4B7F04AA-9D88-4E52-8C9E-73AC3F52696E}"/>
                </a:ext>
              </a:extLst>
            </p:cNvPr>
            <p:cNvSpPr/>
            <p:nvPr/>
          </p:nvSpPr>
          <p:spPr>
            <a:xfrm>
              <a:off x="1814286" y="856343"/>
              <a:ext cx="8882743" cy="5370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7FDD7C0-9D29-4A37-96EB-D5C61753CF94}"/>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91609" y="562347"/>
              <a:ext cx="9811981" cy="6052620"/>
            </a:xfrm>
            <a:prstGeom prst="rect">
              <a:avLst/>
            </a:prstGeom>
          </p:spPr>
        </p:pic>
      </p:grpSp>
    </p:spTree>
    <p:extLst>
      <p:ext uri="{BB962C8B-B14F-4D97-AF65-F5344CB8AC3E}">
        <p14:creationId xmlns:p14="http://schemas.microsoft.com/office/powerpoint/2010/main" val="3885294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4B37AF-D0EA-41D8-AA5A-4C72ED51C1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468D5F6-ABE9-4A39-BBCA-C12FF2ECA76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CA1ED4-44B3-482D-8246-23CC937A95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7CB3807-0D75-48E6-A73D-2A86327758F1}"/>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2025/1/12</a:t>
            </a:fld>
            <a:endParaRPr lang="zh-CN" altLang="en-US"/>
          </a:p>
        </p:txBody>
      </p:sp>
      <p:sp>
        <p:nvSpPr>
          <p:cNvPr id="6" name="页脚占位符 5">
            <a:extLst>
              <a:ext uri="{FF2B5EF4-FFF2-40B4-BE49-F238E27FC236}">
                <a16:creationId xmlns:a16="http://schemas.microsoft.com/office/drawing/2014/main" id="{588ABD14-0C41-4935-9E44-615D00B3B9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B6F57C0-D5C3-4BB9-B2D0-CFE8A3E160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64854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1BEB8-0FC1-4C29-82CC-A84C7C9A61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B39552F-BF37-49D0-9D54-B8E2609FBB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FEBA66-9F51-4250-8823-43F163D2BD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79A59B8-60BE-40B7-9E1E-32CB025FAFFB}"/>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2025/1/12</a:t>
            </a:fld>
            <a:endParaRPr lang="zh-CN" altLang="en-US"/>
          </a:p>
        </p:txBody>
      </p:sp>
      <p:sp>
        <p:nvSpPr>
          <p:cNvPr id="6" name="页脚占位符 5">
            <a:extLst>
              <a:ext uri="{FF2B5EF4-FFF2-40B4-BE49-F238E27FC236}">
                <a16:creationId xmlns:a16="http://schemas.microsoft.com/office/drawing/2014/main" id="{2500F24A-10C1-487B-A051-47C059E0E5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003F196-54F7-410D-A94C-974128E8838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191565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CF8187-ADB8-4853-8A1C-5F5D6CB3463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7820ECC-E49A-44CB-9A9E-05D210DB98E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ED46FF-F444-43BC-9E55-5372ABBFF23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2025/1/12</a:t>
            </a:fld>
            <a:endParaRPr lang="zh-CN" altLang="en-US"/>
          </a:p>
        </p:txBody>
      </p:sp>
      <p:sp>
        <p:nvSpPr>
          <p:cNvPr id="5" name="页脚占位符 4">
            <a:extLst>
              <a:ext uri="{FF2B5EF4-FFF2-40B4-BE49-F238E27FC236}">
                <a16:creationId xmlns:a16="http://schemas.microsoft.com/office/drawing/2014/main" id="{A789A82B-6676-4AD0-A06B-82ED4F49A7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37A7BD1-F596-4F78-901B-9BC02AA95B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036471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0A0FF2A-4366-4838-A540-E8605BE402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816B483-B24E-4846-99A8-71A1E0B93E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AF49FA2-BDC2-493A-B292-A70D393ED43F}"/>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2025/1/12</a:t>
            </a:fld>
            <a:endParaRPr lang="zh-CN" altLang="en-US"/>
          </a:p>
        </p:txBody>
      </p:sp>
      <p:sp>
        <p:nvSpPr>
          <p:cNvPr id="5" name="页脚占位符 4">
            <a:extLst>
              <a:ext uri="{FF2B5EF4-FFF2-40B4-BE49-F238E27FC236}">
                <a16:creationId xmlns:a16="http://schemas.microsoft.com/office/drawing/2014/main" id="{ECDCA2EB-CF37-4EF7-84C9-AEDFD265DF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C7559F1-4FCE-4A16-B5C7-568E3F82CC72}"/>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1766870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96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79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763B2-7A9C-4F9D-9174-84FB0F00371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0B3358B-33C7-4CAD-A2BA-7394AB76F22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3AD9EC2C-DDB6-45E9-85FB-C5F18E87CEF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2025/1/12</a:t>
            </a:fld>
            <a:endParaRPr lang="zh-CN" altLang="en-US"/>
          </a:p>
        </p:txBody>
      </p:sp>
      <p:sp>
        <p:nvSpPr>
          <p:cNvPr id="5" name="页脚占位符 4">
            <a:extLst>
              <a:ext uri="{FF2B5EF4-FFF2-40B4-BE49-F238E27FC236}">
                <a16:creationId xmlns:a16="http://schemas.microsoft.com/office/drawing/2014/main" id="{95CD243B-EA27-4744-86AE-2DBFCD17A6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1F7F55B-8958-47CB-BA5B-37EE87F261F0}"/>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42420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69FA1-A738-4670-B475-6AD75BABA03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A2534E1-3129-4039-B76F-2F119E1C63B5}"/>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5281EB2-98C0-491F-AC68-17114C73F59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2025/1/12</a:t>
            </a:fld>
            <a:endParaRPr lang="zh-CN" altLang="en-US"/>
          </a:p>
        </p:txBody>
      </p:sp>
      <p:sp>
        <p:nvSpPr>
          <p:cNvPr id="5" name="页脚占位符 4">
            <a:extLst>
              <a:ext uri="{FF2B5EF4-FFF2-40B4-BE49-F238E27FC236}">
                <a16:creationId xmlns:a16="http://schemas.microsoft.com/office/drawing/2014/main" id="{F730944E-CAFD-4168-966A-94DB1EACB48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AF918AE-5373-455C-9946-5ADC8CF97B7B}"/>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
        <p:nvSpPr>
          <p:cNvPr id="7" name="9Slide.vn - 2019">
            <a:extLst>
              <a:ext uri="{FF2B5EF4-FFF2-40B4-BE49-F238E27FC236}">
                <a16:creationId xmlns:a16="http://schemas.microsoft.com/office/drawing/2014/main" id="{1FA69B42-0DDD-4B50-A633-BEC41FD50A7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Picture 7">
            <a:extLst>
              <a:ext uri="{FF2B5EF4-FFF2-40B4-BE49-F238E27FC236}">
                <a16:creationId xmlns:a16="http://schemas.microsoft.com/office/drawing/2014/main" id="{0666C6AF-B45C-4E5A-8327-0E011C13BF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3DDCDD83-337C-4CD9-9435-BF7345C356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37DF3267-544E-466C-8831-2323CC4CD4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8DDC55F3-39BA-4B79-B4F1-B14BD4D52A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094176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62A7E4-CD40-4848-9502-A2212EBA79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411633D-FB01-4628-95C2-434B17EFA6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C38898A-37B7-4D7F-AF73-2BD366162290}"/>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2025/1/12</a:t>
            </a:fld>
            <a:endParaRPr lang="zh-CN" altLang="en-US"/>
          </a:p>
        </p:txBody>
      </p:sp>
      <p:sp>
        <p:nvSpPr>
          <p:cNvPr id="5" name="页脚占位符 4">
            <a:extLst>
              <a:ext uri="{FF2B5EF4-FFF2-40B4-BE49-F238E27FC236}">
                <a16:creationId xmlns:a16="http://schemas.microsoft.com/office/drawing/2014/main" id="{7966BAA2-555B-4129-9D54-FB37EE0B36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18F1FB2-AD90-45DE-9172-15FE49508ED1}"/>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810645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08B367-837E-42BE-B684-0FF149B7DC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F5DAB71-270D-44E8-A151-180D1E4AAB9A}"/>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2EBED9C-F1B1-48E0-9BD7-B2270D5D51C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BA11F31-BA20-49DA-AEEE-E87035B9DD3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2025/1/12</a:t>
            </a:fld>
            <a:endParaRPr lang="zh-CN" altLang="en-US"/>
          </a:p>
        </p:txBody>
      </p:sp>
      <p:sp>
        <p:nvSpPr>
          <p:cNvPr id="6" name="页脚占位符 5">
            <a:extLst>
              <a:ext uri="{FF2B5EF4-FFF2-40B4-BE49-F238E27FC236}">
                <a16:creationId xmlns:a16="http://schemas.microsoft.com/office/drawing/2014/main" id="{D6B654EC-5CFD-4DE9-B281-40C54E4B1A9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FA122AC-6B9E-488A-AE33-BEB9F91D6A2D}"/>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12037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F9B216-DEFC-4EE4-945B-4C077BA79FF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0F57864-6979-46AF-B5F6-69B4E8968E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B448EEF-0EF5-4F97-90E2-D64F14EC310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0A91A0-57F5-466A-AD58-0E7B525F38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CEBD6D8-82C5-4405-9D1B-69713BAC8C0A}"/>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584B44D-D16C-40D4-B6FE-8FA62B6D5FB9}"/>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2025/1/12</a:t>
            </a:fld>
            <a:endParaRPr lang="zh-CN" altLang="en-US"/>
          </a:p>
        </p:txBody>
      </p:sp>
      <p:sp>
        <p:nvSpPr>
          <p:cNvPr id="8" name="页脚占位符 7">
            <a:extLst>
              <a:ext uri="{FF2B5EF4-FFF2-40B4-BE49-F238E27FC236}">
                <a16:creationId xmlns:a16="http://schemas.microsoft.com/office/drawing/2014/main" id="{45F3677B-86F6-466E-8273-33E09AD83C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71BE83C9-76CE-450A-AD6F-6AB6078370F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2560592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4E0548-DB8C-444A-AEC1-15747E58EF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D4408DE-3785-4F0B-B41F-3821E653ABD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2025/1/12</a:t>
            </a:fld>
            <a:endParaRPr lang="zh-CN" altLang="en-US"/>
          </a:p>
        </p:txBody>
      </p:sp>
      <p:sp>
        <p:nvSpPr>
          <p:cNvPr id="4" name="页脚占位符 3">
            <a:extLst>
              <a:ext uri="{FF2B5EF4-FFF2-40B4-BE49-F238E27FC236}">
                <a16:creationId xmlns:a16="http://schemas.microsoft.com/office/drawing/2014/main" id="{F8A426B1-9A20-433C-82C7-2A61C8786E9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5643E39-9C66-4250-8A56-CBCE04E7E414}"/>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2587705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5"/>
          <a:stretch>
            <a:fillRect/>
          </a:stretch>
        </p:blipFill>
        <p:spPr>
          <a:xfrm>
            <a:off x="0" y="-9442"/>
            <a:ext cx="12192000" cy="6876884"/>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alpha val="0"/>
                  </a:schemeClr>
                </a:solidFill>
                <a:latin typeface="inpin heiti" charset="-122"/>
                <a:ea typeface="inpin heiti" charset="-122"/>
                <a:sym typeface="+mn-ea"/>
              </a:rPr>
              <a:t>感谢您下载包图网平台上提供的</a:t>
            </a:r>
            <a:r>
              <a:rPr lang="en-US" altLang="zh-CN" sz="300" b="0" i="0" dirty="0">
                <a:solidFill>
                  <a:schemeClr val="bg1">
                    <a:alpha val="0"/>
                  </a:schemeClr>
                </a:solidFill>
                <a:latin typeface="inpin heiti" charset="-122"/>
                <a:ea typeface="inpin heiti" charset="-122"/>
                <a:sym typeface="+mn-ea"/>
              </a:rPr>
              <a:t>PPT</a:t>
            </a:r>
            <a:r>
              <a:rPr lang="zh-CN" altLang="en-US" sz="300" b="0" i="0" dirty="0">
                <a:solidFill>
                  <a:schemeClr val="bg1">
                    <a:alpha val="0"/>
                  </a:schemeClr>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alpha val="0"/>
                  </a:schemeClr>
                </a:solidFill>
                <a:latin typeface="inpin heiti" charset="-122"/>
                <a:ea typeface="inpin heiti" charset="-122"/>
                <a:sym typeface="+mn-ea"/>
              </a:rPr>
              <a:t>ibaotu.com</a:t>
            </a:r>
          </a:p>
        </p:txBody>
      </p:sp>
      <p:pic>
        <p:nvPicPr>
          <p:cNvPr id="3" name="图片 2" descr="矢量智能"/>
          <p:cNvPicPr/>
          <p:nvPr userDrawn="1"/>
        </p:nvPicPr>
        <p:blipFill>
          <a:blip r:embed="rId6"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3C92B3BA-D92A-4D77-88A3-6326F63F00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24000" y="304800"/>
            <a:ext cx="1228427" cy="1228427"/>
          </a:xfrm>
          <a:prstGeom prst="rect">
            <a:avLst/>
          </a:prstGeom>
        </p:spPr>
      </p:pic>
    </p:spTree>
    <p:extLst>
      <p:ext uri="{BB962C8B-B14F-4D97-AF65-F5344CB8AC3E}">
        <p14:creationId xmlns:p14="http://schemas.microsoft.com/office/powerpoint/2010/main" val="3033631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799">
          <p15:clr>
            <a:srgbClr val="F26B43"/>
          </p15:clr>
        </p15:guide>
        <p15:guide id="6" orient="horz" pos="39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9051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3"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3" name="图片 2" descr="9ee5199484871c902f5b226d6e69cbee"/>
          <p:cNvPicPr/>
          <p:nvPr/>
        </p:nvPicPr>
        <p:blipFill>
          <a:blip r:embed="rId4" cstate="screen">
            <a:extLst>
              <a:ext uri="{28A0092B-C50C-407E-A947-70E740481C1C}">
                <a14:useLocalDpi xmlns:a14="http://schemas.microsoft.com/office/drawing/2010/main"/>
              </a:ext>
            </a:extLst>
          </a:blip>
          <a:stretch>
            <a:fillRect/>
          </a:stretch>
        </p:blipFill>
        <p:spPr>
          <a:xfrm>
            <a:off x="1896745" y="4406309"/>
            <a:ext cx="2779395" cy="2394585"/>
          </a:xfrm>
          <a:prstGeom prst="rect">
            <a:avLst/>
          </a:prstGeom>
        </p:spPr>
      </p:pic>
      <p:pic>
        <p:nvPicPr>
          <p:cNvPr id="4" name="图片 3" descr="e0f01d50e93b5be62aa78ca12bd19666"/>
          <p:cNvPicPr/>
          <p:nvPr/>
        </p:nvPicPr>
        <p:blipFill>
          <a:blip r:embed="rId5" cstate="screen">
            <a:extLst>
              <a:ext uri="{28A0092B-C50C-407E-A947-70E740481C1C}">
                <a14:useLocalDpi xmlns:a14="http://schemas.microsoft.com/office/drawing/2010/main"/>
              </a:ext>
            </a:extLst>
          </a:blip>
          <a:stretch>
            <a:fillRect/>
          </a:stretch>
        </p:blipFill>
        <p:spPr>
          <a:xfrm>
            <a:off x="5233670" y="5226965"/>
            <a:ext cx="2170430" cy="1573929"/>
          </a:xfrm>
          <a:prstGeom prst="rect">
            <a:avLst/>
          </a:prstGeom>
        </p:spPr>
      </p:pic>
      <p:pic>
        <p:nvPicPr>
          <p:cNvPr id="10" name="图片 9" descr="e6a655ed09bc757151afabca7ab85c5c"/>
          <p:cNvPicPr/>
          <p:nvPr/>
        </p:nvPicPr>
        <p:blipFill>
          <a:blip r:embed="rId6" cstate="screen">
            <a:extLst>
              <a:ext uri="{28A0092B-C50C-407E-A947-70E740481C1C}">
                <a14:useLocalDpi xmlns:a14="http://schemas.microsoft.com/office/drawing/2010/main"/>
              </a:ext>
            </a:extLst>
          </a:blip>
          <a:stretch>
            <a:fillRect/>
          </a:stretch>
        </p:blipFill>
        <p:spPr>
          <a:xfrm rot="1426081">
            <a:off x="10361477" y="520698"/>
            <a:ext cx="1145712" cy="1495432"/>
          </a:xfrm>
          <a:prstGeom prst="rect">
            <a:avLst/>
          </a:prstGeom>
        </p:spPr>
      </p:pic>
      <p:pic>
        <p:nvPicPr>
          <p:cNvPr id="11" name="图片 10" descr="d1ca708a87c9b39e9bdf39142e09b55e"/>
          <p:cNvPicPr/>
          <p:nvPr/>
        </p:nvPicPr>
        <p:blipFill>
          <a:blip r:embed="rId7"/>
          <a:stretch>
            <a:fillRect/>
          </a:stretch>
        </p:blipFill>
        <p:spPr>
          <a:xfrm>
            <a:off x="190500" y="-180730"/>
            <a:ext cx="2428875" cy="2428875"/>
          </a:xfrm>
          <a:prstGeom prst="rect">
            <a:avLst/>
          </a:prstGeom>
        </p:spPr>
      </p:pic>
      <p:pic>
        <p:nvPicPr>
          <p:cNvPr id="15" name="Picture 14">
            <a:extLst>
              <a:ext uri="{FF2B5EF4-FFF2-40B4-BE49-F238E27FC236}">
                <a16:creationId xmlns:a16="http://schemas.microsoft.com/office/drawing/2014/main" id="{26758576-E7AB-425F-80CC-70F6A9202D94}"/>
              </a:ext>
            </a:extLst>
          </p:cNvPr>
          <p:cNvPicPr>
            <a:picLocks noChangeAspect="1"/>
          </p:cNvPicPr>
          <p:nvPr/>
        </p:nvPicPr>
        <p:blipFill>
          <a:blip r:embed="rId8"/>
          <a:stretch>
            <a:fillRect/>
          </a:stretch>
        </p:blipFill>
        <p:spPr>
          <a:xfrm>
            <a:off x="3820154" y="1134386"/>
            <a:ext cx="3828620" cy="1146147"/>
          </a:xfrm>
          <a:prstGeom prst="rect">
            <a:avLst/>
          </a:prstGeom>
        </p:spPr>
      </p:pic>
      <p:pic>
        <p:nvPicPr>
          <p:cNvPr id="16" name="Picture 15">
            <a:extLst>
              <a:ext uri="{FF2B5EF4-FFF2-40B4-BE49-F238E27FC236}">
                <a16:creationId xmlns:a16="http://schemas.microsoft.com/office/drawing/2014/main" id="{6F3B86BA-3885-45D1-8F53-501F392198FD}"/>
              </a:ext>
            </a:extLst>
          </p:cNvPr>
          <p:cNvPicPr>
            <a:picLocks noChangeAspect="1"/>
          </p:cNvPicPr>
          <p:nvPr/>
        </p:nvPicPr>
        <p:blipFill>
          <a:blip r:embed="rId9"/>
          <a:stretch>
            <a:fillRect/>
          </a:stretch>
        </p:blipFill>
        <p:spPr>
          <a:xfrm>
            <a:off x="1577201" y="2076662"/>
            <a:ext cx="8529043" cy="1969179"/>
          </a:xfrm>
          <a:prstGeom prst="rect">
            <a:avLst/>
          </a:prstGeom>
        </p:spPr>
      </p:pic>
      <p:sp>
        <p:nvSpPr>
          <p:cNvPr id="8" name="TextBox 7">
            <a:extLst>
              <a:ext uri="{FF2B5EF4-FFF2-40B4-BE49-F238E27FC236}">
                <a16:creationId xmlns:a16="http://schemas.microsoft.com/office/drawing/2014/main" id="{5F3EF2A0-D10A-4DE7-8592-A97D1A8DBD3B}"/>
              </a:ext>
            </a:extLst>
          </p:cNvPr>
          <p:cNvSpPr txBox="1"/>
          <p:nvPr/>
        </p:nvSpPr>
        <p:spPr>
          <a:xfrm>
            <a:off x="4476750" y="4143375"/>
            <a:ext cx="3371850"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Tiết</a:t>
            </a:r>
            <a:r>
              <a:rPr lang="en-US" sz="3600" b="1" dirty="0">
                <a:latin typeface="Calibri" panose="020F0502020204030204" pitchFamily="34" charset="0"/>
                <a:cs typeface="Calibri" panose="020F0502020204030204" pitchFamily="34" charset="0"/>
              </a:rPr>
              <a:t> 6)</a:t>
            </a:r>
          </a:p>
        </p:txBody>
      </p:sp>
    </p:spTree>
    <p:extLst>
      <p:ext uri="{BB962C8B-B14F-4D97-AF65-F5344CB8AC3E}">
        <p14:creationId xmlns:p14="http://schemas.microsoft.com/office/powerpoint/2010/main" val="40033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13111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7686674"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d. Vì sao Si-khin không kêu ca về việc giá ít sách nữa?</a:t>
            </a:r>
          </a:p>
        </p:txBody>
      </p:sp>
      <p:sp>
        <p:nvSpPr>
          <p:cNvPr id="2" name="TextBox 1">
            <a:extLst>
              <a:ext uri="{FF2B5EF4-FFF2-40B4-BE49-F238E27FC236}">
                <a16:creationId xmlns:a16="http://schemas.microsoft.com/office/drawing/2014/main" id="{83CDF4E0-0034-4654-B012-7770833C2E27}"/>
              </a:ext>
            </a:extLst>
          </p:cNvPr>
          <p:cNvSpPr txBox="1"/>
          <p:nvPr/>
        </p:nvSpPr>
        <p:spPr>
          <a:xfrm>
            <a:off x="2276475" y="2286000"/>
            <a:ext cx="9544050" cy="2062103"/>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Si-khin không kêu ca về việc ít sách nữa là vì bạn ấy đã biết được rằng sách là để mọi người mượn, càng nhiều người mượn sách thì chứng tỏ là có càng nhiều người thích đọc sách.</a:t>
            </a:r>
          </a:p>
        </p:txBody>
      </p:sp>
      <p:sp>
        <p:nvSpPr>
          <p:cNvPr id="3" name="Oval 2">
            <a:extLst>
              <a:ext uri="{FF2B5EF4-FFF2-40B4-BE49-F238E27FC236}">
                <a16:creationId xmlns:a16="http://schemas.microsoft.com/office/drawing/2014/main" id="{91403EF9-2CE8-A8DB-F70D-302F6C2F5323}"/>
              </a:ext>
            </a:extLst>
          </p:cNvPr>
          <p:cNvSpPr/>
          <p:nvPr/>
        </p:nvSpPr>
        <p:spPr>
          <a:xfrm>
            <a:off x="-1315616" y="532174"/>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002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28446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7686674" cy="2308324"/>
          </a:xfrm>
          <a:prstGeom prst="rect">
            <a:avLst/>
          </a:prstGeom>
        </p:spPr>
        <p:txBody>
          <a:bodyPr wrap="square">
            <a:spAutoFit/>
          </a:bodyPr>
          <a:lstStyle/>
          <a:p>
            <a:pPr lvl="0" defTabSz="457200">
              <a:defRPr/>
            </a:pPr>
            <a:r>
              <a:rPr lang="vi-VN" altLang="zh-CN" sz="3600" b="1" dirty="0">
                <a:solidFill>
                  <a:srgbClr val="C00000"/>
                </a:solidFill>
                <a:latin typeface="Calibri" panose="020F0502020204030204" pitchFamily="34" charset="0"/>
                <a:cs typeface="Calibri" panose="020F0502020204030204" pitchFamily="34" charset="0"/>
              </a:rPr>
              <a:t>g. Từ ngữ nào dưới đây chỉ đặc điểm?</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đầy ăm ắp</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gáy sách</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kêu ca</a:t>
            </a:r>
          </a:p>
        </p:txBody>
      </p:sp>
      <p:sp>
        <p:nvSpPr>
          <p:cNvPr id="5" name="Oval 4">
            <a:extLst>
              <a:ext uri="{FF2B5EF4-FFF2-40B4-BE49-F238E27FC236}">
                <a16:creationId xmlns:a16="http://schemas.microsoft.com/office/drawing/2014/main" id="{52D9AABA-9415-469C-AE68-F5D78D973244}"/>
              </a:ext>
            </a:extLst>
          </p:cNvPr>
          <p:cNvSpPr/>
          <p:nvPr/>
        </p:nvSpPr>
        <p:spPr>
          <a:xfrm>
            <a:off x="2695576" y="1228725"/>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24988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162176" y="460487"/>
            <a:ext cx="8486774" cy="28446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343150" y="549145"/>
            <a:ext cx="8058150" cy="28623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h. Tìm trong bài đọc các câu kết thúc bằng dấu chấm than và xếp vào 2</a:t>
            </a:r>
            <a:r>
              <a:rPr kumimoji="0" lang="en-US" altLang="zh-CN" sz="3600" b="1" i="0" u="none" strike="noStrike" kern="1200" cap="none" spc="0" normalizeH="0" noProof="0" dirty="0">
                <a:ln>
                  <a:noFill/>
                </a:ln>
                <a:solidFill>
                  <a:srgbClr val="C00000"/>
                </a:solidFill>
                <a:effectLst/>
                <a:uLnTx/>
                <a:uFillTx/>
                <a:latin typeface="Calibri" panose="020F0502020204030204" pitchFamily="34" charset="0"/>
                <a:ea typeface="微软雅黑"/>
                <a:cs typeface="Calibri" panose="020F0502020204030204" pitchFamily="34" charset="0"/>
              </a:rPr>
              <a:t> </a:t>
            </a: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nhóm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Câu cảm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Câu khiến</a:t>
            </a:r>
          </a:p>
        </p:txBody>
      </p:sp>
      <p:sp>
        <p:nvSpPr>
          <p:cNvPr id="2" name="TextBox 1">
            <a:extLst>
              <a:ext uri="{FF2B5EF4-FFF2-40B4-BE49-F238E27FC236}">
                <a16:creationId xmlns:a16="http://schemas.microsoft.com/office/drawing/2014/main" id="{6DEFC5DC-4C38-41BD-B069-99BD24B0D9CC}"/>
              </a:ext>
            </a:extLst>
          </p:cNvPr>
          <p:cNvSpPr txBox="1"/>
          <p:nvPr/>
        </p:nvSpPr>
        <p:spPr>
          <a:xfrm>
            <a:off x="3686175" y="3686175"/>
            <a:ext cx="5857875" cy="1200329"/>
          </a:xfrm>
          <a:prstGeom prst="rect">
            <a:avLst/>
          </a:prstGeom>
          <a:noFill/>
        </p:spPr>
        <p:txBody>
          <a:bodyPr wrap="square" rtlCol="0">
            <a:spAutoFit/>
          </a:bodyPr>
          <a:lstStyle/>
          <a:p>
            <a:pPr algn="just"/>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Câu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Ô!</a:t>
            </a:r>
          </a:p>
          <a:p>
            <a:pPr algn="just"/>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Câu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khiến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Hãy</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bảo</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vệ</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sách</a:t>
            </a:r>
            <a:r>
              <a:rPr lang="en-US" sz="3600" b="1" i="0" dirty="0">
                <a:solidFill>
                  <a:srgbClr val="000000"/>
                </a:solidFill>
                <a:effectLst/>
                <a:latin typeface="Calibri" panose="020F0502020204030204" pitchFamily="34" charset="0"/>
                <a:cs typeface="Calibri" panose="020F0502020204030204" pitchFamily="34" charset="0"/>
              </a:rPr>
              <a:t>!</a:t>
            </a:r>
          </a:p>
        </p:txBody>
      </p:sp>
      <p:sp>
        <p:nvSpPr>
          <p:cNvPr id="3" name="Oval 2">
            <a:extLst>
              <a:ext uri="{FF2B5EF4-FFF2-40B4-BE49-F238E27FC236}">
                <a16:creationId xmlns:a16="http://schemas.microsoft.com/office/drawing/2014/main" id="{2BCA1E95-BAF3-7A9B-7A89-71096D8E1812}"/>
              </a:ext>
            </a:extLst>
          </p:cNvPr>
          <p:cNvSpPr/>
          <p:nvPr/>
        </p:nvSpPr>
        <p:spPr>
          <a:xfrm>
            <a:off x="-1315616" y="532174"/>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161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257300" y="789257"/>
            <a:ext cx="8534399" cy="2287317"/>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3.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Lựa</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chọn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trong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hai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đề</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sau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Viết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đoạn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văn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đồ</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dùng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tập</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b.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Viết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đoạn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văn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nêu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lí</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do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em</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thích</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nhân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vật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trong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câu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chuyện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hoặc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nghe</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p:txBody>
      </p:sp>
      <p:sp>
        <p:nvSpPr>
          <p:cNvPr id="3" name="Oval 2">
            <a:extLst>
              <a:ext uri="{FF2B5EF4-FFF2-40B4-BE49-F238E27FC236}">
                <a16:creationId xmlns:a16="http://schemas.microsoft.com/office/drawing/2014/main" id="{FC81CD45-175A-E355-5D2C-FDFA5F0AE488}"/>
              </a:ext>
            </a:extLst>
          </p:cNvPr>
          <p:cNvSpPr/>
          <p:nvPr/>
        </p:nvSpPr>
        <p:spPr>
          <a:xfrm>
            <a:off x="-1315616" y="532174"/>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303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925" y="460487"/>
            <a:ext cx="8963025" cy="42543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1933575" y="777745"/>
            <a:ext cx="8839200"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Đồ vật em muốn tả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Đồ vật đó có hình dáng, kích thước như thế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Công dụng của đồ vật đó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Tình cảm, cảm xúc của em đối với đồ vật đó.</a:t>
            </a:r>
          </a:p>
        </p:txBody>
      </p:sp>
      <p:sp>
        <p:nvSpPr>
          <p:cNvPr id="2" name="Oval 1">
            <a:extLst>
              <a:ext uri="{FF2B5EF4-FFF2-40B4-BE49-F238E27FC236}">
                <a16:creationId xmlns:a16="http://schemas.microsoft.com/office/drawing/2014/main" id="{B5AFC146-D6D3-F3F8-D30A-E64ED9EF0429}"/>
              </a:ext>
            </a:extLst>
          </p:cNvPr>
          <p:cNvSpPr/>
          <p:nvPr/>
        </p:nvSpPr>
        <p:spPr>
          <a:xfrm>
            <a:off x="-1315616" y="532174"/>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87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925" y="460487"/>
            <a:ext cx="8963025" cy="42543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1933575" y="777745"/>
            <a:ext cx="8839200"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Nhân vật em muốn kể là ai? Nhân vật đó trong câu chuyện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Nhân vật đó như thế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Điều em thích nhất ở nhân vật đó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Em học được điều gì từ nhân vật đó?</a:t>
            </a:r>
          </a:p>
        </p:txBody>
      </p:sp>
      <p:sp>
        <p:nvSpPr>
          <p:cNvPr id="2" name="Oval 1">
            <a:extLst>
              <a:ext uri="{FF2B5EF4-FFF2-40B4-BE49-F238E27FC236}">
                <a16:creationId xmlns:a16="http://schemas.microsoft.com/office/drawing/2014/main" id="{7C9AA310-5D06-1026-165C-D296C07560A2}"/>
              </a:ext>
            </a:extLst>
          </p:cNvPr>
          <p:cNvSpPr/>
          <p:nvPr/>
        </p:nvSpPr>
        <p:spPr>
          <a:xfrm>
            <a:off x="-1315616" y="532174"/>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782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D437319-F908-4066-A23C-13886CA1D4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4034970" y="177389"/>
            <a:ext cx="3831771" cy="19013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E71F73-DDFC-4D3B-BCE2-FC29A6544724}"/>
              </a:ext>
            </a:extLst>
          </p:cNvPr>
          <p:cNvSpPr txBox="1"/>
          <p:nvPr/>
        </p:nvSpPr>
        <p:spPr>
          <a:xfrm>
            <a:off x="2563573" y="824867"/>
            <a:ext cx="677456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BÀI MẪU</a:t>
            </a:r>
            <a:b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br>
            <a:endPar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endParaRPr>
          </a:p>
        </p:txBody>
      </p:sp>
      <p:sp>
        <p:nvSpPr>
          <p:cNvPr id="6" name="TextBox 5">
            <a:extLst>
              <a:ext uri="{FF2B5EF4-FFF2-40B4-BE49-F238E27FC236}">
                <a16:creationId xmlns:a16="http://schemas.microsoft.com/office/drawing/2014/main" id="{CE29D5A2-2B6B-4756-A5FA-29A985B2A66A}"/>
              </a:ext>
            </a:extLst>
          </p:cNvPr>
          <p:cNvSpPr txBox="1"/>
          <p:nvPr/>
        </p:nvSpPr>
        <p:spPr>
          <a:xfrm>
            <a:off x="1719822" y="1843072"/>
            <a:ext cx="8443014" cy="4031873"/>
          </a:xfrm>
          <a:prstGeom prst="rect">
            <a:avLst/>
          </a:prstGeom>
          <a:noFill/>
        </p:spPr>
        <p:txBody>
          <a:bodyPr wrap="square">
            <a:spAutoFit/>
          </a:bodyPr>
          <a:lstStyle/>
          <a:p>
            <a:pPr lvl="0" algn="just"/>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Nhân dịp năm học mới, bố mua tặng em một chiếc bút chì rất đẹp. Chiếc bút chì của em được làm từ gỗ, vỏ bút có màu xanh da trời. Chiếc bút dài, ở phần đuôi có một cục tẩy nhỏ xinh màu trắng. Bút chì giúp em viết được những nét chữ và vẽ được những bức tranh đẹp. Em rất thích món quà này của bố. Em sẽ giữ gìn chiếc bút chì thật cẩn thận.</a:t>
            </a:r>
          </a:p>
        </p:txBody>
      </p:sp>
    </p:spTree>
    <p:extLst>
      <p:ext uri="{BB962C8B-B14F-4D97-AF65-F5344CB8AC3E}">
        <p14:creationId xmlns:p14="http://schemas.microsoft.com/office/powerpoint/2010/main" val="2236636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D437319-F908-4066-A23C-13886CA1D4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4034970" y="177389"/>
            <a:ext cx="3831771" cy="19013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E71F73-DDFC-4D3B-BCE2-FC29A6544724}"/>
              </a:ext>
            </a:extLst>
          </p:cNvPr>
          <p:cNvSpPr txBox="1"/>
          <p:nvPr/>
        </p:nvSpPr>
        <p:spPr>
          <a:xfrm>
            <a:off x="2563573" y="824867"/>
            <a:ext cx="677456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BÀI MẪU</a:t>
            </a:r>
            <a:b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br>
            <a:endPar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endParaRPr>
          </a:p>
        </p:txBody>
      </p:sp>
      <p:sp>
        <p:nvSpPr>
          <p:cNvPr id="6" name="TextBox 5">
            <a:extLst>
              <a:ext uri="{FF2B5EF4-FFF2-40B4-BE49-F238E27FC236}">
                <a16:creationId xmlns:a16="http://schemas.microsoft.com/office/drawing/2014/main" id="{CE29D5A2-2B6B-4756-A5FA-29A985B2A66A}"/>
              </a:ext>
            </a:extLst>
          </p:cNvPr>
          <p:cNvSpPr txBox="1"/>
          <p:nvPr/>
        </p:nvSpPr>
        <p:spPr>
          <a:xfrm>
            <a:off x="1729347" y="1919272"/>
            <a:ext cx="8443014" cy="4031873"/>
          </a:xfrm>
          <a:prstGeom prst="rect">
            <a:avLst/>
          </a:prstGeom>
          <a:noFill/>
        </p:spPr>
        <p:txBody>
          <a:bodyPr wrap="square">
            <a:spAutoFit/>
          </a:bodyPr>
          <a:lstStyle/>
          <a:p>
            <a:pPr lvl="0" algn="just"/>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p>
        </p:txBody>
      </p:sp>
    </p:spTree>
    <p:extLst>
      <p:ext uri="{BB962C8B-B14F-4D97-AF65-F5344CB8AC3E}">
        <p14:creationId xmlns:p14="http://schemas.microsoft.com/office/powerpoint/2010/main" val="504144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3"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3" name="图片 2" descr="9ee5199484871c902f5b226d6e69cbee"/>
          <p:cNvPicPr/>
          <p:nvPr/>
        </p:nvPicPr>
        <p:blipFill>
          <a:blip r:embed="rId4" cstate="screen">
            <a:extLst>
              <a:ext uri="{28A0092B-C50C-407E-A947-70E740481C1C}">
                <a14:useLocalDpi xmlns:a14="http://schemas.microsoft.com/office/drawing/2010/main"/>
              </a:ext>
            </a:extLst>
          </a:blip>
          <a:stretch>
            <a:fillRect/>
          </a:stretch>
        </p:blipFill>
        <p:spPr>
          <a:xfrm>
            <a:off x="1896745" y="4406309"/>
            <a:ext cx="2779395" cy="2394585"/>
          </a:xfrm>
          <a:prstGeom prst="rect">
            <a:avLst/>
          </a:prstGeom>
        </p:spPr>
      </p:pic>
      <p:pic>
        <p:nvPicPr>
          <p:cNvPr id="4" name="图片 3" descr="e0f01d50e93b5be62aa78ca12bd19666"/>
          <p:cNvPicPr/>
          <p:nvPr/>
        </p:nvPicPr>
        <p:blipFill>
          <a:blip r:embed="rId5" cstate="screen">
            <a:extLst>
              <a:ext uri="{28A0092B-C50C-407E-A947-70E740481C1C}">
                <a14:useLocalDpi xmlns:a14="http://schemas.microsoft.com/office/drawing/2010/main"/>
              </a:ext>
            </a:extLst>
          </a:blip>
          <a:stretch>
            <a:fillRect/>
          </a:stretch>
        </p:blipFill>
        <p:spPr>
          <a:xfrm>
            <a:off x="5233670" y="5226965"/>
            <a:ext cx="2170430" cy="1573929"/>
          </a:xfrm>
          <a:prstGeom prst="rect">
            <a:avLst/>
          </a:prstGeom>
        </p:spPr>
      </p:pic>
      <p:pic>
        <p:nvPicPr>
          <p:cNvPr id="10" name="图片 9" descr="e6a655ed09bc757151afabca7ab85c5c"/>
          <p:cNvPicPr/>
          <p:nvPr/>
        </p:nvPicPr>
        <p:blipFill>
          <a:blip r:embed="rId6" cstate="screen">
            <a:extLst>
              <a:ext uri="{28A0092B-C50C-407E-A947-70E740481C1C}">
                <a14:useLocalDpi xmlns:a14="http://schemas.microsoft.com/office/drawing/2010/main"/>
              </a:ext>
            </a:extLst>
          </a:blip>
          <a:stretch>
            <a:fillRect/>
          </a:stretch>
        </p:blipFill>
        <p:spPr>
          <a:xfrm rot="1426081">
            <a:off x="10064496" y="238990"/>
            <a:ext cx="1868552" cy="2438914"/>
          </a:xfrm>
          <a:prstGeom prst="rect">
            <a:avLst/>
          </a:prstGeom>
        </p:spPr>
      </p:pic>
      <p:pic>
        <p:nvPicPr>
          <p:cNvPr id="11" name="图片 10" descr="d1ca708a87c9b39e9bdf39142e09b55e"/>
          <p:cNvPicPr/>
          <p:nvPr/>
        </p:nvPicPr>
        <p:blipFill>
          <a:blip r:embed="rId7"/>
          <a:stretch>
            <a:fillRect/>
          </a:stretch>
        </p:blipFill>
        <p:spPr>
          <a:xfrm rot="20487199">
            <a:off x="190500" y="-180730"/>
            <a:ext cx="3495430" cy="349543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2664" y="1180514"/>
            <a:ext cx="8806672" cy="2947115"/>
          </a:xfrm>
          <a:prstGeom prst="rect">
            <a:avLst/>
          </a:prstGeom>
        </p:spPr>
      </p:pic>
    </p:spTree>
    <p:extLst>
      <p:ext uri="{BB962C8B-B14F-4D97-AF65-F5344CB8AC3E}">
        <p14:creationId xmlns:p14="http://schemas.microsoft.com/office/powerpoint/2010/main" val="2591563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par>
                                <p:cTn id="29" presetID="32" presetClass="emph" presetSubtype="0" fill="hold" nodeType="withEffect">
                                  <p:stCondLst>
                                    <p:cond delay="0"/>
                                  </p:stCondLst>
                                  <p:childTnLst>
                                    <p:animRot by="120000">
                                      <p:cBhvr>
                                        <p:cTn id="30" dur="100" fill="hold">
                                          <p:stCondLst>
                                            <p:cond delay="0"/>
                                          </p:stCondLst>
                                        </p:cTn>
                                        <p:tgtEl>
                                          <p:spTgt spid="5"/>
                                        </p:tgtEl>
                                        <p:attrNameLst>
                                          <p:attrName>r</p:attrName>
                                        </p:attrNameLst>
                                      </p:cBhvr>
                                    </p:animRot>
                                    <p:animRot by="-240000">
                                      <p:cBhvr>
                                        <p:cTn id="31" dur="200" fill="hold">
                                          <p:stCondLst>
                                            <p:cond delay="200"/>
                                          </p:stCondLst>
                                        </p:cTn>
                                        <p:tgtEl>
                                          <p:spTgt spid="5"/>
                                        </p:tgtEl>
                                        <p:attrNameLst>
                                          <p:attrName>r</p:attrName>
                                        </p:attrNameLst>
                                      </p:cBhvr>
                                    </p:animRot>
                                    <p:animRot by="240000">
                                      <p:cBhvr>
                                        <p:cTn id="32" dur="200" fill="hold">
                                          <p:stCondLst>
                                            <p:cond delay="400"/>
                                          </p:stCondLst>
                                        </p:cTn>
                                        <p:tgtEl>
                                          <p:spTgt spid="5"/>
                                        </p:tgtEl>
                                        <p:attrNameLst>
                                          <p:attrName>r</p:attrName>
                                        </p:attrNameLst>
                                      </p:cBhvr>
                                    </p:animRot>
                                    <p:animRot by="-240000">
                                      <p:cBhvr>
                                        <p:cTn id="33" dur="200" fill="hold">
                                          <p:stCondLst>
                                            <p:cond delay="600"/>
                                          </p:stCondLst>
                                        </p:cTn>
                                        <p:tgtEl>
                                          <p:spTgt spid="5"/>
                                        </p:tgtEl>
                                        <p:attrNameLst>
                                          <p:attrName>r</p:attrName>
                                        </p:attrNameLst>
                                      </p:cBhvr>
                                    </p:animRot>
                                    <p:animRot by="120000">
                                      <p:cBhvr>
                                        <p:cTn id="3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828800" y="122508"/>
            <a:ext cx="8534399" cy="584333"/>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1.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thành</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tiếng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và</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lời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câu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hỏi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p:txBody>
      </p:sp>
      <p:sp>
        <p:nvSpPr>
          <p:cNvPr id="11" name="TextBox 10">
            <a:extLst>
              <a:ext uri="{FF2B5EF4-FFF2-40B4-BE49-F238E27FC236}">
                <a16:creationId xmlns:a16="http://schemas.microsoft.com/office/drawing/2014/main" id="{E6BA2E4E-C8DF-4838-9468-9705AE59FFB7}"/>
              </a:ext>
            </a:extLst>
          </p:cNvPr>
          <p:cNvSpPr txBox="1"/>
          <p:nvPr/>
        </p:nvSpPr>
        <p:spPr>
          <a:xfrm>
            <a:off x="4438650" y="676275"/>
            <a:ext cx="4010025" cy="584775"/>
          </a:xfrm>
          <a:prstGeom prst="rect">
            <a:avLst/>
          </a:prstGeom>
          <a:noFill/>
        </p:spPr>
        <p:txBody>
          <a:bodyPr wrap="square" rtlCol="0">
            <a:spAutoFit/>
          </a:bodyPr>
          <a:lstStyle/>
          <a:p>
            <a:r>
              <a:rPr lang="en-US" sz="3200" b="1" dirty="0" err="1">
                <a:latin typeface="Arial-Rounded" panose="020B0500000000000000" pitchFamily="34" charset="0"/>
                <a:ea typeface="Arial-Rounded" panose="020B0500000000000000" pitchFamily="34" charset="0"/>
                <a:cs typeface="Arial-Rounded" panose="020B0500000000000000" pitchFamily="34" charset="0"/>
              </a:rPr>
              <a:t>Buổi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sáng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quê</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nội</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51DE8E34-2CC5-4A79-993E-15C99B4167E9}"/>
              </a:ext>
            </a:extLst>
          </p:cNvPr>
          <p:cNvSpPr txBox="1"/>
          <p:nvPr/>
        </p:nvSpPr>
        <p:spPr>
          <a:xfrm>
            <a:off x="1819275" y="14382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Khi mặt trời chưa dậy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Hoa còn thiếp trong sương</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Khói bếp bay đầy vườn</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Nội nấu cơm, nấu cám.</a:t>
            </a:r>
          </a:p>
        </p:txBody>
      </p:sp>
      <p:sp>
        <p:nvSpPr>
          <p:cNvPr id="13" name="TextBox 12">
            <a:extLst>
              <a:ext uri="{FF2B5EF4-FFF2-40B4-BE49-F238E27FC236}">
                <a16:creationId xmlns:a16="http://schemas.microsoft.com/office/drawing/2014/main" id="{7B948711-2C35-415B-896D-AE85B34A4C83}"/>
              </a:ext>
            </a:extLst>
          </p:cNvPr>
          <p:cNvSpPr txBox="1"/>
          <p:nvPr/>
        </p:nvSpPr>
        <p:spPr>
          <a:xfrm>
            <a:off x="1876425" y="313372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Đàn trâu ra đồng sớm</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Đội cả sương mà đi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Cuối xóm ai thầm thì</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Gánh rau ra chợ bán.</a:t>
            </a:r>
          </a:p>
        </p:txBody>
      </p:sp>
      <p:sp>
        <p:nvSpPr>
          <p:cNvPr id="14" name="TextBox 13">
            <a:extLst>
              <a:ext uri="{FF2B5EF4-FFF2-40B4-BE49-F238E27FC236}">
                <a16:creationId xmlns:a16="http://schemas.microsoft.com/office/drawing/2014/main" id="{B7877FD7-D5F6-4E2D-BE28-BF7B47F2C4B5}"/>
              </a:ext>
            </a:extLst>
          </p:cNvPr>
          <p:cNvSpPr txBox="1"/>
          <p:nvPr/>
        </p:nvSpPr>
        <p:spPr>
          <a:xfrm>
            <a:off x="1933575" y="47910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Gà con kêu trong ổ</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Đánh thức ông mặt trời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Chú mực ra sân phơi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Chạy mấy vòng khởi động.</a:t>
            </a:r>
          </a:p>
        </p:txBody>
      </p:sp>
      <p:sp>
        <p:nvSpPr>
          <p:cNvPr id="15" name="TextBox 14">
            <a:extLst>
              <a:ext uri="{FF2B5EF4-FFF2-40B4-BE49-F238E27FC236}">
                <a16:creationId xmlns:a16="http://schemas.microsoft.com/office/drawing/2014/main" id="{7160B791-55CF-453F-8167-BAFFBA4FCBE4}"/>
              </a:ext>
            </a:extLst>
          </p:cNvPr>
          <p:cNvSpPr txBox="1"/>
          <p:nvPr/>
        </p:nvSpPr>
        <p:spPr>
          <a:xfrm>
            <a:off x="7286625" y="14763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Một mùi hương mong mỏng</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Thơm đẫm vào ban mai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Gió chạm khóm hoa nhài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Mang hương đi khắp lối.</a:t>
            </a:r>
          </a:p>
        </p:txBody>
      </p:sp>
      <p:sp>
        <p:nvSpPr>
          <p:cNvPr id="16" name="TextBox 15">
            <a:extLst>
              <a:ext uri="{FF2B5EF4-FFF2-40B4-BE49-F238E27FC236}">
                <a16:creationId xmlns:a16="http://schemas.microsoft.com/office/drawing/2014/main" id="{A46641F9-0ED7-48A2-A063-DED010A85D57}"/>
              </a:ext>
            </a:extLst>
          </p:cNvPr>
          <p:cNvSpPr txBox="1"/>
          <p:nvPr/>
        </p:nvSpPr>
        <p:spPr>
          <a:xfrm>
            <a:off x="7277100" y="3267075"/>
            <a:ext cx="4010025" cy="1938992"/>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Buổi sáng ở quê nội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Núi đồi ngủ trong mây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Mặt trời như trái chín</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Treo lủng lẳng vòm cây.</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a:p>
            <a:pPr algn="r"/>
            <a:r>
              <a:rPr lang="vi-VN" sz="2400" b="1" dirty="0">
                <a:latin typeface="Arial-Rounded" panose="020B0500000000000000" pitchFamily="34" charset="0"/>
                <a:ea typeface="Arial-Rounded" panose="020B0500000000000000" pitchFamily="34" charset="0"/>
                <a:cs typeface="Arial-Rounded" panose="020B0500000000000000" pitchFamily="34" charset="0"/>
              </a:rPr>
              <a:t>(Nguyễn Lãm Thắng)</a:t>
            </a:r>
          </a:p>
        </p:txBody>
      </p:sp>
      <p:pic>
        <p:nvPicPr>
          <p:cNvPr id="18" name="Picture 17">
            <a:extLst>
              <a:ext uri="{FF2B5EF4-FFF2-40B4-BE49-F238E27FC236}">
                <a16:creationId xmlns:a16="http://schemas.microsoft.com/office/drawing/2014/main" id="{40C912A4-C86B-4F2C-AC79-47CD7F1F0F96}"/>
              </a:ext>
            </a:extLst>
          </p:cNvPr>
          <p:cNvPicPr>
            <a:picLocks noChangeAspect="1"/>
          </p:cNvPicPr>
          <p:nvPr/>
        </p:nvPicPr>
        <p:blipFill>
          <a:blip r:embed="rId2"/>
          <a:stretch>
            <a:fillRect/>
          </a:stretch>
        </p:blipFill>
        <p:spPr>
          <a:xfrm>
            <a:off x="7591425" y="5175504"/>
            <a:ext cx="4600575" cy="1682496"/>
          </a:xfrm>
          <a:prstGeom prst="rect">
            <a:avLst/>
          </a:prstGeom>
        </p:spPr>
      </p:pic>
      <p:sp>
        <p:nvSpPr>
          <p:cNvPr id="3" name="Oval 2">
            <a:extLst>
              <a:ext uri="{FF2B5EF4-FFF2-40B4-BE49-F238E27FC236}">
                <a16:creationId xmlns:a16="http://schemas.microsoft.com/office/drawing/2014/main" id="{B20CFCBF-3EA5-2F95-8A1C-2BC9B32D493F}"/>
              </a:ext>
            </a:extLst>
          </p:cNvPr>
          <p:cNvSpPr/>
          <p:nvPr/>
        </p:nvSpPr>
        <p:spPr>
          <a:xfrm>
            <a:off x="-1334277" y="511462"/>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801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00224" y="3030685"/>
            <a:ext cx="9172575" cy="3166824"/>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hoa: thiếp trong sương</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gió: chạm khói hoa nhài</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núi đồi: ngủ trong mây</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mặt trời: chưa dậy, như trái chín, treo lủng lẳng.</a:t>
            </a:r>
          </a:p>
        </p:txBody>
      </p:sp>
      <p:grpSp>
        <p:nvGrpSpPr>
          <p:cNvPr id="9" name="Group 8"/>
          <p:cNvGrpSpPr/>
          <p:nvPr/>
        </p:nvGrpSpPr>
        <p:grpSpPr>
          <a:xfrm>
            <a:off x="1042893" y="209403"/>
            <a:ext cx="10086974" cy="1245055"/>
            <a:chOff x="-780809" y="-41802"/>
            <a:chExt cx="11631391" cy="1245055"/>
          </a:xfrm>
        </p:grpSpPr>
        <p:sp>
          <p:nvSpPr>
            <p:cNvPr id="10" name="Rectangle 9"/>
            <p:cNvSpPr/>
            <p:nvPr/>
          </p:nvSpPr>
          <p:spPr>
            <a:xfrm>
              <a:off x="-312717" y="376907"/>
              <a:ext cx="11163299"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Tìm những từ ngữ trong bài thơ tả:</a:t>
              </a: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a:t>
              </a:r>
            </a:p>
          </p:txBody>
        </p:sp>
      </p:grpSp>
      <p:pic>
        <p:nvPicPr>
          <p:cNvPr id="3" name="Picture 2">
            <a:extLst>
              <a:ext uri="{FF2B5EF4-FFF2-40B4-BE49-F238E27FC236}">
                <a16:creationId xmlns:a16="http://schemas.microsoft.com/office/drawing/2014/main" id="{D5D20BF2-D022-4C7F-BF91-F3CCCFFA4AE3}"/>
              </a:ext>
            </a:extLst>
          </p:cNvPr>
          <p:cNvPicPr>
            <a:picLocks noChangeAspect="1"/>
          </p:cNvPicPr>
          <p:nvPr/>
        </p:nvPicPr>
        <p:blipFill>
          <a:blip r:embed="rId2"/>
          <a:stretch>
            <a:fillRect/>
          </a:stretch>
        </p:blipFill>
        <p:spPr>
          <a:xfrm>
            <a:off x="1824037" y="1895474"/>
            <a:ext cx="9702442" cy="809625"/>
          </a:xfrm>
          <a:prstGeom prst="rect">
            <a:avLst/>
          </a:prstGeom>
        </p:spPr>
      </p:pic>
      <p:sp>
        <p:nvSpPr>
          <p:cNvPr id="4" name="Oval 3">
            <a:extLst>
              <a:ext uri="{FF2B5EF4-FFF2-40B4-BE49-F238E27FC236}">
                <a16:creationId xmlns:a16="http://schemas.microsoft.com/office/drawing/2014/main" id="{44BCA5C8-731B-97F5-CA7A-484306DFF2D6}"/>
              </a:ext>
            </a:extLst>
          </p:cNvPr>
          <p:cNvSpPr/>
          <p:nvPr/>
        </p:nvSpPr>
        <p:spPr>
          <a:xfrm>
            <a:off x="-1315616" y="532174"/>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67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43074" y="2297260"/>
            <a:ext cx="9172575" cy="1940957"/>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 Đàn trâu ra đồng từ sớm</a:t>
            </a:r>
          </a:p>
          <a:p>
            <a:pPr lvl="0" algn="just" defTabSz="457200"/>
            <a:r>
              <a:rPr lang="vi-VN" sz="3600" dirty="0">
                <a:solidFill>
                  <a:srgbClr val="000000"/>
                </a:solidFill>
                <a:latin typeface="Calibri" panose="020F0502020204030204" pitchFamily="34" charset="0"/>
                <a:cs typeface="Calibri" panose="020F0502020204030204" pitchFamily="34" charset="0"/>
              </a:rPr>
              <a:t>- Gà con kêu ở trong ổ, đánh thức mặt trời</a:t>
            </a:r>
          </a:p>
          <a:p>
            <a:pPr lvl="0" algn="just" defTabSz="457200"/>
            <a:r>
              <a:rPr lang="vi-VN" sz="3600" dirty="0">
                <a:solidFill>
                  <a:srgbClr val="000000"/>
                </a:solidFill>
                <a:latin typeface="Calibri" panose="020F0502020204030204" pitchFamily="34" charset="0"/>
                <a:cs typeface="Calibri" panose="020F0502020204030204" pitchFamily="34" charset="0"/>
              </a:rPr>
              <a:t>- Chó chạy quanh sân phơi nắng</a:t>
            </a:r>
          </a:p>
        </p:txBody>
      </p:sp>
      <p:grpSp>
        <p:nvGrpSpPr>
          <p:cNvPr id="9" name="Group 8"/>
          <p:cNvGrpSpPr/>
          <p:nvPr/>
        </p:nvGrpSpPr>
        <p:grpSpPr>
          <a:xfrm>
            <a:off x="909543" y="180828"/>
            <a:ext cx="10220324" cy="1273630"/>
            <a:chOff x="-934576" y="-70377"/>
            <a:chExt cx="11785158" cy="1273630"/>
          </a:xfrm>
        </p:grpSpPr>
        <p:sp>
          <p:nvSpPr>
            <p:cNvPr id="10" name="Rectangle 9"/>
            <p:cNvSpPr/>
            <p:nvPr/>
          </p:nvSpPr>
          <p:spPr>
            <a:xfrm>
              <a:off x="-312717" y="196470"/>
              <a:ext cx="11163299" cy="1006783"/>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Những con vật đã làm gì trong buổi sáng ở quê nội của bạn nhỏ?</a:t>
              </a:r>
            </a:p>
          </p:txBody>
        </p:sp>
        <p:sp>
          <p:nvSpPr>
            <p:cNvPr id="11" name="Oval 10"/>
            <p:cNvSpPr/>
            <p:nvPr/>
          </p:nvSpPr>
          <p:spPr>
            <a:xfrm>
              <a:off x="-934576" y="-70377"/>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b</a:t>
              </a:r>
            </a:p>
          </p:txBody>
        </p:sp>
      </p:grpSp>
      <p:sp>
        <p:nvSpPr>
          <p:cNvPr id="2" name="Oval 1">
            <a:extLst>
              <a:ext uri="{FF2B5EF4-FFF2-40B4-BE49-F238E27FC236}">
                <a16:creationId xmlns:a16="http://schemas.microsoft.com/office/drawing/2014/main" id="{08A9AA7B-1E6F-29FF-F191-1AE06209B2A3}"/>
              </a:ext>
            </a:extLst>
          </p:cNvPr>
          <p:cNvSpPr/>
          <p:nvPr/>
        </p:nvSpPr>
        <p:spPr>
          <a:xfrm>
            <a:off x="-1315616" y="532174"/>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173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33574" y="2040085"/>
            <a:ext cx="9172575" cy="1940957"/>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Bài thơ nói đến:</a:t>
            </a:r>
          </a:p>
          <a:p>
            <a:pPr lvl="0" algn="just" defTabSz="457200"/>
            <a:r>
              <a:rPr lang="vi-VN" sz="3600" dirty="0">
                <a:solidFill>
                  <a:srgbClr val="000000"/>
                </a:solidFill>
                <a:latin typeface="Calibri" panose="020F0502020204030204" pitchFamily="34" charset="0"/>
                <a:cs typeface="Calibri" panose="020F0502020204030204" pitchFamily="34" charset="0"/>
              </a:rPr>
              <a:t>- Bà nội đang nấu cơm, nấu cám</a:t>
            </a:r>
          </a:p>
          <a:p>
            <a:pPr lvl="0" algn="just" defTabSz="457200"/>
            <a:r>
              <a:rPr lang="vi-VN" sz="3600" dirty="0">
                <a:solidFill>
                  <a:srgbClr val="000000"/>
                </a:solidFill>
                <a:latin typeface="Calibri" panose="020F0502020204030204" pitchFamily="34" charset="0"/>
                <a:cs typeface="Calibri" panose="020F0502020204030204" pitchFamily="34" charset="0"/>
              </a:rPr>
              <a:t>- Những người nông dân gánh rau ra chợ bán</a:t>
            </a:r>
          </a:p>
        </p:txBody>
      </p:sp>
      <p:grpSp>
        <p:nvGrpSpPr>
          <p:cNvPr id="9" name="Group 8"/>
          <p:cNvGrpSpPr/>
          <p:nvPr/>
        </p:nvGrpSpPr>
        <p:grpSpPr>
          <a:xfrm>
            <a:off x="1042893" y="209403"/>
            <a:ext cx="10491882" cy="1245055"/>
            <a:chOff x="-780809" y="-41802"/>
            <a:chExt cx="12098294" cy="1245055"/>
          </a:xfrm>
        </p:grpSpPr>
        <p:sp>
          <p:nvSpPr>
            <p:cNvPr id="10" name="Rectangle 9"/>
            <p:cNvSpPr/>
            <p:nvPr/>
          </p:nvSpPr>
          <p:spPr>
            <a:xfrm>
              <a:off x="-312717" y="376907"/>
              <a:ext cx="11630202"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Bài thơ nói đến những ai? Những người đó làm gì?</a:t>
              </a: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c</a:t>
              </a:r>
            </a:p>
          </p:txBody>
        </p:sp>
      </p:grpSp>
      <p:sp>
        <p:nvSpPr>
          <p:cNvPr id="2" name="Oval 1">
            <a:extLst>
              <a:ext uri="{FF2B5EF4-FFF2-40B4-BE49-F238E27FC236}">
                <a16:creationId xmlns:a16="http://schemas.microsoft.com/office/drawing/2014/main" id="{AD4DDA54-CF54-E82B-0D75-8552ABE2060E}"/>
              </a:ext>
            </a:extLst>
          </p:cNvPr>
          <p:cNvSpPr/>
          <p:nvPr/>
        </p:nvSpPr>
        <p:spPr>
          <a:xfrm>
            <a:off x="-1315616" y="532174"/>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483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828800" y="0"/>
            <a:ext cx="8534399" cy="584333"/>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2. </a:t>
            </a:r>
            <a:r>
              <a:rPr lang="en-US" altLang="zh-CN" sz="36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 – </a:t>
            </a:r>
            <a:r>
              <a:rPr lang="en-US" altLang="zh-CN" sz="3600" b="1" kern="0" dirty="0" err="1">
                <a:solidFill>
                  <a:srgbClr val="C00000"/>
                </a:solidFill>
                <a:latin typeface="Calibri" panose="020F0502020204030204" pitchFamily="34" charset="0"/>
                <a:ea typeface="inpin heiti" charset="-122"/>
                <a:cs typeface="Calibri" panose="020F0502020204030204" pitchFamily="34" charset="0"/>
              </a:rPr>
              <a:t>hiểu</a:t>
            </a: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a:t>
            </a:r>
            <a:endParaRPr kumimoji="0" lang="en-US" altLang="zh-CN" sz="3600" b="1" i="0" u="none" strike="noStrike" kern="0" cap="none" spc="0" normalizeH="0" baseline="0" noProof="0" dirty="0">
              <a:ln>
                <a:noFill/>
              </a:ln>
              <a:solidFill>
                <a:srgbClr val="C00000"/>
              </a:solidFill>
              <a:effectLst/>
              <a:uLnTx/>
              <a:uFillTx/>
              <a:latin typeface="Calibri" panose="020F0502020204030204" pitchFamily="34" charset="0"/>
              <a:ea typeface="inpin heiti" charset="-122"/>
              <a:cs typeface="Calibri" panose="020F0502020204030204" pitchFamily="34" charset="0"/>
            </a:endParaRPr>
          </a:p>
        </p:txBody>
      </p:sp>
      <p:sp>
        <p:nvSpPr>
          <p:cNvPr id="3" name="TextBox 2">
            <a:extLst>
              <a:ext uri="{FF2B5EF4-FFF2-40B4-BE49-F238E27FC236}">
                <a16:creationId xmlns:a16="http://schemas.microsoft.com/office/drawing/2014/main" id="{3A468B0C-C08C-46EB-BB08-94E4AB1F4D65}"/>
              </a:ext>
            </a:extLst>
          </p:cNvPr>
          <p:cNvSpPr txBox="1"/>
          <p:nvPr/>
        </p:nvSpPr>
        <p:spPr>
          <a:xfrm>
            <a:off x="95250" y="662940"/>
            <a:ext cx="11991975" cy="5909310"/>
          </a:xfrm>
          <a:prstGeom prst="rect">
            <a:avLst/>
          </a:prstGeom>
          <a:noFill/>
        </p:spPr>
        <p:txBody>
          <a:bodyPr wrap="square" rtlCol="0">
            <a:spAutoFit/>
          </a:bodyP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Chúng tớ làm thủ thư</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và Si-khin được làm thủ thư của thư viện lớp. Thật là oách! Si-khin hào hứng đến nỗi chốc chốc lại chạy ra ngắm nghía sách. Thấy gáy của một số cuốn sách lỏng lẻo, trang sách tuột ra, nó lấy xuống để hai đứa dán lại. Nó ca cẩm:</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Trang thì rách, bìa thì rời ra, lại còn ai vẽ vào đây nữa chứ.</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Chúng tôi quyết định treo một khẩu hiệu: “Sách là bạn của chúng ta. Hãy bảo vệ sách!”. Giao sách cho bạn nào, Si-khin cũng dặn:</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Cậu giữ sách cẩn thận, đừng để giun dế xuất hiện trong sách nhé!</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Thế là sao?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Thì đừng vẽ loằng ngoằng vào sách ấy.</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Ai mượn lâu, nó giục:</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Người khác cũng muốn đọc, sao cậu giữ lâu thế?</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Ai trả quá nhanh, nó cũng không thích:</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Này, cậu đọc lúc nào vậy? Hôm qua mượn, hôm nay đã trả rồi.</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Có lúc nhìn giá sách, nó bảo: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Mọi người mượn nhiều quá, giá thưa hẳn đi này! Tớ thích nhìn nó đầy ăm ắp cơ.</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bảo: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Ô! Sách là để mượn mà. Tớ cũng đang mượn một cuốn.</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Sao lại mượn sách? Cậu là thủ thư cơ mà.</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phì cười, bảo nó là thủ thư thì cũng được mượn sách chứ. Thế là nó mượn sách theo tôi. Chúng tôi đọc nhiều hẳn lên, và nó không kêu ca việc giá ít sách nữa.</a:t>
            </a:r>
          </a:p>
          <a:p>
            <a:pPr algn="r"/>
            <a:r>
              <a:rPr lang="vi-VN" b="1" dirty="0">
                <a:latin typeface="Arial-Rounded" panose="020B0500000000000000" pitchFamily="34" charset="0"/>
                <a:ea typeface="Arial-Rounded" panose="020B0500000000000000" pitchFamily="34" charset="0"/>
                <a:cs typeface="Arial-Rounded" panose="020B0500000000000000" pitchFamily="34" charset="0"/>
              </a:rPr>
              <a:t>(The</a:t>
            </a:r>
            <a:r>
              <a:rPr lang="en-US" b="1" dirty="0">
                <a:latin typeface="Arial-Rounded" panose="020B0500000000000000" pitchFamily="34" charset="0"/>
                <a:ea typeface="Arial-Rounded" panose="020B0500000000000000" pitchFamily="34" charset="0"/>
                <a:cs typeface="Arial-Rounded" panose="020B0500000000000000" pitchFamily="34" charset="0"/>
              </a:rPr>
              <a:t>o</a:t>
            </a:r>
            <a:r>
              <a:rPr lang="vi-VN" b="1" dirty="0">
                <a:latin typeface="Arial-Rounded" panose="020B0500000000000000" pitchFamily="34" charset="0"/>
                <a:ea typeface="Arial-Rounded" panose="020B0500000000000000" pitchFamily="34" charset="0"/>
                <a:cs typeface="Arial-Rounded" panose="020B0500000000000000" pitchFamily="34" charset="0"/>
              </a:rPr>
              <a:t> Ni-cô-lai Nô-xốp, Thụy Anh dịch)</a:t>
            </a:r>
          </a:p>
        </p:txBody>
      </p:sp>
      <p:sp>
        <p:nvSpPr>
          <p:cNvPr id="4" name="Oval 3">
            <a:extLst>
              <a:ext uri="{FF2B5EF4-FFF2-40B4-BE49-F238E27FC236}">
                <a16:creationId xmlns:a16="http://schemas.microsoft.com/office/drawing/2014/main" id="{984EBBB1-3EE9-3696-03A7-3A8E410A2D61}"/>
              </a:ext>
            </a:extLst>
          </p:cNvPr>
          <p:cNvSpPr/>
          <p:nvPr/>
        </p:nvSpPr>
        <p:spPr>
          <a:xfrm>
            <a:off x="-1315616" y="532174"/>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325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2554545"/>
          </a:xfrm>
          <a:prstGeom prst="rect">
            <a:avLst/>
          </a:prstGeom>
        </p:spPr>
        <p:txBody>
          <a:bodyPr wrap="square">
            <a:spAutoFit/>
          </a:bodyPr>
          <a:lstStyle/>
          <a:p>
            <a:pPr lvl="0" defTabSz="457200">
              <a:defRPr/>
            </a:pPr>
            <a:r>
              <a:rPr lang="vi-VN" altLang="zh-CN" sz="3200" dirty="0">
                <a:solidFill>
                  <a:srgbClr val="C00000"/>
                </a:solidFill>
                <a:latin typeface="Calibri" panose="020F0502020204030204" pitchFamily="34" charset="0"/>
                <a:cs typeface="Calibri" panose="020F0502020204030204" pitchFamily="34" charset="0"/>
              </a:rPr>
              <a:t>a. Si-khin cảm thấy thế nào khi được làm thủ thư của lớp?</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Lo lắng, ngại ngần</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Hãnh diện, hào hứng</a:t>
            </a:r>
          </a:p>
          <a:p>
            <a:pPr lvl="0" algn="just" defTabSz="457200">
              <a:defRPr/>
            </a:pPr>
            <a:r>
              <a:rPr lang="vi-VN" altLang="zh-CN" sz="3200" dirty="0">
                <a:solidFill>
                  <a:srgbClr val="C00000"/>
                </a:solidFill>
                <a:latin typeface="Calibri" panose="020F0502020204030204" pitchFamily="34" charset="0"/>
                <a:cs typeface="Calibri" panose="020F0502020204030204" pitchFamily="34" charset="0"/>
              </a:rPr>
              <a:t>□ Bồn chồn, hồi hộp</a:t>
            </a:r>
          </a:p>
        </p:txBody>
      </p:sp>
      <p:sp>
        <p:nvSpPr>
          <p:cNvPr id="3" name="Oval 2">
            <a:extLst>
              <a:ext uri="{FF2B5EF4-FFF2-40B4-BE49-F238E27FC236}">
                <a16:creationId xmlns:a16="http://schemas.microsoft.com/office/drawing/2014/main" id="{C2CFA657-5B78-4546-9011-C181DEE679CC}"/>
              </a:ext>
            </a:extLst>
          </p:cNvPr>
          <p:cNvSpPr/>
          <p:nvPr/>
        </p:nvSpPr>
        <p:spPr>
          <a:xfrm>
            <a:off x="2657476" y="2076450"/>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94AE3BAE-41AF-E588-41CB-D5E33D300DC3}"/>
              </a:ext>
            </a:extLst>
          </p:cNvPr>
          <p:cNvSpPr/>
          <p:nvPr/>
        </p:nvSpPr>
        <p:spPr>
          <a:xfrm>
            <a:off x="-1315616" y="532174"/>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90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b. Si-khin và bạn của mình đã làm những gì để bảo vệ sách?</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ngắm nghía sách, mượn sách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dán lại sách, dặn các bạn giữ sách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không cho các bạn mượn sách, giữ giá sách đầy ăm ắp</a:t>
            </a:r>
          </a:p>
        </p:txBody>
      </p:sp>
      <p:sp>
        <p:nvSpPr>
          <p:cNvPr id="3" name="Oval 2">
            <a:extLst>
              <a:ext uri="{FF2B5EF4-FFF2-40B4-BE49-F238E27FC236}">
                <a16:creationId xmlns:a16="http://schemas.microsoft.com/office/drawing/2014/main" id="{C2CFA657-5B78-4546-9011-C181DEE679CC}"/>
              </a:ext>
            </a:extLst>
          </p:cNvPr>
          <p:cNvSpPr/>
          <p:nvPr/>
        </p:nvSpPr>
        <p:spPr>
          <a:xfrm>
            <a:off x="2657476" y="2076450"/>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 name="Oval 1">
            <a:extLst>
              <a:ext uri="{FF2B5EF4-FFF2-40B4-BE49-F238E27FC236}">
                <a16:creationId xmlns:a16="http://schemas.microsoft.com/office/drawing/2014/main" id="{06AEC5AC-A604-D99B-163E-52DAD008F7DD}"/>
              </a:ext>
            </a:extLst>
          </p:cNvPr>
          <p:cNvSpPr/>
          <p:nvPr/>
        </p:nvSpPr>
        <p:spPr>
          <a:xfrm>
            <a:off x="-1315616" y="532174"/>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532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2554545"/>
          </a:xfrm>
          <a:prstGeom prst="rect">
            <a:avLst/>
          </a:prstGeom>
        </p:spPr>
        <p:txBody>
          <a:bodyPr wrap="square">
            <a:spAutoFit/>
          </a:bodyPr>
          <a:lstStyle/>
          <a:p>
            <a:pPr lvl="0" defTabSz="457200">
              <a:defRPr/>
            </a:pPr>
            <a:r>
              <a:rPr lang="vi-VN" altLang="zh-CN" sz="3200" dirty="0">
                <a:solidFill>
                  <a:srgbClr val="C00000"/>
                </a:solidFill>
                <a:latin typeface="Calibri" panose="020F0502020204030204" pitchFamily="34" charset="0"/>
                <a:cs typeface="Calibri" panose="020F0502020204030204" pitchFamily="34" charset="0"/>
              </a:rPr>
              <a:t>c. Vì sao Si-khin ngạc nhiên khi thấy bạn thủ thư khác mượn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nghĩ rằng thủ thư chỉ quản lí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không thích đọc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muốn dành sách cho bạn khác</a:t>
            </a:r>
          </a:p>
        </p:txBody>
      </p:sp>
      <p:sp>
        <p:nvSpPr>
          <p:cNvPr id="3" name="Oval 2">
            <a:extLst>
              <a:ext uri="{FF2B5EF4-FFF2-40B4-BE49-F238E27FC236}">
                <a16:creationId xmlns:a16="http://schemas.microsoft.com/office/drawing/2014/main" id="{C2CFA657-5B78-4546-9011-C181DEE679CC}"/>
              </a:ext>
            </a:extLst>
          </p:cNvPr>
          <p:cNvSpPr/>
          <p:nvPr/>
        </p:nvSpPr>
        <p:spPr>
          <a:xfrm>
            <a:off x="2676526" y="1571625"/>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 name="Oval 1">
            <a:extLst>
              <a:ext uri="{FF2B5EF4-FFF2-40B4-BE49-F238E27FC236}">
                <a16:creationId xmlns:a16="http://schemas.microsoft.com/office/drawing/2014/main" id="{F26AED49-A572-AAFF-C32E-98E1C477A5B2}"/>
              </a:ext>
            </a:extLst>
          </p:cNvPr>
          <p:cNvSpPr/>
          <p:nvPr/>
        </p:nvSpPr>
        <p:spPr>
          <a:xfrm>
            <a:off x="-1315616" y="532174"/>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409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7">
      <a:majorFont>
        <a:latin typeface="微软雅黑"/>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1182</Words>
  <Application>Microsoft Office PowerPoint</Application>
  <PresentationFormat>Widescreen</PresentationFormat>
  <Paragraphs>109</Paragraphs>
  <Slides>18</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Arial-Rounded</vt:lpstr>
      <vt:lpstr>等线</vt:lpstr>
      <vt:lpstr>inpin heiti</vt:lpstr>
      <vt:lpstr>Arial</vt:lpstr>
      <vt:lpstr>Calibri</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Bui Nam</cp:lastModifiedBy>
  <cp:revision>19</cp:revision>
  <dcterms:created xsi:type="dcterms:W3CDTF">2022-09-19T11:52:43Z</dcterms:created>
  <dcterms:modified xsi:type="dcterms:W3CDTF">2025-01-12T07:50:24Z</dcterms:modified>
</cp:coreProperties>
</file>