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1"/>
  </p:notesMasterIdLst>
  <p:sldIdLst>
    <p:sldId id="272" r:id="rId3"/>
    <p:sldId id="276" r:id="rId4"/>
    <p:sldId id="290" r:id="rId5"/>
    <p:sldId id="316" r:id="rId6"/>
    <p:sldId id="315" r:id="rId7"/>
    <p:sldId id="317" r:id="rId8"/>
    <p:sldId id="264" r:id="rId9"/>
    <p:sldId id="320" r:id="rId10"/>
    <p:sldId id="318" r:id="rId11"/>
    <p:sldId id="319" r:id="rId12"/>
    <p:sldId id="321" r:id="rId13"/>
    <p:sldId id="322" r:id="rId14"/>
    <p:sldId id="323" r:id="rId15"/>
    <p:sldId id="324" r:id="rId16"/>
    <p:sldId id="325" r:id="rId17"/>
    <p:sldId id="3401" r:id="rId18"/>
    <p:sldId id="340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74" d="100"/>
          <a:sy n="74"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60330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093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219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1695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8592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549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554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xmlns=""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xmlns=""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xmlns=""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xmlns=""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88529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xmlns=""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4854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xmlns=""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9156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xmlns=""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03647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xmlns=""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7668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xmlns=""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42420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xmlns=""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xmlns=""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xmlns=""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xmlns=""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xmlns=""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9417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xmlns=""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81064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xmlns=""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203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xmlns=""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6059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2025/1/11</a:t>
            </a:fld>
            <a:endParaRPr lang="zh-CN" altLang="en-US"/>
          </a:p>
        </p:txBody>
      </p:sp>
      <p:sp>
        <p:nvSpPr>
          <p:cNvPr id="4" name="页脚占位符 3">
            <a:extLst>
              <a:ext uri="{FF2B5EF4-FFF2-40B4-BE49-F238E27FC236}">
                <a16:creationId xmlns:a16="http://schemas.microsoft.com/office/drawing/2014/main" xmlns=""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87705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xmlns="" id="{3C92B3BA-D92A-4D77-88A3-6326F63F00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4000" y="304800"/>
            <a:ext cx="1228427" cy="1228427"/>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051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7"/>
          <a:stretch>
            <a:fillRect/>
          </a:stretch>
        </p:blipFill>
        <p:spPr>
          <a:xfrm>
            <a:off x="190500" y="-180730"/>
            <a:ext cx="2428875" cy="2428875"/>
          </a:xfrm>
          <a:prstGeom prst="rect">
            <a:avLst/>
          </a:prstGeom>
        </p:spPr>
      </p:pic>
      <p:pic>
        <p:nvPicPr>
          <p:cNvPr id="15" name="Picture 14">
            <a:extLst>
              <a:ext uri="{FF2B5EF4-FFF2-40B4-BE49-F238E27FC236}">
                <a16:creationId xmlns:a16="http://schemas.microsoft.com/office/drawing/2014/main" xmlns="" id="{26758576-E7AB-425F-80CC-70F6A9202D94}"/>
              </a:ext>
            </a:extLst>
          </p:cNvPr>
          <p:cNvPicPr>
            <a:picLocks noChangeAspect="1"/>
          </p:cNvPicPr>
          <p:nvPr/>
        </p:nvPicPr>
        <p:blipFill>
          <a:blip r:embed="rId8"/>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xmlns="" id="{6F3B86BA-3885-45D1-8F53-501F392198FD}"/>
              </a:ext>
            </a:extLst>
          </p:cNvPr>
          <p:cNvPicPr>
            <a:picLocks noChangeAspect="1"/>
          </p:cNvPicPr>
          <p:nvPr/>
        </p:nvPicPr>
        <p:blipFill>
          <a:blip r:embed="rId9"/>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xmlns=""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 + 7)</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13111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d. Vì sao Si-khin không kêu ca về việc giá ít sách nữa?</a:t>
            </a:r>
          </a:p>
        </p:txBody>
      </p:sp>
      <p:sp>
        <p:nvSpPr>
          <p:cNvPr id="2" name="TextBox 1">
            <a:extLst>
              <a:ext uri="{FF2B5EF4-FFF2-40B4-BE49-F238E27FC236}">
                <a16:creationId xmlns:a16="http://schemas.microsoft.com/office/drawing/2014/main" xmlns="" id="{83CDF4E0-0034-4654-B012-7770833C2E27}"/>
              </a:ext>
            </a:extLst>
          </p:cNvPr>
          <p:cNvSpPr txBox="1"/>
          <p:nvPr/>
        </p:nvSpPr>
        <p:spPr>
          <a:xfrm>
            <a:off x="2276475" y="2286000"/>
            <a:ext cx="9544050" cy="206210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Si-khin không kêu ca về việc ít sách nữa là vì bạn ấy đã biết được rằng sách là để mọi người mượn, càng nhiều người mượn sách thì chứng tỏ là có càng nhiều người thích đọc sách.</a:t>
            </a:r>
          </a:p>
        </p:txBody>
      </p:sp>
    </p:spTree>
    <p:extLst>
      <p:ext uri="{BB962C8B-B14F-4D97-AF65-F5344CB8AC3E}">
        <p14:creationId xmlns:p14="http://schemas.microsoft.com/office/powerpoint/2010/main" val="89800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2308324"/>
          </a:xfrm>
          <a:prstGeom prst="rect">
            <a:avLst/>
          </a:prstGeom>
        </p:spPr>
        <p:txBody>
          <a:bodyPr wrap="square">
            <a:spAutoFit/>
          </a:bodyPr>
          <a:lstStyle/>
          <a:p>
            <a:pPr lvl="0" defTabSz="457200">
              <a:defRPr/>
            </a:pPr>
            <a:r>
              <a:rPr lang="vi-VN" altLang="zh-CN" sz="3600" b="1" dirty="0">
                <a:solidFill>
                  <a:srgbClr val="C00000"/>
                </a:solidFill>
                <a:latin typeface="Calibri" panose="020F0502020204030204" pitchFamily="34" charset="0"/>
                <a:cs typeface="Calibri" panose="020F0502020204030204" pitchFamily="34" charset="0"/>
              </a:rPr>
              <a:t>g. Từ ngữ nào dưới đây chỉ đặc điểm?</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đầy ăm ắp</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gáy sách</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kêu ca</a:t>
            </a:r>
          </a:p>
        </p:txBody>
      </p:sp>
      <p:sp>
        <p:nvSpPr>
          <p:cNvPr id="5" name="Oval 4">
            <a:extLst>
              <a:ext uri="{FF2B5EF4-FFF2-40B4-BE49-F238E27FC236}">
                <a16:creationId xmlns:a16="http://schemas.microsoft.com/office/drawing/2014/main" xmlns="" id="{52D9AABA-9415-469C-AE68-F5D78D973244}"/>
              </a:ext>
            </a:extLst>
          </p:cNvPr>
          <p:cNvSpPr/>
          <p:nvPr/>
        </p:nvSpPr>
        <p:spPr>
          <a:xfrm>
            <a:off x="2695576" y="12287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498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162176" y="460487"/>
            <a:ext cx="8486774"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343150" y="549145"/>
            <a:ext cx="805815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h. Tìm trong bài đọc các câu kết thúc bằng dấu chấm than và xếp vào 2</a:t>
            </a:r>
            <a:r>
              <a:rPr kumimoji="0" lang="en-US" altLang="zh-CN" sz="3600" b="1" i="0" u="none" strike="noStrike" kern="1200" cap="none" spc="0" normalizeH="0" noProof="0" dirty="0">
                <a:ln>
                  <a:noFill/>
                </a:ln>
                <a:solidFill>
                  <a:srgbClr val="C00000"/>
                </a:solidFill>
                <a:effectLst/>
                <a:uLnTx/>
                <a:uFillTx/>
                <a:latin typeface="Calibri" panose="020F0502020204030204" pitchFamily="34" charset="0"/>
                <a:ea typeface="微软雅黑"/>
                <a:cs typeface="Calibri" panose="020F0502020204030204" pitchFamily="34" charset="0"/>
              </a:rPr>
              <a:t> </a:t>
            </a: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nhóm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cảm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khiến</a:t>
            </a:r>
          </a:p>
        </p:txBody>
      </p:sp>
      <p:sp>
        <p:nvSpPr>
          <p:cNvPr id="2" name="TextBox 1">
            <a:extLst>
              <a:ext uri="{FF2B5EF4-FFF2-40B4-BE49-F238E27FC236}">
                <a16:creationId xmlns:a16="http://schemas.microsoft.com/office/drawing/2014/main" xmlns="" id="{6DEFC5DC-4C38-41BD-B069-99BD24B0D9CC}"/>
              </a:ext>
            </a:extLst>
          </p:cNvPr>
          <p:cNvSpPr txBox="1"/>
          <p:nvPr/>
        </p:nvSpPr>
        <p:spPr>
          <a:xfrm>
            <a:off x="3686175" y="3686175"/>
            <a:ext cx="5857875" cy="1200329"/>
          </a:xfrm>
          <a:prstGeom prst="rect">
            <a:avLst/>
          </a:prstGeom>
          <a:noFill/>
        </p:spPr>
        <p:txBody>
          <a:bodyPr wrap="square" rtlCol="0">
            <a:spAutoFit/>
          </a:bodyPr>
          <a:lstStyle/>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Ô!</a:t>
            </a:r>
          </a:p>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khiến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Hãy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bảo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vệ</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sách</a:t>
            </a:r>
            <a:r>
              <a:rPr lang="en-US" sz="36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81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xmlns="" id="{CE29D5A2-2B6B-4756-A5FA-29A985B2A66A}"/>
              </a:ext>
            </a:extLst>
          </p:cNvPr>
          <p:cNvSpPr txBox="1"/>
          <p:nvPr/>
        </p:nvSpPr>
        <p:spPr>
          <a:xfrm>
            <a:off x="1719822" y="18430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p:txBody>
      </p:sp>
    </p:spTree>
    <p:extLst>
      <p:ext uri="{BB962C8B-B14F-4D97-AF65-F5344CB8AC3E}">
        <p14:creationId xmlns:p14="http://schemas.microsoft.com/office/powerpoint/2010/main" val="223663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xmlns="" id="{CE29D5A2-2B6B-4756-A5FA-29A985B2A66A}"/>
              </a:ext>
            </a:extLst>
          </p:cNvPr>
          <p:cNvSpPr txBox="1"/>
          <p:nvPr/>
        </p:nvSpPr>
        <p:spPr>
          <a:xfrm>
            <a:off x="1729347" y="19192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50414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064496" y="238990"/>
            <a:ext cx="1868552" cy="2438914"/>
          </a:xfrm>
          <a:prstGeom prst="rect">
            <a:avLst/>
          </a:prstGeom>
        </p:spPr>
      </p:pic>
      <p:pic>
        <p:nvPicPr>
          <p:cNvPr id="11" name="图片 10" descr="d1ca708a87c9b39e9bdf39142e09b55e"/>
          <p:cNvPicPr/>
          <p:nvPr/>
        </p:nvPicPr>
        <p:blipFill>
          <a:blip r:embed="rId7"/>
          <a:stretch>
            <a:fillRect/>
          </a:stretch>
        </p:blipFill>
        <p:spPr>
          <a:xfrm rot="20487199">
            <a:off x="190500" y="-180730"/>
            <a:ext cx="3495430" cy="349543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259156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54FC6897-60B6-4C96-B82F-C55B92C8704D}"/>
              </a:ext>
            </a:extLst>
          </p:cNvPr>
          <p:cNvSpPr/>
          <p:nvPr/>
        </p:nvSpPr>
        <p:spPr>
          <a:xfrm>
            <a:off x="1828800" y="122508"/>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1.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thành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tiếng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và</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lời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hỏi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xmlns="" id="{E6BA2E4E-C8DF-4838-9468-9705AE59FFB7}"/>
              </a:ext>
            </a:extLst>
          </p:cNvPr>
          <p:cNvSpPr txBox="1"/>
          <p:nvPr/>
        </p:nvSpPr>
        <p:spPr>
          <a:xfrm>
            <a:off x="4438650" y="676275"/>
            <a:ext cx="4010025"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Buổi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nội</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51DE8E34-2CC5-4A79-993E-15C99B4167E9}"/>
              </a:ext>
            </a:extLst>
          </p:cNvPr>
          <p:cNvSpPr txBox="1"/>
          <p:nvPr/>
        </p:nvSpPr>
        <p:spPr>
          <a:xfrm>
            <a:off x="1819275" y="14382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Khi mặt trời chưa dậy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Hoa còn thiếp trong sương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Khói bếp bay đầy vườn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xmlns="" id="{7B948711-2C35-415B-896D-AE85B34A4C83}"/>
              </a:ext>
            </a:extLst>
          </p:cNvPr>
          <p:cNvSpPr txBox="1"/>
          <p:nvPr/>
        </p:nvSpPr>
        <p:spPr>
          <a:xfrm>
            <a:off x="1876425" y="313372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Đàn trâu ra đồng sớm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Đội cả sương mà đi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xóm ai thầm thì</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xmlns="" id="{B7877FD7-D5F6-4E2D-BE28-BF7B47F2C4B5}"/>
              </a:ext>
            </a:extLst>
          </p:cNvPr>
          <p:cNvSpPr txBox="1"/>
          <p:nvPr/>
        </p:nvSpPr>
        <p:spPr>
          <a:xfrm>
            <a:off x="1933575" y="47910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Gà con kêu trong ổ</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Đánh thức ông mặt trời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Chú mực ra sân phơi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xmlns="" id="{7160B791-55CF-453F-8167-BAFFBA4FCBE4}"/>
              </a:ext>
            </a:extLst>
          </p:cNvPr>
          <p:cNvSpPr txBox="1"/>
          <p:nvPr/>
        </p:nvSpPr>
        <p:spPr>
          <a:xfrm>
            <a:off x="7286625" y="14763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Một mùi hương mong mỏng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Thơm đẫm vào ban mai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Gió chạm khóm hoa nhài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xmlns="" id="{A46641F9-0ED7-48A2-A063-DED010A85D57}"/>
              </a:ext>
            </a:extLst>
          </p:cNvPr>
          <p:cNvSpPr txBox="1"/>
          <p:nvPr/>
        </p:nvSpPr>
        <p:spPr>
          <a:xfrm>
            <a:off x="7277100" y="3267075"/>
            <a:ext cx="4010025" cy="193899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Buổi sáng ở quê nội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Núi đồi ngủ trong mây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Mặt trời như trái chín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Treo lủng lẳng vòm cây.</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b="1" dirty="0">
                <a:latin typeface="Arial-Rounded" panose="020B0500000000000000" pitchFamily="34" charset="0"/>
                <a:ea typeface="Arial-Rounded" panose="020B0500000000000000" pitchFamily="34" charset="0"/>
                <a:cs typeface="Arial-Rounded" panose="020B0500000000000000" pitchFamily="34" charset="0"/>
              </a:rPr>
              <a:t>(Nguyễn Lãm Thắng)</a:t>
            </a:r>
          </a:p>
        </p:txBody>
      </p:sp>
      <p:pic>
        <p:nvPicPr>
          <p:cNvPr id="18" name="Picture 17">
            <a:extLst>
              <a:ext uri="{FF2B5EF4-FFF2-40B4-BE49-F238E27FC236}">
                <a16:creationId xmlns:a16="http://schemas.microsoft.com/office/drawing/2014/main" xmlns="" id="{40C912A4-C86B-4F2C-AC79-47CD7F1F0F96}"/>
              </a:ext>
            </a:extLst>
          </p:cNvPr>
          <p:cNvPicPr>
            <a:picLocks noChangeAspect="1"/>
          </p:cNvPicPr>
          <p:nvPr/>
        </p:nvPicPr>
        <p:blipFill>
          <a:blip r:embed="rId2"/>
          <a:stretch>
            <a:fillRect/>
          </a:stretch>
        </p:blipFill>
        <p:spPr>
          <a:xfrm>
            <a:off x="7591425" y="5175504"/>
            <a:ext cx="4600575" cy="1682496"/>
          </a:xfrm>
          <a:prstGeom prst="rect">
            <a:avLst/>
          </a:prstGeom>
        </p:spPr>
      </p:pic>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mặt trời: chưa dậy, như 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xmlns=""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xmlns=""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xmlns="" id="{3A468B0C-C08C-46EB-BB08-94E4AB1F4D65}"/>
              </a:ext>
            </a:extLst>
          </p:cNvPr>
          <p:cNvSpPr txBox="1"/>
          <p:nvPr/>
        </p:nvSpPr>
        <p:spPr>
          <a:xfrm>
            <a:off x="95250" y="662940"/>
            <a:ext cx="11991975" cy="5909310"/>
          </a:xfrm>
          <a:prstGeom prst="rect">
            <a:avLst/>
          </a:prstGeom>
          <a:noFill/>
        </p:spPr>
        <p:txBody>
          <a:bodyPr wrap="square" rtlCol="0">
            <a:spAutoFit/>
          </a:bodyP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tớ làm thủ thư</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Thế là sao?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Thì đừng vẽ loằng ngoằng vào sách ấy.</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mượn lâu, nó giục:</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Người khác cũng muốn đọc, sao cậu giữ lâu thế?</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trả quá nhanh, nó cũng không thích:</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Có lúc nhìn giá sách, nó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Sao lại mượn sách? Cậu là thủ thư cơ mà.</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Arial-Rounded" panose="020B0500000000000000" pitchFamily="34" charset="0"/>
                <a:ea typeface="Arial-Rounded" panose="020B0500000000000000" pitchFamily="34" charset="0"/>
                <a:cs typeface="Arial-Rounded" panose="020B0500000000000000" pitchFamily="34" charset="0"/>
              </a:rPr>
              <a:t>(The</a:t>
            </a:r>
            <a:r>
              <a:rPr lang="en-US" b="1" dirty="0">
                <a:latin typeface="Arial-Rounded" panose="020B0500000000000000" pitchFamily="34" charset="0"/>
                <a:ea typeface="Arial-Rounded" panose="020B0500000000000000" pitchFamily="34" charset="0"/>
                <a:cs typeface="Arial-Rounded" panose="020B0500000000000000" pitchFamily="34" charset="0"/>
              </a:rPr>
              <a:t>o</a:t>
            </a:r>
            <a:r>
              <a:rPr lang="vi-VN" b="1" dirty="0">
                <a:latin typeface="Arial-Rounded" panose="020B0500000000000000" pitchFamily="34" charset="0"/>
                <a:ea typeface="Arial-Rounded" panose="020B0500000000000000" pitchFamily="34" charset="0"/>
                <a:cs typeface="Arial-Rounded" panose="020B0500000000000000" pitchFamily="34" charset="0"/>
              </a:rPr>
              <a:t> Ni-cô-lai Nô-xốp, Thụy Anh dịch)</a:t>
            </a:r>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a. Si-khin cảm thấy thế nào khi được làm thủ thư của lớp?</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Lo lắng, ngại ngần</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Hãnh diện, hào hứng</a:t>
            </a:r>
          </a:p>
          <a:p>
            <a:pPr lvl="0" algn="just" defTabSz="457200">
              <a:defRPr/>
            </a:pPr>
            <a:r>
              <a:rPr lang="vi-VN" altLang="zh-CN" sz="3200" dirty="0">
                <a:solidFill>
                  <a:srgbClr val="C00000"/>
                </a:solidFill>
                <a:latin typeface="Calibri" panose="020F0502020204030204" pitchFamily="34" charset="0"/>
                <a:cs typeface="Calibri" panose="020F0502020204030204" pitchFamily="34" charset="0"/>
              </a:rPr>
              <a:t>□ Bồn chồn, hồi hộp</a:t>
            </a:r>
          </a:p>
        </p:txBody>
      </p:sp>
      <p:sp>
        <p:nvSpPr>
          <p:cNvPr id="3" name="Oval 2">
            <a:extLst>
              <a:ext uri="{FF2B5EF4-FFF2-40B4-BE49-F238E27FC236}">
                <a16:creationId xmlns:a16="http://schemas.microsoft.com/office/drawing/2014/main" xmlns=""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9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 Si-khin và bạn của mình đã làm những gì để bảo vệ sách?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ngắm nghía sách, mượn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dán lại sách, dặn các bạn giữ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không cho các bạn mượn sách, giữ giá sách đầy ăm ắp</a:t>
            </a:r>
          </a:p>
        </p:txBody>
      </p:sp>
      <p:sp>
        <p:nvSpPr>
          <p:cNvPr id="3" name="Oval 2">
            <a:extLst>
              <a:ext uri="{FF2B5EF4-FFF2-40B4-BE49-F238E27FC236}">
                <a16:creationId xmlns:a16="http://schemas.microsoft.com/office/drawing/2014/main" xmlns=""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71853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c. Vì sao Si-khin ngạc nhiên khi thấy bạn thủ thư khác mượn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nghĩ rằng thủ thư chỉ quản lí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không thích đọc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muốn dành sách cho bạn khác</a:t>
            </a:r>
          </a:p>
        </p:txBody>
      </p:sp>
      <p:sp>
        <p:nvSpPr>
          <p:cNvPr id="3" name="Oval 2">
            <a:extLst>
              <a:ext uri="{FF2B5EF4-FFF2-40B4-BE49-F238E27FC236}">
                <a16:creationId xmlns:a16="http://schemas.microsoft.com/office/drawing/2014/main" xmlns="" id="{C2CFA657-5B78-4546-9011-C181DEE679CC}"/>
              </a:ext>
            </a:extLst>
          </p:cNvPr>
          <p:cNvSpPr/>
          <p:nvPr/>
        </p:nvSpPr>
        <p:spPr>
          <a:xfrm>
            <a:off x="2676526" y="15716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23940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1182</Words>
  <Application>Microsoft Office PowerPoint</Application>
  <PresentationFormat>Widescreen</PresentationFormat>
  <Paragraphs>109</Paragraphs>
  <Slides>18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微软雅黑</vt:lpstr>
      <vt:lpstr>Arial</vt:lpstr>
      <vt:lpstr>Arial-Rounded</vt:lpstr>
      <vt:lpstr>Calibri</vt:lpstr>
      <vt:lpstr>inpin heiti</vt:lpstr>
      <vt:lpstr>等线</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19</cp:revision>
  <dcterms:created xsi:type="dcterms:W3CDTF">2022-09-19T11:52:43Z</dcterms:created>
  <dcterms:modified xsi:type="dcterms:W3CDTF">2025-01-11T08:06:49Z</dcterms:modified>
</cp:coreProperties>
</file>