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5"/>
  </p:notesMasterIdLst>
  <p:sldIdLst>
    <p:sldId id="303" r:id="rId2"/>
    <p:sldId id="324" r:id="rId3"/>
    <p:sldId id="347" r:id="rId4"/>
    <p:sldId id="349" r:id="rId5"/>
    <p:sldId id="334" r:id="rId6"/>
    <p:sldId id="345" r:id="rId7"/>
    <p:sldId id="333" r:id="rId8"/>
    <p:sldId id="335" r:id="rId9"/>
    <p:sldId id="306" r:id="rId10"/>
    <p:sldId id="307" r:id="rId11"/>
    <p:sldId id="308" r:id="rId12"/>
    <p:sldId id="337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DA8-39EB-415D-B572-B802614607F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5B28-3E16-47FA-8655-DD49134A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863073A2-A40B-4D48-81E2-E3CA2347DCA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D142C0-D564-4DE3-8D03-5D2765246CC0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28B3613-9981-43AE-B329-BC547D393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85207AE-B2AB-4F05-8941-408695264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55413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571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AA85-54C9-43CF-B1EF-9874431A0DE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pic>
        <p:nvPicPr>
          <p:cNvPr id="12" name="Picture 21" descr="bloem20"/>
          <p:cNvPicPr>
            <a:picLocks noChangeAspect="1" noChangeArrowheads="1" noCrop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7" y="4657002"/>
            <a:ext cx="2207491" cy="220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199" y="1517949"/>
            <a:ext cx="8557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42: ÔN TẬP BIỂU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1" y="67512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  </a:t>
            </a:r>
            <a:r>
              <a:rPr 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"/>
    </mc:Choice>
    <mc:Fallback xmlns="">
      <p:transition spd="slow" advTm="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7425" y="171369"/>
            <a:ext cx="1004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80?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872318"/>
            <a:ext cx="11436440" cy="59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4877" y="1159098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9631249" y="1373745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8331" y="3500907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90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32015" y="3550275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110</a:t>
            </a:r>
          </a:p>
        </p:txBody>
      </p:sp>
      <p:sp>
        <p:nvSpPr>
          <p:cNvPr id="9" name="Rectangle 8"/>
          <p:cNvSpPr/>
          <p:nvPr/>
        </p:nvSpPr>
        <p:spPr>
          <a:xfrm>
            <a:off x="7279889" y="5419859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70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8152327" y="2323243"/>
            <a:ext cx="693062" cy="57450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032716" y="4355958"/>
            <a:ext cx="693062" cy="57450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9438068" y="4368837"/>
            <a:ext cx="693062" cy="57450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3797" y="0"/>
            <a:ext cx="91682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!	</a:t>
            </a:r>
          </a:p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“+; –”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3" y="1569836"/>
            <a:ext cx="5965509" cy="14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3358" y="1944710"/>
            <a:ext cx="83712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68377" y="1944709"/>
            <a:ext cx="83712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-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4" y="4272946"/>
            <a:ext cx="5965509" cy="14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33797" y="3168223"/>
            <a:ext cx="169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04856" y="4640687"/>
            <a:ext cx="83712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1408" y="4640686"/>
            <a:ext cx="83712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047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5" y="1356360"/>
            <a:ext cx="9802593" cy="436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524000" y="315584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DÒ- NHẬN XÉT</a:t>
            </a:r>
          </a:p>
        </p:txBody>
      </p:sp>
    </p:spTree>
    <p:extLst>
      <p:ext uri="{BB962C8B-B14F-4D97-AF65-F5344CB8AC3E}">
        <p14:creationId xmlns:p14="http://schemas.microsoft.com/office/powerpoint/2010/main" val="19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6 L 0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OINSET2">
            <a:extLst>
              <a:ext uri="{FF2B5EF4-FFF2-40B4-BE49-F238E27FC236}">
                <a16:creationId xmlns:a16="http://schemas.microsoft.com/office/drawing/2014/main" id="{1EEBA505-4C08-46CF-982D-CF4D5661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4" y="977900"/>
            <a:ext cx="12779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POINSET3">
            <a:extLst>
              <a:ext uri="{FF2B5EF4-FFF2-40B4-BE49-F238E27FC236}">
                <a16:creationId xmlns:a16="http://schemas.microsoft.com/office/drawing/2014/main" id="{50F130A1-BAFE-418C-9492-9FABF4EC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462463"/>
            <a:ext cx="20002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">
            <a:extLst>
              <a:ext uri="{FF2B5EF4-FFF2-40B4-BE49-F238E27FC236}">
                <a16:creationId xmlns:a16="http://schemas.microsoft.com/office/drawing/2014/main" id="{D956F745-AF71-4656-AF15-59E36D94C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0"/>
            <a:ext cx="92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">
            <a:extLst>
              <a:ext uri="{FF2B5EF4-FFF2-40B4-BE49-F238E27FC236}">
                <a16:creationId xmlns:a16="http://schemas.microsoft.com/office/drawing/2014/main" id="{4088BB58-A5EF-41B5-AFF3-B0F04B114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41488" y="2466976"/>
            <a:ext cx="8774112" cy="89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2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XIN CHÂN THÀNH CẢM ƠN </a:t>
            </a:r>
          </a:p>
          <a:p>
            <a:pPr algn="ctr"/>
            <a:r>
              <a:rPr lang="vi-VN" sz="322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QUÝ THẦY CÔ GIÁO VÀ CÁC EM!</a:t>
            </a:r>
            <a:endParaRPr lang="en-US" sz="322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>
            <a:extLst>
              <a:ext uri="{FF2B5EF4-FFF2-40B4-BE49-F238E27FC236}">
                <a16:creationId xmlns:a16="http://schemas.microsoft.com/office/drawing/2014/main" id="{2FF5AE05-1A99-492A-9683-8D6082746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9" y="903288"/>
            <a:ext cx="5799137" cy="1377950"/>
          </a:xfrm>
          <a:prstGeom prst="cloudCallout">
            <a:avLst>
              <a:gd name="adj1" fmla="val -46514"/>
              <a:gd name="adj2" fmla="val 60417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 i="1">
                <a:solidFill>
                  <a:srgbClr val="1209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  <a:r>
              <a:rPr lang="en-US" altLang="en-US" sz="2411" b="1" i="1">
                <a:solidFill>
                  <a:srgbClr val="1209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74D16EA-1100-425F-B7D8-76B287C48E95}"/>
              </a:ext>
            </a:extLst>
          </p:cNvPr>
          <p:cNvSpPr/>
          <p:nvPr/>
        </p:nvSpPr>
        <p:spPr>
          <a:xfrm>
            <a:off x="3053681" y="3486403"/>
            <a:ext cx="6314248" cy="154986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Mỗi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câu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hỏi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3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đáp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án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A,B,C.</a:t>
            </a:r>
          </a:p>
          <a:p>
            <a:pPr algn="just">
              <a:defRPr/>
            </a:pP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Sau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10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đến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15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giây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suy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nghĩ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các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em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hãy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chọn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đáp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án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12" b="1" i="1" dirty="0" err="1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đúng</a:t>
            </a:r>
            <a:r>
              <a:rPr lang="en-US" sz="2712" b="1" i="1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26" descr="010">
            <a:extLst>
              <a:ext uri="{FF2B5EF4-FFF2-40B4-BE49-F238E27FC236}">
                <a16:creationId xmlns:a16="http://schemas.microsoft.com/office/drawing/2014/main" id="{0AA41DDB-DD84-47BE-8573-32F402C51C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936750"/>
            <a:ext cx="1320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36">
            <a:extLst>
              <a:ext uri="{FF2B5EF4-FFF2-40B4-BE49-F238E27FC236}">
                <a16:creationId xmlns:a16="http://schemas.microsoft.com/office/drawing/2014/main" id="{D8700538-AF4A-4124-887D-62E23789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8458200" cy="6324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vi-VN" altLang="en-US" sz="135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2A67674-F6A6-468F-934D-4E274183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846139"/>
            <a:ext cx="68897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vi-VN" altLang="en-US" sz="135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03" name="Picture 3" descr="01">
            <a:extLst>
              <a:ext uri="{FF2B5EF4-FFF2-40B4-BE49-F238E27FC236}">
                <a16:creationId xmlns:a16="http://schemas.microsoft.com/office/drawing/2014/main" id="{2F790FE5-2415-415F-B5E6-906B14E2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73868" b="79889"/>
          <a:stretch>
            <a:fillRect/>
          </a:stretch>
        </p:blipFill>
        <p:spPr bwMode="auto">
          <a:xfrm>
            <a:off x="7989889" y="1419225"/>
            <a:ext cx="12207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4">
            <a:extLst>
              <a:ext uri="{FF2B5EF4-FFF2-40B4-BE49-F238E27FC236}">
                <a16:creationId xmlns:a16="http://schemas.microsoft.com/office/drawing/2014/main" id="{D18EBCA5-391F-4BD9-8A8E-2970CA61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53605" name="Oval 5">
            <a:extLst>
              <a:ext uri="{FF2B5EF4-FFF2-40B4-BE49-F238E27FC236}">
                <a16:creationId xmlns:a16="http://schemas.microsoft.com/office/drawing/2014/main" id="{1A7A07D6-F39C-4C56-8012-8B885910F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3606" name="Oval 6">
            <a:extLst>
              <a:ext uri="{FF2B5EF4-FFF2-40B4-BE49-F238E27FC236}">
                <a16:creationId xmlns:a16="http://schemas.microsoft.com/office/drawing/2014/main" id="{2154BFDF-BAD7-4105-8FF1-0E9BD54E4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607" name="Oval 7">
            <a:extLst>
              <a:ext uri="{FF2B5EF4-FFF2-40B4-BE49-F238E27FC236}">
                <a16:creationId xmlns:a16="http://schemas.microsoft.com/office/drawing/2014/main" id="{1337B42B-C30B-4655-B013-1FA9A117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3608" name="Oval 8">
            <a:extLst>
              <a:ext uri="{FF2B5EF4-FFF2-40B4-BE49-F238E27FC236}">
                <a16:creationId xmlns:a16="http://schemas.microsoft.com/office/drawing/2014/main" id="{EB77F1D5-083F-4587-B2D7-939585CCF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53609" name="Oval 9">
            <a:extLst>
              <a:ext uri="{FF2B5EF4-FFF2-40B4-BE49-F238E27FC236}">
                <a16:creationId xmlns:a16="http://schemas.microsoft.com/office/drawing/2014/main" id="{BF564B5F-6BBA-4A8D-A758-201CCFEC3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3610" name="Oval 10">
            <a:extLst>
              <a:ext uri="{FF2B5EF4-FFF2-40B4-BE49-F238E27FC236}">
                <a16:creationId xmlns:a16="http://schemas.microsoft.com/office/drawing/2014/main" id="{D0A87E37-CDAF-4B46-BD3C-72B6EB28C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53611" name="Oval 11">
            <a:extLst>
              <a:ext uri="{FF2B5EF4-FFF2-40B4-BE49-F238E27FC236}">
                <a16:creationId xmlns:a16="http://schemas.microsoft.com/office/drawing/2014/main" id="{ACA90F01-F221-460E-96A0-D60CE4DB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53612" name="Oval 12">
            <a:extLst>
              <a:ext uri="{FF2B5EF4-FFF2-40B4-BE49-F238E27FC236}">
                <a16:creationId xmlns:a16="http://schemas.microsoft.com/office/drawing/2014/main" id="{AD1B2C5D-44C2-4D55-9B53-E50879641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61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53613" name="Oval 13">
            <a:extLst>
              <a:ext uri="{FF2B5EF4-FFF2-40B4-BE49-F238E27FC236}">
                <a16:creationId xmlns:a16="http://schemas.microsoft.com/office/drawing/2014/main" id="{206C67C1-769C-4F86-9E3B-E5FCD4200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53619" name="Oval 19">
            <a:extLst>
              <a:ext uri="{FF2B5EF4-FFF2-40B4-BE49-F238E27FC236}">
                <a16:creationId xmlns:a16="http://schemas.microsoft.com/office/drawing/2014/main" id="{B46ECCB6-6869-4F0A-B971-9460F1F5A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50191" name="Picture 26" descr="010">
            <a:extLst>
              <a:ext uri="{FF2B5EF4-FFF2-40B4-BE49-F238E27FC236}">
                <a16:creationId xmlns:a16="http://schemas.microsoft.com/office/drawing/2014/main" id="{F5EF9DE3-28AA-4062-B01F-90FB9262CA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247775"/>
            <a:ext cx="1320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AutoShape 27">
            <a:extLst>
              <a:ext uri="{FF2B5EF4-FFF2-40B4-BE49-F238E27FC236}">
                <a16:creationId xmlns:a16="http://schemas.microsoft.com/office/drawing/2014/main" id="{61196E84-B194-49F9-8FD3-3B7DAAA9B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463550"/>
            <a:ext cx="3960812" cy="946150"/>
          </a:xfrm>
          <a:prstGeom prst="cloudCallout">
            <a:avLst>
              <a:gd name="adj1" fmla="val -46514"/>
              <a:gd name="adj2" fmla="val 6041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11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11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11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11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Text Box 28">
            <a:extLst>
              <a:ext uri="{FF2B5EF4-FFF2-40B4-BE49-F238E27FC236}">
                <a16:creationId xmlns:a16="http://schemas.microsoft.com/office/drawing/2014/main" id="{E19F4C92-4208-40F6-97B3-EC5D6702B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108201"/>
            <a:ext cx="2927350" cy="371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8" b="1" dirty="0">
                <a:solidFill>
                  <a:prstClr val="black"/>
                </a:solidFill>
                <a:latin typeface="Times New Roman" panose="02020603050405020304" pitchFamily="18" charset="0"/>
              </a:rPr>
              <a:t>CHỌN  </a:t>
            </a:r>
            <a:r>
              <a:rPr lang="en-US" altLang="en-US" sz="180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8" b="1" dirty="0">
                <a:solidFill>
                  <a:prstClr val="black"/>
                </a:solidFill>
                <a:latin typeface="Times New Roman" panose="02020603050405020304" pitchFamily="18" charset="0"/>
              </a:rPr>
              <a:t> ÁN ĐÚNG:</a:t>
            </a:r>
          </a:p>
        </p:txBody>
      </p:sp>
      <p:sp>
        <p:nvSpPr>
          <p:cNvPr id="153629" name="Rectangle 29">
            <a:extLst>
              <a:ext uri="{FF2B5EF4-FFF2-40B4-BE49-F238E27FC236}">
                <a16:creationId xmlns:a16="http://schemas.microsoft.com/office/drawing/2014/main" id="{B2E02C87-DE24-4F56-A6E7-14295BBD2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3705226"/>
            <a:ext cx="14922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13,53     3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  1 5       4,51                                       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     03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       0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en-US" sz="1808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1" name="Oval 41">
            <a:extLst>
              <a:ext uri="{FF2B5EF4-FFF2-40B4-BE49-F238E27FC236}">
                <a16:creationId xmlns:a16="http://schemas.microsoft.com/office/drawing/2014/main" id="{9514CC1E-838D-4CA1-A6F6-5352016B5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1" y="5227639"/>
            <a:ext cx="746125" cy="4016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9" b="1">
                <a:solidFill>
                  <a:prstClr val="white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42" name="Oval 42">
            <a:extLst>
              <a:ext uri="{FF2B5EF4-FFF2-40B4-BE49-F238E27FC236}">
                <a16:creationId xmlns:a16="http://schemas.microsoft.com/office/drawing/2014/main" id="{5A3E9DEB-9C78-4769-893F-6D1BDC42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9" y="5227639"/>
            <a:ext cx="803275" cy="4016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9" b="1" dirty="0">
                <a:solidFill>
                  <a:prstClr val="white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3643" name="Oval 43">
            <a:extLst>
              <a:ext uri="{FF2B5EF4-FFF2-40B4-BE49-F238E27FC236}">
                <a16:creationId xmlns:a16="http://schemas.microsoft.com/office/drawing/2014/main" id="{D27A45D4-87EB-466F-B7E2-72AA49E58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4" y="5227639"/>
            <a:ext cx="746125" cy="4016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9" b="1" dirty="0">
                <a:solidFill>
                  <a:prstClr val="white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D07C058-AFF3-42AD-909D-2C6B80541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4405314"/>
            <a:ext cx="2043112" cy="5159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 dirty="0">
                <a:solidFill>
                  <a:srgbClr val="00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906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5F3FB35-3D5E-4C76-ABE5-BC43ECD10FF4}"/>
              </a:ext>
            </a:extLst>
          </p:cNvPr>
          <p:cNvSpPr/>
          <p:nvPr/>
        </p:nvSpPr>
        <p:spPr>
          <a:xfrm>
            <a:off x="7645400" y="4405314"/>
            <a:ext cx="1836738" cy="5159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11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609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727E0B8-C6CA-4A99-8898-6421446B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6" y="4405314"/>
            <a:ext cx="1908175" cy="5159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43043" name="Text Box 35">
            <a:extLst>
              <a:ext uri="{FF2B5EF4-FFF2-40B4-BE49-F238E27FC236}">
                <a16:creationId xmlns:a16="http://schemas.microsoft.com/office/drawing/2014/main" id="{6332A33F-35FF-4B31-A4FD-A60E50DB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4" y="2854325"/>
            <a:ext cx="6657975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9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302 x 3 = ?</a:t>
            </a:r>
            <a:endParaRPr lang="en-US" sz="2712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11290" name="Rectangle 36">
            <a:extLst>
              <a:ext uri="{FF2B5EF4-FFF2-40B4-BE49-F238E27FC236}">
                <a16:creationId xmlns:a16="http://schemas.microsoft.com/office/drawing/2014/main" id="{C1333138-4465-4A76-90FD-AAB922A8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"/>
            <a:ext cx="8382000" cy="6324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vi-VN" altLang="en-US" sz="135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Action Button: Sound 36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26A82952-A6CA-4618-A5E5-32956E7B7C22}"/>
              </a:ext>
            </a:extLst>
          </p:cNvPr>
          <p:cNvSpPr/>
          <p:nvPr/>
        </p:nvSpPr>
        <p:spPr>
          <a:xfrm>
            <a:off x="9080500" y="5553075"/>
            <a:ext cx="401638" cy="344488"/>
          </a:xfrm>
          <a:prstGeom prst="actionButtonSou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2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0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8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4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0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4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6" dur="5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61" dur="2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2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4" grpId="1" animBg="1"/>
      <p:bldP spid="153605" grpId="0" animBg="1"/>
      <p:bldP spid="153605" grpId="1" animBg="1"/>
      <p:bldP spid="153606" grpId="0" animBg="1"/>
      <p:bldP spid="153606" grpId="1" animBg="1"/>
      <p:bldP spid="153607" grpId="0" animBg="1"/>
      <p:bldP spid="153607" grpId="1" animBg="1"/>
      <p:bldP spid="153608" grpId="0" animBg="1"/>
      <p:bldP spid="153608" grpId="1" animBg="1"/>
      <p:bldP spid="153609" grpId="0" animBg="1"/>
      <p:bldP spid="153609" grpId="1" animBg="1"/>
      <p:bldP spid="153610" grpId="0" animBg="1"/>
      <p:bldP spid="153610" grpId="1" animBg="1"/>
      <p:bldP spid="153611" grpId="0" animBg="1"/>
      <p:bldP spid="153611" grpId="1" animBg="1"/>
      <p:bldP spid="153612" grpId="0" animBg="1"/>
      <p:bldP spid="153612" grpId="1" animBg="1"/>
      <p:bldP spid="153613" grpId="0" animBg="1"/>
      <p:bldP spid="153613" grpId="1" animBg="1"/>
      <p:bldP spid="153619" grpId="0" animBg="1"/>
      <p:bldP spid="153619" grpId="1" animBg="1"/>
      <p:bldP spid="153629" grpId="0"/>
      <p:bldP spid="153641" grpId="0" animBg="1"/>
      <p:bldP spid="153642" grpId="0" animBg="1"/>
      <p:bldP spid="153642" grpId="1" animBg="1"/>
      <p:bldP spid="153643" grpId="0" animBg="1"/>
      <p:bldP spid="153643" grpId="1" animBg="1"/>
      <p:bldP spid="46" grpId="0" animBg="1"/>
      <p:bldP spid="47" grpId="0" animBg="1"/>
      <p:bldP spid="48" grpId="0" animBg="1"/>
      <p:bldP spid="430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2A67674-F6A6-468F-934D-4E274183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846139"/>
            <a:ext cx="68897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vi-VN" altLang="en-US" sz="135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03" name="Picture 3" descr="01">
            <a:extLst>
              <a:ext uri="{FF2B5EF4-FFF2-40B4-BE49-F238E27FC236}">
                <a16:creationId xmlns:a16="http://schemas.microsoft.com/office/drawing/2014/main" id="{2F790FE5-2415-415F-B5E6-906B14E2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73868" b="79889"/>
          <a:stretch>
            <a:fillRect/>
          </a:stretch>
        </p:blipFill>
        <p:spPr bwMode="auto">
          <a:xfrm>
            <a:off x="7989889" y="1419225"/>
            <a:ext cx="12207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4">
            <a:extLst>
              <a:ext uri="{FF2B5EF4-FFF2-40B4-BE49-F238E27FC236}">
                <a16:creationId xmlns:a16="http://schemas.microsoft.com/office/drawing/2014/main" id="{D18EBCA5-391F-4BD9-8A8E-2970CA61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53605" name="Oval 5">
            <a:extLst>
              <a:ext uri="{FF2B5EF4-FFF2-40B4-BE49-F238E27FC236}">
                <a16:creationId xmlns:a16="http://schemas.microsoft.com/office/drawing/2014/main" id="{1A7A07D6-F39C-4C56-8012-8B885910F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3606" name="Oval 6">
            <a:extLst>
              <a:ext uri="{FF2B5EF4-FFF2-40B4-BE49-F238E27FC236}">
                <a16:creationId xmlns:a16="http://schemas.microsoft.com/office/drawing/2014/main" id="{2154BFDF-BAD7-4105-8FF1-0E9BD54E4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607" name="Oval 7">
            <a:extLst>
              <a:ext uri="{FF2B5EF4-FFF2-40B4-BE49-F238E27FC236}">
                <a16:creationId xmlns:a16="http://schemas.microsoft.com/office/drawing/2014/main" id="{1337B42B-C30B-4655-B013-1FA9A117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3608" name="Oval 8">
            <a:extLst>
              <a:ext uri="{FF2B5EF4-FFF2-40B4-BE49-F238E27FC236}">
                <a16:creationId xmlns:a16="http://schemas.microsoft.com/office/drawing/2014/main" id="{EB77F1D5-083F-4587-B2D7-939585CCF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53609" name="Oval 9">
            <a:extLst>
              <a:ext uri="{FF2B5EF4-FFF2-40B4-BE49-F238E27FC236}">
                <a16:creationId xmlns:a16="http://schemas.microsoft.com/office/drawing/2014/main" id="{BF564B5F-6BBA-4A8D-A758-201CCFEC3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3610" name="Oval 10">
            <a:extLst>
              <a:ext uri="{FF2B5EF4-FFF2-40B4-BE49-F238E27FC236}">
                <a16:creationId xmlns:a16="http://schemas.microsoft.com/office/drawing/2014/main" id="{D0A87E37-CDAF-4B46-BD3C-72B6EB28C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53611" name="Oval 11">
            <a:extLst>
              <a:ext uri="{FF2B5EF4-FFF2-40B4-BE49-F238E27FC236}">
                <a16:creationId xmlns:a16="http://schemas.microsoft.com/office/drawing/2014/main" id="{ACA90F01-F221-460E-96A0-D60CE4DB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53612" name="Oval 12">
            <a:extLst>
              <a:ext uri="{FF2B5EF4-FFF2-40B4-BE49-F238E27FC236}">
                <a16:creationId xmlns:a16="http://schemas.microsoft.com/office/drawing/2014/main" id="{AD1B2C5D-44C2-4D55-9B53-E50879641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61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53613" name="Oval 13">
            <a:extLst>
              <a:ext uri="{FF2B5EF4-FFF2-40B4-BE49-F238E27FC236}">
                <a16:creationId xmlns:a16="http://schemas.microsoft.com/office/drawing/2014/main" id="{206C67C1-769C-4F86-9E3B-E5FCD4200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53619" name="Oval 19">
            <a:extLst>
              <a:ext uri="{FF2B5EF4-FFF2-40B4-BE49-F238E27FC236}">
                <a16:creationId xmlns:a16="http://schemas.microsoft.com/office/drawing/2014/main" id="{B46ECCB6-6869-4F0A-B971-9460F1F5A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50191" name="Picture 26" descr="010">
            <a:extLst>
              <a:ext uri="{FF2B5EF4-FFF2-40B4-BE49-F238E27FC236}">
                <a16:creationId xmlns:a16="http://schemas.microsoft.com/office/drawing/2014/main" id="{F5EF9DE3-28AA-4062-B01F-90FB9262CA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247775"/>
            <a:ext cx="1320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AutoShape 27">
            <a:extLst>
              <a:ext uri="{FF2B5EF4-FFF2-40B4-BE49-F238E27FC236}">
                <a16:creationId xmlns:a16="http://schemas.microsoft.com/office/drawing/2014/main" id="{61196E84-B194-49F9-8FD3-3B7DAAA9B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463550"/>
            <a:ext cx="3960812" cy="946150"/>
          </a:xfrm>
          <a:prstGeom prst="cloudCallout">
            <a:avLst>
              <a:gd name="adj1" fmla="val -46514"/>
              <a:gd name="adj2" fmla="val 6041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11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11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11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11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Text Box 28">
            <a:extLst>
              <a:ext uri="{FF2B5EF4-FFF2-40B4-BE49-F238E27FC236}">
                <a16:creationId xmlns:a16="http://schemas.microsoft.com/office/drawing/2014/main" id="{E19F4C92-4208-40F6-97B3-EC5D6702B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108201"/>
            <a:ext cx="2927350" cy="371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8" b="1" dirty="0">
                <a:solidFill>
                  <a:prstClr val="black"/>
                </a:solidFill>
                <a:latin typeface="Times New Roman" panose="02020603050405020304" pitchFamily="18" charset="0"/>
              </a:rPr>
              <a:t>CHỌN  </a:t>
            </a:r>
            <a:r>
              <a:rPr lang="en-US" altLang="en-US" sz="180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8" b="1" dirty="0">
                <a:solidFill>
                  <a:prstClr val="black"/>
                </a:solidFill>
                <a:latin typeface="Times New Roman" panose="02020603050405020304" pitchFamily="18" charset="0"/>
              </a:rPr>
              <a:t> ÁN ĐÚNG:</a:t>
            </a:r>
          </a:p>
        </p:txBody>
      </p:sp>
      <p:sp>
        <p:nvSpPr>
          <p:cNvPr id="153629" name="Rectangle 29">
            <a:extLst>
              <a:ext uri="{FF2B5EF4-FFF2-40B4-BE49-F238E27FC236}">
                <a16:creationId xmlns:a16="http://schemas.microsoft.com/office/drawing/2014/main" id="{B2E02C87-DE24-4F56-A6E7-14295BBD2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3705226"/>
            <a:ext cx="14922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13,53     3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  1 5       4,51                                       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     03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       0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en-US" sz="1808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1" name="Oval 41">
            <a:extLst>
              <a:ext uri="{FF2B5EF4-FFF2-40B4-BE49-F238E27FC236}">
                <a16:creationId xmlns:a16="http://schemas.microsoft.com/office/drawing/2014/main" id="{9514CC1E-838D-4CA1-A6F6-5352016B5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1" y="5227639"/>
            <a:ext cx="746125" cy="4016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9" b="1">
                <a:solidFill>
                  <a:prstClr val="white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42" name="Oval 42">
            <a:extLst>
              <a:ext uri="{FF2B5EF4-FFF2-40B4-BE49-F238E27FC236}">
                <a16:creationId xmlns:a16="http://schemas.microsoft.com/office/drawing/2014/main" id="{5A3E9DEB-9C78-4769-893F-6D1BDC42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9" y="5227639"/>
            <a:ext cx="803275" cy="4016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9" b="1" dirty="0">
                <a:solidFill>
                  <a:prstClr val="white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3643" name="Oval 43">
            <a:extLst>
              <a:ext uri="{FF2B5EF4-FFF2-40B4-BE49-F238E27FC236}">
                <a16:creationId xmlns:a16="http://schemas.microsoft.com/office/drawing/2014/main" id="{D27A45D4-87EB-466F-B7E2-72AA49E58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4" y="5227639"/>
            <a:ext cx="746125" cy="4016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9" b="1" dirty="0">
                <a:solidFill>
                  <a:prstClr val="white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D07C058-AFF3-42AD-909D-2C6B80541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4405314"/>
            <a:ext cx="2043112" cy="5159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 dirty="0">
                <a:solidFill>
                  <a:srgbClr val="00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314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5F3FB35-3D5E-4C76-ABE5-BC43ECD10FF4}"/>
              </a:ext>
            </a:extLst>
          </p:cNvPr>
          <p:cNvSpPr/>
          <p:nvPr/>
        </p:nvSpPr>
        <p:spPr>
          <a:xfrm>
            <a:off x="7645400" y="4405314"/>
            <a:ext cx="1836738" cy="5159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11" b="1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443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727E0B8-C6CA-4A99-8898-6421446B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6" y="4405314"/>
            <a:ext cx="1908175" cy="5159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</a:t>
            </a:r>
          </a:p>
        </p:txBody>
      </p:sp>
      <p:sp>
        <p:nvSpPr>
          <p:cNvPr id="43043" name="Text Box 35">
            <a:extLst>
              <a:ext uri="{FF2B5EF4-FFF2-40B4-BE49-F238E27FC236}">
                <a16:creationId xmlns:a16="http://schemas.microsoft.com/office/drawing/2014/main" id="{6332A33F-35FF-4B31-A4FD-A60E50DB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4" y="2854325"/>
            <a:ext cx="6657975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9" dirty="0">
                <a:solidFill>
                  <a:srgbClr val="1209C3"/>
                </a:solidFill>
                <a:latin typeface="Times New Roman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826 : 2 = ?</a:t>
            </a:r>
            <a:endParaRPr lang="en-US" sz="2712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11290" name="Rectangle 36">
            <a:extLst>
              <a:ext uri="{FF2B5EF4-FFF2-40B4-BE49-F238E27FC236}">
                <a16:creationId xmlns:a16="http://schemas.microsoft.com/office/drawing/2014/main" id="{C1333138-4465-4A76-90FD-AAB922A8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"/>
            <a:ext cx="8382000" cy="6324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vi-VN" altLang="en-US" sz="135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Action Button: Sound 36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26A82952-A6CA-4618-A5E5-32956E7B7C22}"/>
              </a:ext>
            </a:extLst>
          </p:cNvPr>
          <p:cNvSpPr/>
          <p:nvPr/>
        </p:nvSpPr>
        <p:spPr>
          <a:xfrm>
            <a:off x="9080500" y="5553075"/>
            <a:ext cx="401638" cy="344488"/>
          </a:xfrm>
          <a:prstGeom prst="actionButtonSou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937052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2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0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8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4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0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4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6" dur="5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61" dur="2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2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4" grpId="1" animBg="1"/>
      <p:bldP spid="153605" grpId="0" animBg="1"/>
      <p:bldP spid="153605" grpId="1" animBg="1"/>
      <p:bldP spid="153606" grpId="0" animBg="1"/>
      <p:bldP spid="153606" grpId="1" animBg="1"/>
      <p:bldP spid="153607" grpId="0" animBg="1"/>
      <p:bldP spid="153607" grpId="1" animBg="1"/>
      <p:bldP spid="153608" grpId="0" animBg="1"/>
      <p:bldP spid="153608" grpId="1" animBg="1"/>
      <p:bldP spid="153609" grpId="0" animBg="1"/>
      <p:bldP spid="153609" grpId="1" animBg="1"/>
      <p:bldP spid="153610" grpId="0" animBg="1"/>
      <p:bldP spid="153610" grpId="1" animBg="1"/>
      <p:bldP spid="153611" grpId="0" animBg="1"/>
      <p:bldP spid="153611" grpId="1" animBg="1"/>
      <p:bldP spid="153612" grpId="0" animBg="1"/>
      <p:bldP spid="153612" grpId="1" animBg="1"/>
      <p:bldP spid="153613" grpId="0" animBg="1"/>
      <p:bldP spid="153613" grpId="1" animBg="1"/>
      <p:bldP spid="153619" grpId="0" animBg="1"/>
      <p:bldP spid="153619" grpId="1" animBg="1"/>
      <p:bldP spid="153629" grpId="0"/>
      <p:bldP spid="153641" grpId="0" animBg="1"/>
      <p:bldP spid="153642" grpId="0" animBg="1"/>
      <p:bldP spid="153642" grpId="1" animBg="1"/>
      <p:bldP spid="153643" grpId="0" animBg="1"/>
      <p:bldP spid="153643" grpId="1" animBg="1"/>
      <p:bldP spid="46" grpId="0" animBg="1"/>
      <p:bldP spid="47" grpId="0" animBg="1"/>
      <p:bldP spid="48" grpId="0" animBg="1"/>
      <p:bldP spid="430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EEA04BDC-C4E9-461C-8FEC-9EB86FE3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846139"/>
            <a:ext cx="68897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vi-VN" altLang="en-US" sz="135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03" name="Picture 3" descr="01">
            <a:extLst>
              <a:ext uri="{FF2B5EF4-FFF2-40B4-BE49-F238E27FC236}">
                <a16:creationId xmlns:a16="http://schemas.microsoft.com/office/drawing/2014/main" id="{E6A5EFBF-8534-409A-93DE-80452DCE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73868" b="79889"/>
          <a:stretch>
            <a:fillRect/>
          </a:stretch>
        </p:blipFill>
        <p:spPr bwMode="auto">
          <a:xfrm>
            <a:off x="7989889" y="1419225"/>
            <a:ext cx="12207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4">
            <a:extLst>
              <a:ext uri="{FF2B5EF4-FFF2-40B4-BE49-F238E27FC236}">
                <a16:creationId xmlns:a16="http://schemas.microsoft.com/office/drawing/2014/main" id="{59940DC0-8F3F-4F4D-A771-64A01D03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53605" name="Oval 5">
            <a:extLst>
              <a:ext uri="{FF2B5EF4-FFF2-40B4-BE49-F238E27FC236}">
                <a16:creationId xmlns:a16="http://schemas.microsoft.com/office/drawing/2014/main" id="{61645EED-A1AB-4989-93CE-696B622FB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3606" name="Oval 6">
            <a:extLst>
              <a:ext uri="{FF2B5EF4-FFF2-40B4-BE49-F238E27FC236}">
                <a16:creationId xmlns:a16="http://schemas.microsoft.com/office/drawing/2014/main" id="{1A8DD754-BDC1-4AEB-B36A-0B3BDAA32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607" name="Oval 7">
            <a:extLst>
              <a:ext uri="{FF2B5EF4-FFF2-40B4-BE49-F238E27FC236}">
                <a16:creationId xmlns:a16="http://schemas.microsoft.com/office/drawing/2014/main" id="{1A3B585B-C30E-478D-A6CD-DA847AACB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3608" name="Oval 8">
            <a:extLst>
              <a:ext uri="{FF2B5EF4-FFF2-40B4-BE49-F238E27FC236}">
                <a16:creationId xmlns:a16="http://schemas.microsoft.com/office/drawing/2014/main" id="{38D6F0C9-D4CF-4E4B-BE59-ACC8502E2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53609" name="Oval 9">
            <a:extLst>
              <a:ext uri="{FF2B5EF4-FFF2-40B4-BE49-F238E27FC236}">
                <a16:creationId xmlns:a16="http://schemas.microsoft.com/office/drawing/2014/main" id="{65FEF160-422B-476F-B0E3-BC707597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3610" name="Oval 10">
            <a:extLst>
              <a:ext uri="{FF2B5EF4-FFF2-40B4-BE49-F238E27FC236}">
                <a16:creationId xmlns:a16="http://schemas.microsoft.com/office/drawing/2014/main" id="{E895EC52-3144-4216-8683-D9CC78DF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53611" name="Oval 11">
            <a:extLst>
              <a:ext uri="{FF2B5EF4-FFF2-40B4-BE49-F238E27FC236}">
                <a16:creationId xmlns:a16="http://schemas.microsoft.com/office/drawing/2014/main" id="{841A12ED-3E1C-4461-A4E2-6518612A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53612" name="Oval 12">
            <a:extLst>
              <a:ext uri="{FF2B5EF4-FFF2-40B4-BE49-F238E27FC236}">
                <a16:creationId xmlns:a16="http://schemas.microsoft.com/office/drawing/2014/main" id="{3424C24A-7658-45B0-887B-418CEC16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61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53613" name="Oval 13">
            <a:extLst>
              <a:ext uri="{FF2B5EF4-FFF2-40B4-BE49-F238E27FC236}">
                <a16:creationId xmlns:a16="http://schemas.microsoft.com/office/drawing/2014/main" id="{9AB9F289-8B16-4968-8C26-D74668352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53619" name="Oval 19">
            <a:extLst>
              <a:ext uri="{FF2B5EF4-FFF2-40B4-BE49-F238E27FC236}">
                <a16:creationId xmlns:a16="http://schemas.microsoft.com/office/drawing/2014/main" id="{67CE7CD4-D436-4E0E-9BB3-E76D93C24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1822450"/>
            <a:ext cx="631825" cy="573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52239" name="Picture 26" descr="010">
            <a:extLst>
              <a:ext uri="{FF2B5EF4-FFF2-40B4-BE49-F238E27FC236}">
                <a16:creationId xmlns:a16="http://schemas.microsoft.com/office/drawing/2014/main" id="{F28DA6AA-B803-4D98-B0BB-E49FB2FC0D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247775"/>
            <a:ext cx="1320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AutoShape 27">
            <a:extLst>
              <a:ext uri="{FF2B5EF4-FFF2-40B4-BE49-F238E27FC236}">
                <a16:creationId xmlns:a16="http://schemas.microsoft.com/office/drawing/2014/main" id="{226B448F-9250-4811-8FA2-CFAD5845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463550"/>
            <a:ext cx="3960812" cy="946150"/>
          </a:xfrm>
          <a:prstGeom prst="cloudCallout">
            <a:avLst>
              <a:gd name="adj1" fmla="val -46514"/>
              <a:gd name="adj2" fmla="val 6041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11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11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11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11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11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Text Box 28">
            <a:extLst>
              <a:ext uri="{FF2B5EF4-FFF2-40B4-BE49-F238E27FC236}">
                <a16:creationId xmlns:a16="http://schemas.microsoft.com/office/drawing/2014/main" id="{1D61F089-6D04-4D08-98C5-7560F7414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108201"/>
            <a:ext cx="2927350" cy="371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8" b="1" dirty="0">
                <a:solidFill>
                  <a:prstClr val="black"/>
                </a:solidFill>
                <a:latin typeface="Times New Roman" panose="02020603050405020304" pitchFamily="18" charset="0"/>
              </a:rPr>
              <a:t>CHỌN  </a:t>
            </a:r>
            <a:r>
              <a:rPr lang="en-US" altLang="en-US" sz="180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8" b="1" dirty="0">
                <a:solidFill>
                  <a:prstClr val="black"/>
                </a:solidFill>
                <a:latin typeface="Times New Roman" panose="02020603050405020304" pitchFamily="18" charset="0"/>
              </a:rPr>
              <a:t> ÁN ĐÚNG:</a:t>
            </a:r>
          </a:p>
        </p:txBody>
      </p:sp>
      <p:sp>
        <p:nvSpPr>
          <p:cNvPr id="153629" name="Rectangle 29">
            <a:extLst>
              <a:ext uri="{FF2B5EF4-FFF2-40B4-BE49-F238E27FC236}">
                <a16:creationId xmlns:a16="http://schemas.microsoft.com/office/drawing/2014/main" id="{6A0DC556-8AF9-45A1-A35F-4DD22646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3705226"/>
            <a:ext cx="14922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13,53     3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  1 5       4,51                                       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     03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8" b="1">
                <a:solidFill>
                  <a:prstClr val="white"/>
                </a:solidFill>
                <a:latin typeface="Times New Roman" panose="02020603050405020304" pitchFamily="18" charset="0"/>
              </a:rPr>
              <a:t>       0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en-US" sz="1808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1" name="Oval 41">
            <a:extLst>
              <a:ext uri="{FF2B5EF4-FFF2-40B4-BE49-F238E27FC236}">
                <a16:creationId xmlns:a16="http://schemas.microsoft.com/office/drawing/2014/main" id="{C256A3A3-C6ED-437E-B3C2-00711102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4" y="5726113"/>
            <a:ext cx="746125" cy="400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9" b="1" dirty="0">
                <a:solidFill>
                  <a:prstClr val="white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3642" name="Oval 42">
            <a:extLst>
              <a:ext uri="{FF2B5EF4-FFF2-40B4-BE49-F238E27FC236}">
                <a16:creationId xmlns:a16="http://schemas.microsoft.com/office/drawing/2014/main" id="{55E4CB61-FB57-49CF-B1A0-265F5C24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9" y="4810125"/>
            <a:ext cx="803275" cy="4016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9" b="1" dirty="0">
                <a:solidFill>
                  <a:prstClr val="white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43" name="Oval 43">
            <a:extLst>
              <a:ext uri="{FF2B5EF4-FFF2-40B4-BE49-F238E27FC236}">
                <a16:creationId xmlns:a16="http://schemas.microsoft.com/office/drawing/2014/main" id="{201CB46D-31D7-40AD-A59F-C79E3C6AC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4" y="3903664"/>
            <a:ext cx="746125" cy="4016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9" b="1" dirty="0">
                <a:solidFill>
                  <a:prstClr val="white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24D52E6-17EB-474A-A39B-D42E8B86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9" y="3846514"/>
            <a:ext cx="6848475" cy="5159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370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309000B-5522-41AF-A23D-20E7D47ABBA9}"/>
              </a:ext>
            </a:extLst>
          </p:cNvPr>
          <p:cNvSpPr/>
          <p:nvPr/>
        </p:nvSpPr>
        <p:spPr>
          <a:xfrm>
            <a:off x="3016250" y="4772025"/>
            <a:ext cx="6858000" cy="5159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310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73B4F0F-36DC-4600-953A-3D395740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5695950"/>
            <a:ext cx="6732588" cy="51593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1290" name="Rectangle 36">
            <a:extLst>
              <a:ext uri="{FF2B5EF4-FFF2-40B4-BE49-F238E27FC236}">
                <a16:creationId xmlns:a16="http://schemas.microsoft.com/office/drawing/2014/main" id="{51412AD6-8300-4A50-951F-2ED92DEE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"/>
            <a:ext cx="8382000" cy="6324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vi-VN" altLang="en-US" sz="135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Action Button: Sound 36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E9A0490-3072-4C58-9444-A1DD761B716F}"/>
              </a:ext>
            </a:extLst>
          </p:cNvPr>
          <p:cNvSpPr/>
          <p:nvPr/>
        </p:nvSpPr>
        <p:spPr>
          <a:xfrm>
            <a:off x="9080500" y="5553075"/>
            <a:ext cx="401638" cy="344488"/>
          </a:xfrm>
          <a:prstGeom prst="actionButtonSou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783FAB20-7E39-4E4B-8C79-20D3E4E2D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6" y="2898775"/>
            <a:ext cx="5434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30 + 7 x 10 = ?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5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3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1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9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5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3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1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9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1" dur="5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6" dur="2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4" grpId="1" animBg="1"/>
      <p:bldP spid="153605" grpId="0" animBg="1"/>
      <p:bldP spid="153605" grpId="1" animBg="1"/>
      <p:bldP spid="153606" grpId="0" animBg="1"/>
      <p:bldP spid="153606" grpId="1" animBg="1"/>
      <p:bldP spid="153607" grpId="0" animBg="1"/>
      <p:bldP spid="153607" grpId="1" animBg="1"/>
      <p:bldP spid="153608" grpId="0" animBg="1"/>
      <p:bldP spid="153608" grpId="1" animBg="1"/>
      <p:bldP spid="153609" grpId="0" animBg="1"/>
      <p:bldP spid="153609" grpId="1" animBg="1"/>
      <p:bldP spid="153610" grpId="0" animBg="1"/>
      <p:bldP spid="153610" grpId="1" animBg="1"/>
      <p:bldP spid="153611" grpId="0" animBg="1"/>
      <p:bldP spid="153611" grpId="1" animBg="1"/>
      <p:bldP spid="153612" grpId="0" animBg="1"/>
      <p:bldP spid="153612" grpId="1" animBg="1"/>
      <p:bldP spid="153613" grpId="0" animBg="1"/>
      <p:bldP spid="153613" grpId="1" animBg="1"/>
      <p:bldP spid="153619" grpId="0" animBg="1"/>
      <p:bldP spid="153619" grpId="1" animBg="1"/>
      <p:bldP spid="153629" grpId="0"/>
      <p:bldP spid="153641" grpId="0" animBg="1"/>
      <p:bldP spid="153642" grpId="0" animBg="1"/>
      <p:bldP spid="153642" grpId="1" animBg="1"/>
      <p:bldP spid="153643" grpId="0" animBg="1"/>
      <p:bldP spid="153643" grpId="1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1636B-4185-4D41-B8F4-88C8B9291470}"/>
              </a:ext>
            </a:extLst>
          </p:cNvPr>
          <p:cNvSpPr txBox="1"/>
          <p:nvPr/>
        </p:nvSpPr>
        <p:spPr>
          <a:xfrm>
            <a:off x="772708" y="584479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B0E3FEF9-66CC-4DEC-8A27-23E5C3904578}"/>
              </a:ext>
            </a:extLst>
          </p:cNvPr>
          <p:cNvSpPr/>
          <p:nvPr/>
        </p:nvSpPr>
        <p:spPr>
          <a:xfrm>
            <a:off x="4921173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A5C2BD0D-BA54-40E6-AB4C-75D70E14569C}"/>
              </a:ext>
            </a:extLst>
          </p:cNvPr>
          <p:cNvSpPr/>
          <p:nvPr/>
        </p:nvSpPr>
        <p:spPr>
          <a:xfrm>
            <a:off x="1121534" y="3634600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765E8A52-1D1B-4C67-8893-2F4AD114A55D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EEA9A6D4-5688-457C-929E-49F109507CEA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5A41FC3A-D5C1-4870-B1A6-CB3401E0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73010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E979C6B2-9A26-4DF7-9390-EEEFC406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20" y="370044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3B78DFD4-0760-40F2-97B9-FA349D23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269CF55C-891F-41A1-8B7E-E54062C7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id="{919438BC-F27A-436D-81C1-1CC3DE85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4804" y="-114269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3958896" y="373010"/>
            <a:ext cx="51435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43136" y="1015695"/>
            <a:ext cx="53011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385" y="268501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Sáu  ngày  3  tháng 1 năm 2025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6572" y="1107604"/>
            <a:ext cx="169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358" y="2111949"/>
            <a:ext cx="971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</a:rPr>
              <a:t>iểu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số</a:t>
            </a:r>
            <a:r>
              <a:rPr lang="en-US" sz="48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8281" y="3066771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8" name="Picture 21" descr="bloem20"/>
          <p:cNvPicPr>
            <a:picLocks noChangeAspect="1" noChangeArrowheads="1" noCrop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87" y="4078014"/>
            <a:ext cx="2619266" cy="277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737" y="99755"/>
            <a:ext cx="5535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08438"/>
              </p:ext>
            </p:extLst>
          </p:nvPr>
        </p:nvGraphicFramePr>
        <p:xfrm>
          <a:off x="2257425" y="1243476"/>
          <a:ext cx="7318394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a) 731 – 680 + 19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b) 63 × 2 : 7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c) 14 × 6 – 29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d) 348 + 84 : 6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63899" y="2748189"/>
            <a:ext cx="46922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a) 731– 680+ 19= 51+19</a:t>
            </a:r>
          </a:p>
          <a:p>
            <a:pPr lvl="3"/>
            <a:r>
              <a:rPr lang="en-US" sz="3200" dirty="0">
                <a:solidFill>
                  <a:srgbClr val="FF0000"/>
                </a:solidFill>
              </a:rPr>
              <a:t>              = 70</a:t>
            </a:r>
          </a:p>
          <a:p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b) 63× 2: 7= 126:7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              = 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1266" y="2748188"/>
            <a:ext cx="4715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c) 14× 6– 29= 84–29</a:t>
            </a:r>
          </a:p>
          <a:p>
            <a:pPr lvl="2"/>
            <a:r>
              <a:rPr lang="en-US" sz="3200" dirty="0">
                <a:solidFill>
                  <a:srgbClr val="FF0000"/>
                </a:solidFill>
              </a:rPr>
              <a:t>            = 55</a:t>
            </a:r>
          </a:p>
          <a:p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d) 348+ 84: 6= 348+14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                 = 362</a:t>
            </a:r>
          </a:p>
        </p:txBody>
      </p:sp>
    </p:spTree>
    <p:extLst>
      <p:ext uri="{BB962C8B-B14F-4D97-AF65-F5344CB8AC3E}">
        <p14:creationId xmlns:p14="http://schemas.microsoft.com/office/powerpoint/2010/main" val="327291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0A93CD5-1977-853C-8CF0-300EF5D3F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407"/>
            <a:ext cx="3095755" cy="13863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D636EB4-1FF2-6137-6DC9-C72B3E19F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2" b="66713"/>
          <a:stretch/>
        </p:blipFill>
        <p:spPr>
          <a:xfrm>
            <a:off x="98464" y="5567772"/>
            <a:ext cx="12192000" cy="12902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1471" y="320145"/>
            <a:ext cx="300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7889" y="328762"/>
            <a:ext cx="963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gạo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30 kg,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ngô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45 kg. </a:t>
            </a:r>
            <a:r>
              <a:rPr lang="en-US" sz="3200" dirty="0" err="1"/>
              <a:t>Hỏi</a:t>
            </a:r>
            <a:r>
              <a:rPr lang="en-US" sz="3200" dirty="0"/>
              <a:t> 3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gạo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1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ngô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ki</a:t>
            </a:r>
            <a:r>
              <a:rPr lang="en-US" sz="3200" dirty="0"/>
              <a:t>-</a:t>
            </a:r>
            <a:r>
              <a:rPr lang="en-US" sz="3200" dirty="0" err="1"/>
              <a:t>lô</a:t>
            </a:r>
            <a:r>
              <a:rPr lang="en-US" sz="3200" dirty="0"/>
              <a:t>-gam?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4249" y="1949415"/>
            <a:ext cx="87832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                3 bao </a:t>
            </a:r>
            <a:r>
              <a:rPr lang="en-US" sz="3200" dirty="0" err="1">
                <a:solidFill>
                  <a:srgbClr val="FF0000"/>
                </a:solidFill>
              </a:rPr>
              <a:t>gạo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nặng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lô</a:t>
            </a:r>
            <a:r>
              <a:rPr lang="en-US" sz="3200" dirty="0">
                <a:solidFill>
                  <a:srgbClr val="FF0000"/>
                </a:solidFill>
              </a:rPr>
              <a:t>-gam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	                   30× 3 = 90 (kg)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        3 bao </a:t>
            </a:r>
            <a:r>
              <a:rPr lang="en-US" sz="3200" dirty="0" err="1">
                <a:solidFill>
                  <a:srgbClr val="FF0000"/>
                </a:solidFill>
              </a:rPr>
              <a:t>gạo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1 bao </a:t>
            </a:r>
            <a:r>
              <a:rPr lang="en-US" sz="3200" dirty="0" err="1">
                <a:solidFill>
                  <a:srgbClr val="FF0000"/>
                </a:solidFill>
              </a:rPr>
              <a:t>ngô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nặng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lô</a:t>
            </a:r>
            <a:r>
              <a:rPr lang="en-US" sz="3200" dirty="0">
                <a:solidFill>
                  <a:srgbClr val="FF0000"/>
                </a:solidFill>
              </a:rPr>
              <a:t>-gam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	                 90+ 45 = 135 (kg)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				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: 135 kg.</a:t>
            </a:r>
          </a:p>
        </p:txBody>
      </p:sp>
    </p:spTree>
    <p:extLst>
      <p:ext uri="{BB962C8B-B14F-4D97-AF65-F5344CB8AC3E}">
        <p14:creationId xmlns:p14="http://schemas.microsoft.com/office/powerpoint/2010/main" val="19176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387</Words>
  <Application>Microsoft Office PowerPoint</Application>
  <PresentationFormat>Widescreen</PresentationFormat>
  <Paragraphs>130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HP001 4 hàng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BICH LIEN</cp:lastModifiedBy>
  <cp:revision>83</cp:revision>
  <dcterms:created xsi:type="dcterms:W3CDTF">2022-07-13T12:59:38Z</dcterms:created>
  <dcterms:modified xsi:type="dcterms:W3CDTF">2025-01-03T12:20:40Z</dcterms:modified>
</cp:coreProperties>
</file>