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2" r:id="rId2"/>
    <p:sldId id="308" r:id="rId3"/>
    <p:sldId id="273" r:id="rId4"/>
    <p:sldId id="278" r:id="rId5"/>
    <p:sldId id="297" r:id="rId6"/>
    <p:sldId id="290" r:id="rId7"/>
    <p:sldId id="287" r:id="rId8"/>
    <p:sldId id="291" r:id="rId9"/>
    <p:sldId id="319" r:id="rId10"/>
    <p:sldId id="320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D3D7E-23B0-48BB-A736-A31659C52136}" type="datetimeFigureOut">
              <a:rPr lang="en-US" smtClean="0"/>
              <a:t>10/19/2025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22BA36-FAC2-4ABB-BE6B-A761855EA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5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8144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1757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5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374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027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25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1748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7938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370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077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053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1432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837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5268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15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1251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8037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57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692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5306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2577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53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316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5327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8807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870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13667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071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818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9475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840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41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634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5415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977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144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93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11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057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图片与标题"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04800" y="190500"/>
            <a:ext cx="11639550" cy="6381750"/>
          </a:xfrm>
          <a:prstGeom prst="round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78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4DB1BD0-9154-45A6-BE1B-F3511BC16D82}"/>
              </a:ext>
            </a:extLst>
          </p:cNvPr>
          <p:cNvPicPr>
            <a:picLocks noChangeAspect="1"/>
          </p:cNvPicPr>
          <p:nvPr userDrawn="1"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Shape&#10;&#10;Description automatically generated with medium confidence">
            <a:extLst>
              <a:ext uri="{FF2B5EF4-FFF2-40B4-BE49-F238E27FC236}">
                <a16:creationId xmlns:a16="http://schemas.microsoft.com/office/drawing/2014/main" id="{470DDE7C-4654-4B06-9960-174FD825EAA1}"/>
              </a:ext>
            </a:extLst>
          </p:cNvPr>
          <p:cNvPicPr>
            <a:picLocks noChangeAspect="1"/>
          </p:cNvPicPr>
          <p:nvPr userDrawn="1"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113" y="96078"/>
            <a:ext cx="1131935" cy="1131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8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E6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58031344-F0E3-47BA-BF76-2A75161A7F63}"/>
              </a:ext>
            </a:extLst>
          </p:cNvPr>
          <p:cNvGrpSpPr/>
          <p:nvPr/>
        </p:nvGrpSpPr>
        <p:grpSpPr>
          <a:xfrm>
            <a:off x="6553200" y="0"/>
            <a:ext cx="5638800" cy="6858000"/>
            <a:chOff x="3446310" y="0"/>
            <a:chExt cx="8745690" cy="685800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4AF4418-F885-40BF-8E37-952884393A4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067"/>
            <a:stretch/>
          </p:blipFill>
          <p:spPr>
            <a:xfrm>
              <a:off x="4233069" y="0"/>
              <a:ext cx="7958931" cy="6858000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A5F9765-BA61-4550-849E-E21E4EED55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7937" y="5648325"/>
              <a:ext cx="695325" cy="733425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0FF684D6-58E3-437E-913D-707CEB8D8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633" y="430187"/>
              <a:ext cx="455560" cy="607413"/>
            </a:xfrm>
            <a:prstGeom prst="rect">
              <a:avLst/>
            </a:prstGeom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F85E080C-FAAD-403A-9F84-E609AC6B6D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86586" y="2025821"/>
              <a:ext cx="896088" cy="1006134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B5C21D8-3D61-4482-8829-2A01E3BE4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9292" y="4142968"/>
              <a:ext cx="783488" cy="554038"/>
            </a:xfrm>
            <a:prstGeom prst="rect">
              <a:avLst/>
            </a:prstGeom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0C01AFC-0EEE-4175-805C-1C06CC65F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6310" y="1528960"/>
              <a:ext cx="851499" cy="654050"/>
            </a:xfrm>
            <a:prstGeom prst="rect">
              <a:avLst/>
            </a:prstGeom>
          </p:spPr>
        </p:pic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BEFFC758-22F3-49EF-88CB-6C8127B307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945" y="10402"/>
            <a:ext cx="649264" cy="779117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B8B3C73-F707-42DA-9D95-7A06294364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176" y="5194396"/>
            <a:ext cx="952496" cy="9142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5304AF-3702-48BB-B443-9B59A67E467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9204" y="1394951"/>
            <a:ext cx="8047417" cy="7498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C253985-5859-4DD0-A76E-06CA1DA28F7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63055" y="2265710"/>
            <a:ext cx="7096359" cy="237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0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random/>
      </p:transition>
    </mc:Choice>
    <mc:Fallback xmlns=""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2363136" y="3341716"/>
            <a:ext cx="9439138" cy="1670766"/>
            <a:chOff x="1629819" y="733985"/>
            <a:chExt cx="9439138" cy="1670766"/>
          </a:xfrm>
        </p:grpSpPr>
        <p:pic>
          <p:nvPicPr>
            <p:cNvPr id="1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2202636" y="2242106"/>
            <a:ext cx="907251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42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 rất nhiều cách để chia tay với đồ dùng cũ. Những món đồ mình không sửa dụng được nữa những sẽ có ích v</a:t>
            </a:r>
            <a:r>
              <a:rPr lang="en-US" sz="42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ớ</a:t>
            </a:r>
            <a:r>
              <a:rPr lang="vi-VN" sz="42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người khác.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rgbClr val="FF2D4E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3C83B7-867B-4C4A-8733-859960FF3C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0" y="3500195"/>
            <a:ext cx="2047786" cy="204778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D9DDD03-1589-4EED-AA8A-8F34579E7B12}"/>
              </a:ext>
            </a:extLst>
          </p:cNvPr>
          <p:cNvGrpSpPr/>
          <p:nvPr/>
        </p:nvGrpSpPr>
        <p:grpSpPr>
          <a:xfrm>
            <a:off x="0" y="-161129"/>
            <a:ext cx="3385354" cy="3045590"/>
            <a:chOff x="1216259" y="668944"/>
            <a:chExt cx="3385354" cy="304559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0785943">
              <a:off x="1216259" y="668944"/>
              <a:ext cx="3385354" cy="3045590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1821868-7DB1-4A50-A446-7B93A18116F0}"/>
                </a:ext>
              </a:extLst>
            </p:cNvPr>
            <p:cNvSpPr/>
            <p:nvPr/>
          </p:nvSpPr>
          <p:spPr>
            <a:xfrm>
              <a:off x="1676400" y="1209040"/>
              <a:ext cx="2529840" cy="209542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Kết</a:t>
              </a:r>
              <a:r>
                <a:rPr kumimoji="0" lang="en-US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 </a:t>
              </a:r>
              <a:r>
                <a:rPr kumimoji="0" lang="en-US" sz="5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oiny" panose="02000903060500060000" pitchFamily="2" charset="0"/>
                  <a:cs typeface="+mn-cs"/>
                </a:rPr>
                <a:t>luận</a:t>
              </a:r>
              <a:endPara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136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D32F087-1FB5-43A9-A948-6C3E2704866D}"/>
              </a:ext>
            </a:extLst>
          </p:cNvPr>
          <p:cNvSpPr txBox="1"/>
          <p:nvPr/>
        </p:nvSpPr>
        <p:spPr>
          <a:xfrm>
            <a:off x="578279" y="401370"/>
            <a:ext cx="110354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1.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Tiểu</a:t>
            </a: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phẩm</a:t>
            </a: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Nỗi</a:t>
            </a: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buồn</a:t>
            </a: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của</a:t>
            </a: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quần</a:t>
            </a: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áo</a:t>
            </a:r>
            <a:r>
              <a:rPr kumimoji="0" lang="en-US" sz="4000" b="1" i="0" u="none" strike="noStrike" kern="1200" cap="none" spc="30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kumimoji="0" lang="en-US" sz="4000" b="1" i="0" u="none" strike="noStrike" kern="1200" cap="none" spc="300" normalizeH="0" baseline="0" noProof="0" dirty="0" err="1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cũ</a:t>
            </a:r>
            <a:endParaRPr kumimoji="0" lang="en-US" sz="4000" b="1" i="0" u="none" strike="noStrike" kern="1200" cap="none" spc="300" normalizeH="0" baseline="0" noProof="0" dirty="0">
              <a:ln>
                <a:noFill/>
              </a:ln>
              <a:solidFill>
                <a:srgbClr val="F94341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Microsoft YaHei"/>
              <a:cs typeface="Arial" panose="020B0604020202020204" pitchFamily="34" charset="0"/>
              <a:sym typeface="+mn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BE0E291-E6D6-4D60-9D72-C65129539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982" y="1210669"/>
            <a:ext cx="5397818" cy="524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329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 flipH="1">
            <a:off x="872204" y="808358"/>
            <a:ext cx="4830418" cy="1643188"/>
            <a:chOff x="4126041" y="366563"/>
            <a:chExt cx="3876590" cy="1643188"/>
          </a:xfrm>
          <a:solidFill>
            <a:srgbClr val="FFFF99"/>
          </a:solidFill>
        </p:grpSpPr>
        <p:sp>
          <p:nvSpPr>
            <p:cNvPr id="4" name="Rounded Rectangular Callout 3"/>
            <p:cNvSpPr/>
            <p:nvPr/>
          </p:nvSpPr>
          <p:spPr>
            <a:xfrm>
              <a:off x="4162151" y="366563"/>
              <a:ext cx="3840480" cy="1117828"/>
            </a:xfrm>
            <a:prstGeom prst="wedgeRoundRectCallout">
              <a:avLst>
                <a:gd name="adj1" fmla="val 4602"/>
                <a:gd name="adj2" fmla="val 84752"/>
                <a:gd name="adj3" fmla="val 16667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64D2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26041" y="440091"/>
              <a:ext cx="384048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Sắm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vai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quần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áo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trong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tủ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nói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chuyện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với</a:t>
              </a: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3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nhau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64D2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 flipH="1">
            <a:off x="6976026" y="850216"/>
            <a:ext cx="4298775" cy="1035968"/>
            <a:chOff x="1883" y="2287988"/>
            <a:chExt cx="3294616" cy="1035968"/>
          </a:xfrm>
          <a:solidFill>
            <a:srgbClr val="F0F9E0"/>
          </a:solidFill>
        </p:grpSpPr>
        <p:sp>
          <p:nvSpPr>
            <p:cNvPr id="8" name="Rounded Rectangular Callout 7"/>
            <p:cNvSpPr/>
            <p:nvPr/>
          </p:nvSpPr>
          <p:spPr>
            <a:xfrm>
              <a:off x="24374" y="2287988"/>
              <a:ext cx="3249634" cy="1035968"/>
            </a:xfrm>
            <a:prstGeom prst="wedgeRoundRectCallout">
              <a:avLst>
                <a:gd name="adj1" fmla="val -1050"/>
                <a:gd name="adj2" fmla="val 92500"/>
                <a:gd name="adj3" fmla="val 16667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64D2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883" y="2328919"/>
              <a:ext cx="32946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Phân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vai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: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Chiếc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áo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,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Chiếc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Quần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,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Đôi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 </a:t>
              </a:r>
              <a:r>
                <a:rPr kumimoji="0" lang="en-US" sz="2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Tất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64D2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…</a:t>
              </a:r>
            </a:p>
          </p:txBody>
        </p:sp>
      </p:grpSp>
      <p:pic>
        <p:nvPicPr>
          <p:cNvPr id="11" name="Picture 10" descr="Diagram&#10;&#10;Description automatically generated with low confidence">
            <a:extLst>
              <a:ext uri="{FF2B5EF4-FFF2-40B4-BE49-F238E27FC236}">
                <a16:creationId xmlns:a16="http://schemas.microsoft.com/office/drawing/2014/main" id="{40596FAE-95E5-4093-8126-49AF97338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880" y="1886184"/>
            <a:ext cx="4640426" cy="4546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2814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04D2C32-9A0E-4E46-8E10-9F93D19C0104}"/>
              </a:ext>
            </a:extLst>
          </p:cNvPr>
          <p:cNvGrpSpPr/>
          <p:nvPr/>
        </p:nvGrpSpPr>
        <p:grpSpPr>
          <a:xfrm>
            <a:off x="2932955" y="2175225"/>
            <a:ext cx="4422885" cy="4296695"/>
            <a:chOff x="2932955" y="2175225"/>
            <a:chExt cx="4260325" cy="4260325"/>
          </a:xfrm>
        </p:grpSpPr>
        <p:pic>
          <p:nvPicPr>
            <p:cNvPr id="15" name="Picture 2" descr="Lịch sử giá Áo Người Nhện Spider Man cổ tròn màu trắng cực đẹp dành cho trẻ  em - đang giảm ₫46,000 tháng 5/2022 - BeeCost">
              <a:extLst>
                <a:ext uri="{FF2B5EF4-FFF2-40B4-BE49-F238E27FC236}">
                  <a16:creationId xmlns:a16="http://schemas.microsoft.com/office/drawing/2014/main" id="{BB7FCBA2-7527-47AE-83A5-E868C4344B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2955" y="2175225"/>
              <a:ext cx="4260325" cy="4260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F35578BE-65CC-4F79-BC35-CB499478AB3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2424" y="3627120"/>
              <a:ext cx="1661385" cy="1661385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C99A29B-FF0B-4154-8D14-C35AC7A18669}"/>
              </a:ext>
            </a:extLst>
          </p:cNvPr>
          <p:cNvGrpSpPr/>
          <p:nvPr/>
        </p:nvGrpSpPr>
        <p:grpSpPr>
          <a:xfrm flipH="1">
            <a:off x="2672077" y="162561"/>
            <a:ext cx="7112001" cy="1938607"/>
            <a:chOff x="1883" y="2287988"/>
            <a:chExt cx="3294616" cy="1071453"/>
          </a:xfrm>
          <a:solidFill>
            <a:srgbClr val="F0F9E0"/>
          </a:solidFill>
        </p:grpSpPr>
        <p:sp>
          <p:nvSpPr>
            <p:cNvPr id="23" name="Rounded Rectangular Callout 7">
              <a:extLst>
                <a:ext uri="{FF2B5EF4-FFF2-40B4-BE49-F238E27FC236}">
                  <a16:creationId xmlns:a16="http://schemas.microsoft.com/office/drawing/2014/main" id="{707722E2-3341-4C0C-9A37-CE841F506336}"/>
                </a:ext>
              </a:extLst>
            </p:cNvPr>
            <p:cNvSpPr/>
            <p:nvPr/>
          </p:nvSpPr>
          <p:spPr>
            <a:xfrm>
              <a:off x="24374" y="2287988"/>
              <a:ext cx="3249634" cy="1035968"/>
            </a:xfrm>
            <a:prstGeom prst="wedgeRoundRectCallout">
              <a:avLst>
                <a:gd name="adj1" fmla="val -1050"/>
                <a:gd name="adj2" fmla="val 92500"/>
                <a:gd name="adj3" fmla="val 16667"/>
              </a:avLst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64D2">
                    <a:lumMod val="75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140A752-E93C-47AB-9C21-F9021B0B3C1E}"/>
                </a:ext>
              </a:extLst>
            </p:cNvPr>
            <p:cNvSpPr txBox="1"/>
            <p:nvPr/>
          </p:nvSpPr>
          <p:spPr>
            <a:xfrm>
              <a:off x="1883" y="2328919"/>
              <a:ext cx="3294616" cy="1030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nl-NL" sz="3300" dirty="0">
                  <a:effectLst/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Hu hu! Tủi thân quá!Cậu chủ thích tôi mà đã lâu lắm rồi cậu không mặc đến tôi.</a:t>
              </a:r>
              <a:endParaRPr lang="en-US" sz="33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4102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2363136" y="3341716"/>
            <a:ext cx="9439138" cy="1670766"/>
            <a:chOff x="1629819" y="733985"/>
            <a:chExt cx="9439138" cy="1670766"/>
          </a:xfrm>
        </p:grpSpPr>
        <p:pic>
          <p:nvPicPr>
            <p:cNvPr id="1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19" name="Straight Connector 18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1961415" y="3541541"/>
            <a:ext cx="90725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Chúng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cần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phải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giữ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gìn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và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trân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trọng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các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vật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dụng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đồ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dùng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mình</a:t>
            </a:r>
            <a:r>
              <a:rPr lang="en-US" sz="4400" b="1" dirty="0">
                <a:solidFill>
                  <a:srgbClr val="FF2D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23C83B7-867B-4C4A-8733-859960FF3C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50" y="3500195"/>
            <a:ext cx="2047786" cy="2047786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D9DDD03-1589-4EED-AA8A-8F34579E7B12}"/>
              </a:ext>
            </a:extLst>
          </p:cNvPr>
          <p:cNvGrpSpPr/>
          <p:nvPr/>
        </p:nvGrpSpPr>
        <p:grpSpPr>
          <a:xfrm>
            <a:off x="509959" y="354693"/>
            <a:ext cx="3385354" cy="3045590"/>
            <a:chOff x="1216259" y="668944"/>
            <a:chExt cx="3385354" cy="3045590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20785943">
              <a:off x="1216259" y="668944"/>
              <a:ext cx="3385354" cy="3045590"/>
            </a:xfrm>
            <a:prstGeom prst="rect">
              <a:avLst/>
            </a:prstGeom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1821868-7DB1-4A50-A446-7B93A18116F0}"/>
                </a:ext>
              </a:extLst>
            </p:cNvPr>
            <p:cNvSpPr/>
            <p:nvPr/>
          </p:nvSpPr>
          <p:spPr>
            <a:xfrm>
              <a:off x="1676400" y="1209040"/>
              <a:ext cx="2529840" cy="2095420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5400" dirty="0" err="1">
                  <a:latin typeface="Coiny" panose="02000903060500060000" pitchFamily="2" charset="0"/>
                </a:rPr>
                <a:t>Kết</a:t>
              </a:r>
              <a:r>
                <a:rPr lang="en-US" sz="5400" dirty="0">
                  <a:latin typeface="Coiny" panose="02000903060500060000" pitchFamily="2" charset="0"/>
                </a:rPr>
                <a:t> </a:t>
              </a:r>
              <a:r>
                <a:rPr lang="en-US" sz="5400" dirty="0" err="1">
                  <a:latin typeface="Coiny" panose="02000903060500060000" pitchFamily="2" charset="0"/>
                </a:rPr>
                <a:t>luận</a:t>
              </a:r>
              <a:endParaRPr lang="en-US" sz="5400" dirty="0">
                <a:latin typeface="Coiny" panose="0200090306050006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569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31B4E58-40B5-468F-9C0B-7737632F5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207172">
            <a:off x="2129866" y="814071"/>
            <a:ext cx="8272122" cy="489123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682199" y="771526"/>
            <a:ext cx="1751563" cy="1688790"/>
          </a:xfrm>
          <a:prstGeom prst="ellipse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rgbClr val="F94341">
                    <a:lumMod val="75000"/>
                  </a:srgbClr>
                </a:solidFill>
                <a:effectLst/>
                <a:uLnTx/>
                <a:uFillTx/>
                <a:latin typeface="Coiny" panose="02000903060500060000" pitchFamily="2" charset="0"/>
                <a:cs typeface="+mn-cs"/>
              </a:rPr>
              <a:t>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32F087-1FB5-43A9-A948-6C3E2704866D}"/>
              </a:ext>
            </a:extLst>
          </p:cNvPr>
          <p:cNvSpPr txBox="1"/>
          <p:nvPr/>
        </p:nvSpPr>
        <p:spPr>
          <a:xfrm>
            <a:off x="2624437" y="2317656"/>
            <a:ext cx="80294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Thảo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luận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về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đồ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cũ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nên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dùng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tiếp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hay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bỏ</a:t>
            </a:r>
            <a:r>
              <a:rPr lang="en-US" sz="4800" b="1" spc="300" dirty="0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 </a:t>
            </a:r>
            <a:r>
              <a:rPr lang="en-US" sz="4800" b="1" spc="300" dirty="0" err="1">
                <a:solidFill>
                  <a:srgbClr val="F94341">
                    <a:lumMod val="75000"/>
                  </a:srgbClr>
                </a:solidFill>
                <a:effectLst>
                  <a:glow rad="228600">
                    <a:srgbClr val="FFFF99">
                      <a:alpha val="83000"/>
                    </a:srgbClr>
                  </a:glow>
                </a:effectLst>
                <a:latin typeface="Arial" panose="020B0604020202020204" pitchFamily="34" charset="0"/>
                <a:ea typeface="Microsoft YaHei"/>
                <a:cs typeface="Arial" panose="020B0604020202020204" pitchFamily="34" charset="0"/>
                <a:sym typeface="+mn-lt"/>
              </a:rPr>
              <a:t>đi</a:t>
            </a:r>
            <a:endParaRPr kumimoji="0" lang="en-US" sz="4800" b="1" i="0" u="none" strike="noStrike" kern="1200" cap="none" spc="300" normalizeH="0" baseline="0" noProof="0" dirty="0">
              <a:ln>
                <a:noFill/>
              </a:ln>
              <a:solidFill>
                <a:srgbClr val="F94341">
                  <a:lumMod val="75000"/>
                </a:srgbClr>
              </a:solidFill>
              <a:effectLst>
                <a:glow rad="228600">
                  <a:srgbClr val="FFFF99">
                    <a:alpha val="83000"/>
                  </a:srgbClr>
                </a:glow>
              </a:effectLst>
              <a:uLnTx/>
              <a:uFillTx/>
              <a:latin typeface="Arial" panose="020B0604020202020204" pitchFamily="34" charset="0"/>
              <a:ea typeface="Microsoft YaHei"/>
              <a:cs typeface="Arial" panose="020B0604020202020204" pitchFamily="34" charset="0"/>
              <a:sym typeface="+mn-lt"/>
            </a:endParaRPr>
          </a:p>
        </p:txBody>
      </p:sp>
      <p:pic>
        <p:nvPicPr>
          <p:cNvPr id="19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314317"/>
            <a:ext cx="12192000" cy="1568824"/>
          </a:xfrm>
          <a:prstGeom prst="rect">
            <a:avLst/>
          </a:prstGeom>
        </p:spPr>
      </p:pic>
      <p:pic>
        <p:nvPicPr>
          <p:cNvPr id="20" name="图片 10">
            <a:extLst>
              <a:ext uri="{FF2B5EF4-FFF2-40B4-BE49-F238E27FC236}">
                <a16:creationId xmlns:a16="http://schemas.microsoft.com/office/drawing/2014/main" id="{FFD9874D-CFE7-40E3-85E5-945EBA36960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85309" y="3418311"/>
            <a:ext cx="2263295" cy="3827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4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1">
            <a:extLst>
              <a:ext uri="{FF2B5EF4-FFF2-40B4-BE49-F238E27FC236}">
                <a16:creationId xmlns:a16="http://schemas.microsoft.com/office/drawing/2014/main" id="{6B2E33AD-7DC5-4F7F-B4D5-FF16936D16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846617"/>
            <a:ext cx="12192000" cy="1036523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087AC317-D1A0-4653-99B8-6CD6D5B060C5}"/>
              </a:ext>
            </a:extLst>
          </p:cNvPr>
          <p:cNvGrpSpPr/>
          <p:nvPr/>
        </p:nvGrpSpPr>
        <p:grpSpPr>
          <a:xfrm>
            <a:off x="654685" y="3761329"/>
            <a:ext cx="3785235" cy="2085288"/>
            <a:chOff x="8416216" y="4844834"/>
            <a:chExt cx="3649410" cy="1874465"/>
          </a:xfrm>
        </p:grpSpPr>
        <p:pic>
          <p:nvPicPr>
            <p:cNvPr id="16" name="Picture 15" descr="A group of kids sitting at a table&#10;&#10;Description automatically generated with low confidence">
              <a:extLst>
                <a:ext uri="{FF2B5EF4-FFF2-40B4-BE49-F238E27FC236}">
                  <a16:creationId xmlns:a16="http://schemas.microsoft.com/office/drawing/2014/main" id="{1B958252-697B-4AB7-874D-C27A69F66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35082" y="4844834"/>
              <a:ext cx="3630544" cy="1848623"/>
            </a:xfrm>
            <a:prstGeom prst="rect">
              <a:avLst/>
            </a:prstGeom>
          </p:spPr>
        </p:pic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2B7ECE8-E866-4628-B80C-BA0CA645EC39}"/>
                </a:ext>
              </a:extLst>
            </p:cNvPr>
            <p:cNvSpPr/>
            <p:nvPr/>
          </p:nvSpPr>
          <p:spPr>
            <a:xfrm>
              <a:off x="8416216" y="6133673"/>
              <a:ext cx="3649410" cy="585626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800" b="1" dirty="0" err="1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8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sp>
        <p:nvSpPr>
          <p:cNvPr id="18" name="Rounded Rectangular Callout 16">
            <a:extLst>
              <a:ext uri="{FF2B5EF4-FFF2-40B4-BE49-F238E27FC236}">
                <a16:creationId xmlns:a16="http://schemas.microsoft.com/office/drawing/2014/main" id="{2A97541F-C519-4AAE-9B07-4F908A908882}"/>
              </a:ext>
            </a:extLst>
          </p:cNvPr>
          <p:cNvSpPr/>
          <p:nvPr/>
        </p:nvSpPr>
        <p:spPr>
          <a:xfrm>
            <a:off x="329564" y="253798"/>
            <a:ext cx="10978515" cy="916406"/>
          </a:xfrm>
          <a:prstGeom prst="wedgeRoundRectCallout">
            <a:avLst>
              <a:gd name="adj1" fmla="val -40635"/>
              <a:gd name="adj2" fmla="val 86928"/>
              <a:gd name="adj3" fmla="val 16667"/>
            </a:avLst>
          </a:prstGeom>
          <a:solidFill>
            <a:srgbClr val="E6F7FF">
              <a:lumMod val="90000"/>
            </a:srgbClr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en-US" sz="2800" kern="0" dirty="0" err="1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Nhớ</a:t>
            </a:r>
            <a:r>
              <a:rPr lang="en-US" sz="2800" kern="0" dirty="0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2800" kern="0" dirty="0">
                <a:solidFill>
                  <a:srgbClr val="00527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 các món đồ của mình và ghi ra giấy tên món đồ cũ.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005279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ounded Rectangular Callout 18">
            <a:extLst>
              <a:ext uri="{FF2B5EF4-FFF2-40B4-BE49-F238E27FC236}">
                <a16:creationId xmlns:a16="http://schemas.microsoft.com/office/drawing/2014/main" id="{EC0DF371-FBCD-4CD4-9224-28E51848A3B6}"/>
              </a:ext>
            </a:extLst>
          </p:cNvPr>
          <p:cNvSpPr/>
          <p:nvPr/>
        </p:nvSpPr>
        <p:spPr>
          <a:xfrm>
            <a:off x="3219722" y="1527038"/>
            <a:ext cx="7184118" cy="815120"/>
          </a:xfrm>
          <a:prstGeom prst="wedgeRoundRectCallout">
            <a:avLst>
              <a:gd name="adj1" fmla="val -41116"/>
              <a:gd name="adj2" fmla="val 80371"/>
              <a:gd name="adj3" fmla="val 16667"/>
            </a:avLst>
          </a:prstGeom>
          <a:solidFill>
            <a:srgbClr val="FBB03B">
              <a:lumMod val="40000"/>
              <a:lumOff val="60000"/>
            </a:srgbClr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Kể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muốn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loại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bỏ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cũ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6E4F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AD8CE7-20EE-4C14-BFFF-76BC95CC34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5600" y="5012780"/>
            <a:ext cx="2772928" cy="18452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2" name="Rounded Rectangular Callout 18">
            <a:extLst>
              <a:ext uri="{FF2B5EF4-FFF2-40B4-BE49-F238E27FC236}">
                <a16:creationId xmlns:a16="http://schemas.microsoft.com/office/drawing/2014/main" id="{FBE2ACB3-A3EC-4EB6-9287-ADE89C52CD8E}"/>
              </a:ext>
            </a:extLst>
          </p:cNvPr>
          <p:cNvSpPr/>
          <p:nvPr/>
        </p:nvSpPr>
        <p:spPr>
          <a:xfrm>
            <a:off x="4712458" y="2782019"/>
            <a:ext cx="6595621" cy="815120"/>
          </a:xfrm>
          <a:prstGeom prst="wedgeRoundRectCallout">
            <a:avLst>
              <a:gd name="adj1" fmla="val -41116"/>
              <a:gd name="adj2" fmla="val 80371"/>
              <a:gd name="adj3" fmla="val 16667"/>
            </a:avLst>
          </a:prstGeom>
          <a:solidFill>
            <a:srgbClr val="FFC000"/>
          </a:solidFill>
          <a:ln w="25400" cap="flat" cmpd="sng" algn="ctr">
            <a:solidFill>
              <a:srgbClr val="FDFDFD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>
              <a:defRPr/>
            </a:pPr>
            <a:r>
              <a:rPr lang="vi-VN" sz="2800">
                <a:latin typeface="Arial" panose="020B0604020202020204" pitchFamily="34" charset="0"/>
                <a:cs typeface="Arial" panose="020B0604020202020204" pitchFamily="34" charset="0"/>
              </a:rPr>
              <a:t>Đưa ra cách sửa chữa một số đồ cũ bị hỏng để có thể tiếp tục dùng được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6E4F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ounded Rectangular Callout 18">
            <a:extLst>
              <a:ext uri="{FF2B5EF4-FFF2-40B4-BE49-F238E27FC236}">
                <a16:creationId xmlns:a16="http://schemas.microsoft.com/office/drawing/2014/main" id="{164E7569-ADE7-4B35-A56A-86F0215D6B6E}"/>
              </a:ext>
            </a:extLst>
          </p:cNvPr>
          <p:cNvSpPr/>
          <p:nvPr/>
        </p:nvSpPr>
        <p:spPr>
          <a:xfrm>
            <a:off x="4712458" y="4067741"/>
            <a:ext cx="6447019" cy="815120"/>
          </a:xfrm>
          <a:prstGeom prst="wedgeRoundRectCallout">
            <a:avLst>
              <a:gd name="adj1" fmla="val -41116"/>
              <a:gd name="adj2" fmla="val 80371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vi-VN" sz="2800" dirty="0">
                <a:latin typeface="Arial" panose="020B0604020202020204" pitchFamily="34" charset="0"/>
                <a:cs typeface="Arial" panose="020B0604020202020204" pitchFamily="34" charset="0"/>
              </a:rPr>
              <a:t>hảo luận những cách chia tay với đồ cũ của em.</a:t>
            </a:r>
            <a:endParaRPr kumimoji="0" lang="vi-VN" sz="2800" b="0" i="0" u="none" strike="noStrike" kern="0" cap="none" spc="0" normalizeH="0" baseline="0" noProof="0" dirty="0">
              <a:ln>
                <a:noFill/>
              </a:ln>
              <a:solidFill>
                <a:srgbClr val="6E4F2B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5" presetClass="emph" presetSubtype="0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19" grpId="0" animBg="1"/>
      <p:bldP spid="19" grpId="1" animBg="1"/>
      <p:bldP spid="22" grpId="0" animBg="1"/>
      <p:bldP spid="22" grpId="1" animBg="1"/>
      <p:bldP spid="23" grpId="0" animBg="1"/>
      <p:bldP spid="2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3179929" cy="684000"/>
            <a:chOff x="3521613" y="0"/>
            <a:chExt cx="3179929" cy="684000"/>
          </a:xfrm>
        </p:grpSpPr>
        <p:grpSp>
          <p:nvGrpSpPr>
            <p:cNvPr id="16" name="Group 15"/>
            <p:cNvGrpSpPr/>
            <p:nvPr/>
          </p:nvGrpSpPr>
          <p:grpSpPr>
            <a:xfrm>
              <a:off x="3521613" y="0"/>
              <a:ext cx="3179929" cy="684000"/>
              <a:chOff x="3770142" y="1493446"/>
              <a:chExt cx="3179929" cy="684000"/>
            </a:xfrm>
          </p:grpSpPr>
          <p:sp>
            <p:nvSpPr>
              <p:cNvPr id="18" name="Flowchart: Alternate Process 17"/>
              <p:cNvSpPr/>
              <p:nvPr/>
            </p:nvSpPr>
            <p:spPr>
              <a:xfrm>
                <a:off x="3840481" y="1547446"/>
                <a:ext cx="3109590" cy="576000"/>
              </a:xfrm>
              <a:prstGeom prst="flowChartAlternateProcess">
                <a:avLst/>
              </a:prstGeom>
              <a:solidFill>
                <a:srgbClr val="FFFF99"/>
              </a:solidFill>
              <a:ln w="28575">
                <a:solidFill>
                  <a:srgbClr val="FC7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3751426" y="1512162"/>
                <a:ext cx="684000" cy="64656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046390" y="80389"/>
              <a:ext cx="2393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Gợi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ý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trả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lời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0339" y="912154"/>
            <a:ext cx="5764738" cy="2727945"/>
            <a:chOff x="553540" y="1069809"/>
            <a:chExt cx="1854970" cy="1284957"/>
          </a:xfrm>
        </p:grpSpPr>
        <p:pic>
          <p:nvPicPr>
            <p:cNvPr id="22" name="图片 17">
              <a:extLst>
                <a:ext uri="{FF2B5EF4-FFF2-40B4-BE49-F238E27FC236}">
                  <a16:creationId xmlns:a16="http://schemas.microsoft.com/office/drawing/2014/main" id="{F4DFE95E-3229-4FDB-BCF3-140903A28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99768" y="1341393"/>
              <a:ext cx="1708742" cy="826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dirty="0" err="1">
                  <a:solidFill>
                    <a:srgbClr val="333333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í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do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em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muốn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loại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bỏ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hoặc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tiếp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tục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sử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dụng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một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đồ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vật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cũ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em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733125" y="1808571"/>
            <a:ext cx="6584998" cy="1670766"/>
            <a:chOff x="1629819" y="733985"/>
            <a:chExt cx="9439138" cy="1670766"/>
          </a:xfrm>
        </p:grpSpPr>
        <p:pic>
          <p:nvPicPr>
            <p:cNvPr id="2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0" name="Straight Connector 29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5591503" y="823192"/>
            <a:ext cx="62891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Quần áo: bị ố vàng, rách, hỏng khóa, đứt khuy, bục chỉ</a:t>
            </a:r>
            <a:r>
              <a:rPr lang="en-US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  <a:endParaRPr lang="vi-VN" sz="32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 chơi: bị gãy, vỡ, nứt, hỏng hoặc bị thiếu mất một phụ kiện,...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075" y="-5302281"/>
            <a:ext cx="12178952" cy="1033462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7849D1DE-AC32-477E-AA4C-3BE595AD8ADF}"/>
              </a:ext>
            </a:extLst>
          </p:cNvPr>
          <p:cNvGrpSpPr/>
          <p:nvPr/>
        </p:nvGrpSpPr>
        <p:grpSpPr>
          <a:xfrm>
            <a:off x="70339" y="4049666"/>
            <a:ext cx="5521164" cy="2727945"/>
            <a:chOff x="553540" y="1069809"/>
            <a:chExt cx="1776593" cy="1284957"/>
          </a:xfrm>
        </p:grpSpPr>
        <p:pic>
          <p:nvPicPr>
            <p:cNvPr id="25" name="图片 17">
              <a:extLst>
                <a:ext uri="{FF2B5EF4-FFF2-40B4-BE49-F238E27FC236}">
                  <a16:creationId xmlns:a16="http://schemas.microsoft.com/office/drawing/2014/main" id="{0732DAFC-711F-488A-A746-82FE969E5E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4D4AAA1-8D9F-41CC-9774-C9AC1382F7D4}"/>
                </a:ext>
              </a:extLst>
            </p:cNvPr>
            <p:cNvSpPr txBox="1"/>
            <p:nvPr/>
          </p:nvSpPr>
          <p:spPr>
            <a:xfrm>
              <a:off x="587466" y="1278217"/>
              <a:ext cx="1708742" cy="826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Cách sửa chữa một số đồ cũ bị hỏng để có thể tiếp tục dùng được</a:t>
              </a:r>
              <a:endPara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59A9B8C-52AE-418C-B2AE-F15227929AAA}"/>
              </a:ext>
            </a:extLst>
          </p:cNvPr>
          <p:cNvGrpSpPr/>
          <p:nvPr/>
        </p:nvGrpSpPr>
        <p:grpSpPr>
          <a:xfrm>
            <a:off x="5733125" y="4946083"/>
            <a:ext cx="6584998" cy="1670766"/>
            <a:chOff x="1629819" y="733985"/>
            <a:chExt cx="9439138" cy="1670766"/>
          </a:xfrm>
        </p:grpSpPr>
        <p:pic>
          <p:nvPicPr>
            <p:cNvPr id="33" name="图片 16">
              <a:extLst>
                <a:ext uri="{FF2B5EF4-FFF2-40B4-BE49-F238E27FC236}">
                  <a16:creationId xmlns:a16="http://schemas.microsoft.com/office/drawing/2014/main" id="{BEF365A1-8186-445C-864D-757E43ACA5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7DB53AC-E535-4A23-ACBF-449603CF3686}"/>
                </a:ext>
              </a:extLst>
            </p:cNvPr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3E559C54-66F3-4DEE-88DC-EAE2CC12EB65}"/>
              </a:ext>
            </a:extLst>
          </p:cNvPr>
          <p:cNvSpPr txBox="1"/>
          <p:nvPr/>
        </p:nvSpPr>
        <p:spPr>
          <a:xfrm>
            <a:off x="5591503" y="4395490"/>
            <a:ext cx="6289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Quần áo: khâu, vá, ghép các bộ đồ cũ với nhau,...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 chơi: dùng keo gắn, dùng băng dính dán,...</a:t>
            </a:r>
          </a:p>
        </p:txBody>
      </p:sp>
    </p:spTree>
    <p:extLst>
      <p:ext uri="{BB962C8B-B14F-4D97-AF65-F5344CB8AC3E}">
        <p14:creationId xmlns:p14="http://schemas.microsoft.com/office/powerpoint/2010/main" val="150290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0"/>
            <a:ext cx="3179929" cy="684000"/>
            <a:chOff x="3521613" y="0"/>
            <a:chExt cx="3179929" cy="684000"/>
          </a:xfrm>
        </p:grpSpPr>
        <p:grpSp>
          <p:nvGrpSpPr>
            <p:cNvPr id="16" name="Group 15"/>
            <p:cNvGrpSpPr/>
            <p:nvPr/>
          </p:nvGrpSpPr>
          <p:grpSpPr>
            <a:xfrm>
              <a:off x="3521613" y="0"/>
              <a:ext cx="3179929" cy="684000"/>
              <a:chOff x="3770142" y="1493446"/>
              <a:chExt cx="3179929" cy="684000"/>
            </a:xfrm>
          </p:grpSpPr>
          <p:sp>
            <p:nvSpPr>
              <p:cNvPr id="18" name="Flowchart: Alternate Process 17"/>
              <p:cNvSpPr/>
              <p:nvPr/>
            </p:nvSpPr>
            <p:spPr>
              <a:xfrm>
                <a:off x="3840481" y="1547446"/>
                <a:ext cx="3109590" cy="576000"/>
              </a:xfrm>
              <a:prstGeom prst="flowChartAlternateProcess">
                <a:avLst/>
              </a:prstGeom>
              <a:solidFill>
                <a:srgbClr val="FFFF99"/>
              </a:solidFill>
              <a:ln w="28575">
                <a:solidFill>
                  <a:srgbClr val="FC709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3751426" y="1512162"/>
                <a:ext cx="684000" cy="646568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4046390" y="80389"/>
              <a:ext cx="23934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Gợi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ý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trả</a:t>
              </a: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kumimoji="0" lang="en-US" sz="2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lời</a:t>
              </a:r>
              <a:endPara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6568" y="2253166"/>
            <a:ext cx="4925215" cy="2727945"/>
            <a:chOff x="553540" y="1069809"/>
            <a:chExt cx="1776593" cy="1284957"/>
          </a:xfrm>
        </p:grpSpPr>
        <p:pic>
          <p:nvPicPr>
            <p:cNvPr id="22" name="图片 17">
              <a:extLst>
                <a:ext uri="{FF2B5EF4-FFF2-40B4-BE49-F238E27FC236}">
                  <a16:creationId xmlns:a16="http://schemas.microsoft.com/office/drawing/2014/main" id="{F4DFE95E-3229-4FDB-BCF3-140903A28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540" y="1069809"/>
              <a:ext cx="1776593" cy="1284957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612987" y="1346846"/>
              <a:ext cx="1708742" cy="565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Một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cách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chia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tay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đồ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cũ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b="0" i="0" dirty="0" err="1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em</a:t>
              </a:r>
              <a:r>
                <a:rPr lang="en-US" sz="3600" b="0" i="0" dirty="0">
                  <a:solidFill>
                    <a:srgbClr val="333333"/>
                  </a:solidFill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687114" y="3149583"/>
            <a:ext cx="6584998" cy="1670766"/>
            <a:chOff x="1629819" y="733985"/>
            <a:chExt cx="9439138" cy="1670766"/>
          </a:xfrm>
        </p:grpSpPr>
        <p:pic>
          <p:nvPicPr>
            <p:cNvPr id="28" name="图片 16">
              <a:extLst>
                <a:ext uri="{FF2B5EF4-FFF2-40B4-BE49-F238E27FC236}">
                  <a16:creationId xmlns:a16="http://schemas.microsoft.com/office/drawing/2014/main" id="{B054D3B0-AC60-482E-81DF-B0B6D90B13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32" t="19699" r="27415" b="24031"/>
            <a:stretch/>
          </p:blipFill>
          <p:spPr>
            <a:xfrm flipH="1">
              <a:off x="9532265" y="733985"/>
              <a:ext cx="1536692" cy="1670766"/>
            </a:xfrm>
            <a:prstGeom prst="rect">
              <a:avLst/>
            </a:prstGeom>
          </p:spPr>
        </p:pic>
        <p:cxnSp>
          <p:nvCxnSpPr>
            <p:cNvPr id="30" name="Straight Connector 29"/>
            <p:cNvCxnSpPr/>
            <p:nvPr/>
          </p:nvCxnSpPr>
          <p:spPr>
            <a:xfrm>
              <a:off x="1629819" y="2303151"/>
              <a:ext cx="8094752" cy="0"/>
            </a:xfrm>
            <a:prstGeom prst="line">
              <a:avLst/>
            </a:prstGeom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31"/>
          <p:cNvSpPr txBox="1"/>
          <p:nvPr/>
        </p:nvSpPr>
        <p:spPr>
          <a:xfrm>
            <a:off x="5733125" y="2672807"/>
            <a:ext cx="62891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Bỏ đi.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Cho, tặng.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Tái chế.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vi-VN" sz="32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Tái sử dụng.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075" y="-5302281"/>
            <a:ext cx="12178952" cy="1033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2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4341"/>
      </a:accent1>
      <a:accent2>
        <a:srgbClr val="0DC8DB"/>
      </a:accent2>
      <a:accent3>
        <a:srgbClr val="505069"/>
      </a:accent3>
      <a:accent4>
        <a:srgbClr val="F94341"/>
      </a:accent4>
      <a:accent5>
        <a:srgbClr val="0DC8DB"/>
      </a:accent5>
      <a:accent6>
        <a:srgbClr val="505069"/>
      </a:accent6>
      <a:hlink>
        <a:srgbClr val="F94341"/>
      </a:hlink>
      <a:folHlink>
        <a:srgbClr val="0DC8DB"/>
      </a:folHlink>
    </a:clrScheme>
    <a:fontScheme name="自定义 2">
      <a:majorFont>
        <a:latin typeface="Humanst521 BT"/>
        <a:ea typeface="字魂59号-创粗黑"/>
        <a:cs typeface=""/>
      </a:majorFont>
      <a:minorFont>
        <a:latin typeface="Humanst521 BT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319</Words>
  <Application>Microsoft Office PowerPoint</Application>
  <PresentationFormat>Màn hình rộng</PresentationFormat>
  <Paragraphs>28</Paragraphs>
  <Slides>10</Slides>
  <Notes>0</Notes>
  <HiddenSlides>0</HiddenSlides>
  <MMClips>0</MMClips>
  <ScaleCrop>false</ScaleCrop>
  <HeadingPairs>
    <vt:vector size="6" baseType="variant">
      <vt:variant>
        <vt:lpstr>Phông được Dùng</vt:lpstr>
      </vt:variant>
      <vt:variant>
        <vt:i4>3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10</vt:i4>
      </vt:variant>
    </vt:vector>
  </HeadingPairs>
  <TitlesOfParts>
    <vt:vector size="14" baseType="lpstr">
      <vt:lpstr>Coiny</vt:lpstr>
      <vt:lpstr>Arial</vt:lpstr>
      <vt:lpstr>Calibri</vt:lpstr>
      <vt:lpstr>Office 主题​​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  <vt:lpstr>Bản trình bày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Bui Nam</cp:lastModifiedBy>
  <cp:revision>39</cp:revision>
  <dcterms:created xsi:type="dcterms:W3CDTF">2022-07-19T06:40:44Z</dcterms:created>
  <dcterms:modified xsi:type="dcterms:W3CDTF">2025-10-19T04:08:04Z</dcterms:modified>
</cp:coreProperties>
</file>