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69" r:id="rId3"/>
    <p:sldId id="270" r:id="rId4"/>
    <p:sldId id="873" r:id="rId5"/>
    <p:sldId id="273" r:id="rId6"/>
    <p:sldId id="874" r:id="rId7"/>
    <p:sldId id="876" r:id="rId8"/>
    <p:sldId id="869" r:id="rId9"/>
    <p:sldId id="877" r:id="rId10"/>
    <p:sldId id="87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69079-FF43-43A6-8853-D445A3751AAB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849F9-4826-465F-AC28-A73E638A7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857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76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34EFB7D8-F8FE-4A6B-807E-96B9AB6410CB}"/>
              </a:ext>
            </a:extLst>
          </p:cNvPr>
          <p:cNvSpPr/>
          <p:nvPr userDrawn="1"/>
        </p:nvSpPr>
        <p:spPr>
          <a:xfrm>
            <a:off x="412282" y="440088"/>
            <a:ext cx="11495238" cy="62227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D2700CA-F649-4EEE-969D-4A4133F1A6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917700" cy="19812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62E54EE-AD81-4C0F-A791-1C8D905E66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619" y="850900"/>
            <a:ext cx="2608164" cy="197087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BFE7E2C0-858F-46F1-A9A5-86C28BC0975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060" y="2917792"/>
            <a:ext cx="3500120" cy="350012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3B953025-45E5-417A-A32A-E3DE0A6332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6" t="2592" b="79630"/>
          <a:stretch/>
        </p:blipFill>
        <p:spPr>
          <a:xfrm>
            <a:off x="1026391" y="2672884"/>
            <a:ext cx="1212844" cy="89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87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05FF91C-443D-4959-B3F6-4D3A6ABD3A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83" b="219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8E34E09-8FAE-4D8A-8A7E-9A6E64BBB4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4" t="46481" r="43412" b="7037"/>
          <a:stretch/>
        </p:blipFill>
        <p:spPr>
          <a:xfrm>
            <a:off x="570230" y="2533286"/>
            <a:ext cx="2705100" cy="4324714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id="{3FC618AA-6C1F-408C-B788-D6D2B5219871}"/>
              </a:ext>
            </a:extLst>
          </p:cNvPr>
          <p:cNvSpPr/>
          <p:nvPr userDrawn="1"/>
        </p:nvSpPr>
        <p:spPr>
          <a:xfrm>
            <a:off x="3275330" y="929275"/>
            <a:ext cx="6325870" cy="4090399"/>
          </a:xfrm>
          <a:prstGeom prst="ellipse">
            <a:avLst/>
          </a:prstGeom>
          <a:solidFill>
            <a:schemeClr val="bg1"/>
          </a:solidFill>
          <a:ln>
            <a:solidFill>
              <a:srgbClr val="FDA0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3DCBCEE-5818-42F5-AF4A-BCFF85B3FF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842"/>
          <a:stretch/>
        </p:blipFill>
        <p:spPr>
          <a:xfrm>
            <a:off x="8458200" y="4456042"/>
            <a:ext cx="3022600" cy="2401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91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85366578-62B3-43F0-BF15-42AAAE82056F}"/>
              </a:ext>
            </a:extLst>
          </p:cNvPr>
          <p:cNvSpPr/>
          <p:nvPr userDrawn="1"/>
        </p:nvSpPr>
        <p:spPr>
          <a:xfrm>
            <a:off x="412282" y="440088"/>
            <a:ext cx="11495238" cy="62227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A074D3B-6AF1-4152-8150-BFFC54279F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04"/>
          <a:stretch/>
        </p:blipFill>
        <p:spPr>
          <a:xfrm>
            <a:off x="548226" y="440088"/>
            <a:ext cx="907281" cy="92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35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0072758B-CE18-4BCA-9722-6B279218B12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1BA9C6C-57FD-49B0-B3FD-C4927E506B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83" b="219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7EA2DAA-D5FA-4F17-9198-A2921ECC45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6" t="2592" b="79630"/>
          <a:stretch/>
        </p:blipFill>
        <p:spPr>
          <a:xfrm>
            <a:off x="5970276" y="520700"/>
            <a:ext cx="1648448" cy="1219200"/>
          </a:xfrm>
          <a:prstGeom prst="rect">
            <a:avLst/>
          </a:prstGeom>
        </p:spPr>
      </p:pic>
      <p:pic>
        <p:nvPicPr>
          <p:cNvPr id="5" name="Picture 4" descr="Shape&#10;&#10;Description automatically generated with medium confidence">
            <a:extLst>
              <a:ext uri="{FF2B5EF4-FFF2-40B4-BE49-F238E27FC236}">
                <a16:creationId xmlns:a16="http://schemas.microsoft.com/office/drawing/2014/main" id="{01F0BDC4-FE12-49CC-ADF9-46899A1E072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1112" y="365125"/>
            <a:ext cx="1325564" cy="132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775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BA10E6-B1F4-46F4-BDAB-DBEF3F2A60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4600" y="2445373"/>
            <a:ext cx="1993900" cy="150670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926DC53-5D3F-4EB0-BA37-4FE78A967D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921499" y="1828800"/>
            <a:ext cx="2336802" cy="4270260"/>
          </a:xfrm>
          <a:prstGeom prst="rect">
            <a:avLst/>
          </a:prstGeom>
        </p:spPr>
      </p:pic>
      <p:sp>
        <p:nvSpPr>
          <p:cNvPr id="8" name="矩形 6">
            <a:extLst>
              <a:ext uri="{FF2B5EF4-FFF2-40B4-BE49-F238E27FC236}">
                <a16:creationId xmlns:a16="http://schemas.microsoft.com/office/drawing/2014/main" id="{070F193C-74FD-47A0-ADB6-ACFC9C945A1B}"/>
              </a:ext>
            </a:extLst>
          </p:cNvPr>
          <p:cNvSpPr/>
          <p:nvPr/>
        </p:nvSpPr>
        <p:spPr>
          <a:xfrm>
            <a:off x="1720805" y="1958549"/>
            <a:ext cx="8496300" cy="440171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: 圆角 14">
            <a:extLst>
              <a:ext uri="{FF2B5EF4-FFF2-40B4-BE49-F238E27FC236}">
                <a16:creationId xmlns:a16="http://schemas.microsoft.com/office/drawing/2014/main" id="{5B068216-1269-42CC-BE28-63B73C1BDF81}"/>
              </a:ext>
            </a:extLst>
          </p:cNvPr>
          <p:cNvSpPr/>
          <p:nvPr/>
        </p:nvSpPr>
        <p:spPr>
          <a:xfrm>
            <a:off x="4826014" y="1617355"/>
            <a:ext cx="2539971" cy="682388"/>
          </a:xfrm>
          <a:prstGeom prst="roundRect">
            <a:avLst>
              <a:gd name="adj" fmla="val 50000"/>
            </a:avLst>
          </a:prstGeom>
          <a:solidFill>
            <a:srgbClr val="89F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sng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Tiếng</a:t>
            </a:r>
            <a:r>
              <a:rPr kumimoji="0" lang="en-US" altLang="zh-CN" sz="4000" b="1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 </a:t>
            </a:r>
            <a:r>
              <a:rPr kumimoji="0" lang="en-US" altLang="zh-CN" sz="4000" b="1" i="0" u="sng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迷你简细行楷" panose="02010609000101010101" charset="-122"/>
              </a:rPr>
              <a:t>Việt</a:t>
            </a:r>
            <a:endParaRPr kumimoji="0" lang="zh-CN" altLang="en-US" sz="4000" b="1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  <a:sym typeface="迷你简细行楷" panose="02010609000101010101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AC68A2-32D5-4904-A782-7ADAA51D680C}"/>
              </a:ext>
            </a:extLst>
          </p:cNvPr>
          <p:cNvSpPr txBox="1"/>
          <p:nvPr/>
        </p:nvSpPr>
        <p:spPr>
          <a:xfrm>
            <a:off x="2547936" y="2967226"/>
            <a:ext cx="70961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4000" dirty="0">
                <a:solidFill>
                  <a:srgbClr val="ED7D31">
                    <a:lumMod val="75000"/>
                  </a:srgbClr>
                </a:solidFill>
                <a:latin typeface="Coiny" panose="02000903060500060000" pitchFamily="2" charset="0"/>
              </a:rPr>
              <a:t>Luyện tập:</a:t>
            </a:r>
            <a:endParaRPr lang="en-US" sz="4000" dirty="0">
              <a:solidFill>
                <a:srgbClr val="ED7D31">
                  <a:lumMod val="75000"/>
                </a:srgbClr>
              </a:solidFill>
              <a:latin typeface="Coiny" panose="02000903060500060000" pitchFamily="2" charset="0"/>
            </a:endParaRPr>
          </a:p>
          <a:p>
            <a:pPr lvl="0" algn="ctr">
              <a:defRPr/>
            </a:pPr>
            <a:r>
              <a:rPr lang="vi-VN" sz="4000" dirty="0">
                <a:solidFill>
                  <a:srgbClr val="ED7D31">
                    <a:lumMod val="75000"/>
                  </a:srgbClr>
                </a:solidFill>
                <a:latin typeface="Coiny" panose="02000903060500060000" pitchFamily="2" charset="0"/>
              </a:rPr>
              <a:t>Mở rộng vốn từ về thư viện. Câu cảm	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Coiny" panose="0200090306050006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7911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FE6A496B-2317-4702-B786-0C9C610C60BA}"/>
              </a:ext>
            </a:extLst>
          </p:cNvPr>
          <p:cNvGrpSpPr/>
          <p:nvPr/>
        </p:nvGrpSpPr>
        <p:grpSpPr>
          <a:xfrm>
            <a:off x="394675" y="356524"/>
            <a:ext cx="11130575" cy="1512429"/>
            <a:chOff x="6816947" y="2923790"/>
            <a:chExt cx="9979307" cy="1852953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D11075C-2AE7-4760-84CF-CF2937F5A858}"/>
                </a:ext>
              </a:extLst>
            </p:cNvPr>
            <p:cNvGrpSpPr/>
            <p:nvPr/>
          </p:nvGrpSpPr>
          <p:grpSpPr>
            <a:xfrm>
              <a:off x="7448993" y="3258754"/>
              <a:ext cx="9347261" cy="1517989"/>
              <a:chOff x="1024380" y="3258754"/>
              <a:chExt cx="9347261" cy="1517989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798463A-49EB-4BB3-9FDA-2897F4F34B08}"/>
                  </a:ext>
                </a:extLst>
              </p:cNvPr>
              <p:cNvSpPr/>
              <p:nvPr/>
            </p:nvSpPr>
            <p:spPr>
              <a:xfrm>
                <a:off x="1024380" y="3258754"/>
                <a:ext cx="9347261" cy="1462158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+mn-ea"/>
                  <a:cs typeface="+mn-cs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FA99AB9-7E7F-49FB-9B86-C2D10E7A96EE}"/>
                  </a:ext>
                </a:extLst>
              </p:cNvPr>
              <p:cNvSpPr txBox="1"/>
              <p:nvPr/>
            </p:nvSpPr>
            <p:spPr>
              <a:xfrm>
                <a:off x="1351250" y="3306160"/>
                <a:ext cx="8693519" cy="14705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4. </a:t>
                </a:r>
                <a:r>
                  <a:rPr kumimoji="0" lang="vi-VN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Chuyển các câu dưới đây thành câu cảm</a:t>
                </a:r>
                <a:endPara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(theo mẫu).</a:t>
                </a:r>
              </a:p>
            </p:txBody>
          </p:sp>
        </p:grpSp>
        <p:pic>
          <p:nvPicPr>
            <p:cNvPr id="8" name="图片 2">
              <a:extLst>
                <a:ext uri="{FF2B5EF4-FFF2-40B4-BE49-F238E27FC236}">
                  <a16:creationId xmlns:a16="http://schemas.microsoft.com/office/drawing/2014/main" id="{C2A6763F-E8BE-49C6-8D2B-02EE66BACB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797177">
              <a:off x="6816947" y="2923790"/>
              <a:ext cx="964725" cy="135890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47129C-053E-4393-9D8E-017E71C52AEC}"/>
              </a:ext>
            </a:extLst>
          </p:cNvPr>
          <p:cNvSpPr txBox="1"/>
          <p:nvPr/>
        </p:nvSpPr>
        <p:spPr>
          <a:xfrm>
            <a:off x="594813" y="1967460"/>
            <a:ext cx="1110188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M: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Quyển từ điển này hữu ích =&gt; Quyển từ điển này hữu ích quá!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a. Bạn ấy đọc nhiều sách.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b. Thư viện trường mình rộng.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c. Thư viện đón cửa muộn.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845AB3-AFBA-467D-A180-FFF82C6F6325}"/>
              </a:ext>
            </a:extLst>
          </p:cNvPr>
          <p:cNvSpPr txBox="1"/>
          <p:nvPr/>
        </p:nvSpPr>
        <p:spPr>
          <a:xfrm>
            <a:off x="5248275" y="2413736"/>
            <a:ext cx="634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=&gt;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ấy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nhiều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sách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quá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!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974D458-A297-4A29-90DB-0EF2C3A1AD2E}"/>
              </a:ext>
            </a:extLst>
          </p:cNvPr>
          <p:cNvSpPr txBox="1"/>
          <p:nvPr/>
        </p:nvSpPr>
        <p:spPr>
          <a:xfrm>
            <a:off x="5667375" y="2929261"/>
            <a:ext cx="634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=&gt; </a:t>
            </a:r>
            <a:r>
              <a:rPr lang="vi-VN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 viện trường mình rộng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lắm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!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AE9B92D-2079-49E6-B4D3-B49B4F1FD238}"/>
              </a:ext>
            </a:extLst>
          </p:cNvPr>
          <p:cNvSpPr txBox="1"/>
          <p:nvPr/>
        </p:nvSpPr>
        <p:spPr>
          <a:xfrm>
            <a:off x="5248275" y="3443824"/>
            <a:ext cx="634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=&gt; </a:t>
            </a:r>
            <a:r>
              <a:rPr lang="vi-VN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 viện đón cửa muộn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thế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75314852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0BF47F4-296C-45E6-BED4-55E5DE0BFFAF}"/>
              </a:ext>
            </a:extLst>
          </p:cNvPr>
          <p:cNvGrpSpPr/>
          <p:nvPr/>
        </p:nvGrpSpPr>
        <p:grpSpPr>
          <a:xfrm>
            <a:off x="541668" y="4148503"/>
            <a:ext cx="3152512" cy="2541489"/>
            <a:chOff x="975360" y="2895482"/>
            <a:chExt cx="2794914" cy="210058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6599FF4-A2B8-460C-8393-4A8E579504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623" b="96653" l="9748" r="89937">
                          <a14:foregroundMark x1="25472" y1="52720" x2="66038" y2="71130"/>
                          <a14:foregroundMark x1="66038" y1="70711" x2="29560" y2="68201"/>
                          <a14:foregroundMark x1="29560" y1="68201" x2="27358" y2="80753"/>
                          <a14:foregroundMark x1="26730" y1="69456" x2="30818" y2="79916"/>
                          <a14:foregroundMark x1="30818" y1="96234" x2="49371" y2="96653"/>
                          <a14:foregroundMark x1="49371" y1="96653" x2="53774" y2="96234"/>
                        </a14:backgroundRemoval>
                      </a14:imgEffect>
                      <a14:imgEffect>
                        <a14:sharpenSoften amount="3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75360" y="2895482"/>
              <a:ext cx="2794914" cy="210058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09F0568-62AA-43A2-9F00-0792D628DEAB}"/>
                </a:ext>
              </a:extLst>
            </p:cNvPr>
            <p:cNvSpPr txBox="1"/>
            <p:nvPr/>
          </p:nvSpPr>
          <p:spPr>
            <a:xfrm>
              <a:off x="1524812" y="3877634"/>
              <a:ext cx="1849917" cy="71227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5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Người</a:t>
              </a:r>
              <a:endParaRPr kumimoji="0" lang="en-VN" sz="5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1009BD4-CE0F-4D01-AA34-9FD7A67E86BB}"/>
              </a:ext>
            </a:extLst>
          </p:cNvPr>
          <p:cNvGrpSpPr/>
          <p:nvPr/>
        </p:nvGrpSpPr>
        <p:grpSpPr>
          <a:xfrm>
            <a:off x="4313932" y="3907786"/>
            <a:ext cx="3081845" cy="2660660"/>
            <a:chOff x="3428999" y="2897792"/>
            <a:chExt cx="2311384" cy="199549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D26F042-F6CD-48AF-87AE-E2248C940D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861" b="98842" l="9667" r="90000">
                          <a14:foregroundMark x1="10667" y1="33977" x2="9667" y2="54054"/>
                          <a14:foregroundMark x1="30000" y1="90734" x2="46667" y2="91506"/>
                          <a14:foregroundMark x1="46667" y1="91506" x2="56333" y2="90734"/>
                          <a14:foregroundMark x1="56333" y1="90347" x2="60333" y2="98842"/>
                          <a14:foregroundMark x1="67667" y1="92278" x2="87000" y2="66023"/>
                          <a14:foregroundMark x1="87000" y1="66023" x2="89000" y2="67181"/>
                          <a14:foregroundMark x1="37333" y1="6178" x2="51000" y2="3861"/>
                          <a14:foregroundMark x1="51000" y1="3861" x2="51667" y2="386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428999" y="2897792"/>
              <a:ext cx="2311384" cy="1995495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21C291D-2139-44B9-A153-1068C302F59E}"/>
                </a:ext>
              </a:extLst>
            </p:cNvPr>
            <p:cNvSpPr txBox="1"/>
            <p:nvPr/>
          </p:nvSpPr>
          <p:spPr>
            <a:xfrm>
              <a:off x="3780358" y="3926219"/>
              <a:ext cx="1608665" cy="646331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en-US" sz="5000" kern="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Đồ</a:t>
              </a:r>
              <a:r>
                <a:rPr lang="en-US" sz="50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lang="en-US" sz="5000" kern="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vật</a:t>
              </a:r>
              <a:endParaRPr kumimoji="0" lang="en-VN" sz="5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2026750-B471-4659-8433-95261BD37FDC}"/>
              </a:ext>
            </a:extLst>
          </p:cNvPr>
          <p:cNvGrpSpPr/>
          <p:nvPr/>
        </p:nvGrpSpPr>
        <p:grpSpPr>
          <a:xfrm>
            <a:off x="8423223" y="4008277"/>
            <a:ext cx="3152512" cy="2541489"/>
            <a:chOff x="975360" y="2895482"/>
            <a:chExt cx="2794914" cy="210058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40A9B1D-54AB-4FE0-B899-042F6D476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623" b="96653" l="9748" r="89937">
                          <a14:foregroundMark x1="25472" y1="52720" x2="66038" y2="71130"/>
                          <a14:foregroundMark x1="66038" y1="70711" x2="29560" y2="68201"/>
                          <a14:foregroundMark x1="29560" y1="68201" x2="27358" y2="80753"/>
                          <a14:foregroundMark x1="26730" y1="69456" x2="30818" y2="79916"/>
                          <a14:foregroundMark x1="30818" y1="96234" x2="49371" y2="96653"/>
                          <a14:foregroundMark x1="49371" y1="96653" x2="53774" y2="96234"/>
                        </a14:backgroundRemoval>
                      </a14:imgEffect>
                      <a14:imgEffect>
                        <a14:sharpenSoften amount="3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75360" y="2895482"/>
              <a:ext cx="2794914" cy="210058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2046691-A8B0-41BD-AA5E-FF7446D83E9D}"/>
                </a:ext>
              </a:extLst>
            </p:cNvPr>
            <p:cNvSpPr txBox="1"/>
            <p:nvPr/>
          </p:nvSpPr>
          <p:spPr>
            <a:xfrm>
              <a:off x="1541028" y="3802746"/>
              <a:ext cx="1916913" cy="1093843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Hoạt</a:t>
              </a: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 </a:t>
              </a:r>
            </a:p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động</a:t>
              </a:r>
              <a:endParaRPr kumimoji="0" lang="en-VN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E6D4030-2EFF-4138-A649-D9D92E92354B}"/>
              </a:ext>
            </a:extLst>
          </p:cNvPr>
          <p:cNvSpPr/>
          <p:nvPr/>
        </p:nvSpPr>
        <p:spPr>
          <a:xfrm>
            <a:off x="541668" y="1447800"/>
            <a:ext cx="1915782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sách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4ADF3C3-41A5-4A91-8DC0-D58F9BAD995D}"/>
              </a:ext>
            </a:extLst>
          </p:cNvPr>
          <p:cNvSpPr/>
          <p:nvPr/>
        </p:nvSpPr>
        <p:spPr>
          <a:xfrm>
            <a:off x="3694180" y="1457325"/>
            <a:ext cx="2582532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thẻ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viện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04B43C8-419A-4D67-A04D-586C3647F634}"/>
              </a:ext>
            </a:extLst>
          </p:cNvPr>
          <p:cNvSpPr/>
          <p:nvPr/>
        </p:nvSpPr>
        <p:spPr>
          <a:xfrm>
            <a:off x="7331724" y="1447800"/>
            <a:ext cx="3409436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phiếu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mượn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sách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A603565-FAB0-4573-83F5-9C72AA9FD64B}"/>
              </a:ext>
            </a:extLst>
          </p:cNvPr>
          <p:cNvSpPr/>
          <p:nvPr/>
        </p:nvSpPr>
        <p:spPr>
          <a:xfrm>
            <a:off x="541668" y="2306884"/>
            <a:ext cx="1715757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sách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7FE4FFD-27F8-40D2-A92D-0696BF7E01C9}"/>
              </a:ext>
            </a:extLst>
          </p:cNvPr>
          <p:cNvSpPr/>
          <p:nvPr/>
        </p:nvSpPr>
        <p:spPr>
          <a:xfrm>
            <a:off x="2970280" y="2306884"/>
            <a:ext cx="1715757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mượn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756FE4C-8024-4225-B8B9-416D93CE4381}"/>
              </a:ext>
            </a:extLst>
          </p:cNvPr>
          <p:cNvSpPr/>
          <p:nvPr/>
        </p:nvSpPr>
        <p:spPr>
          <a:xfrm>
            <a:off x="5790208" y="2348520"/>
            <a:ext cx="2353667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giá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sách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D6EDFCB-0F27-4FC7-A2EF-E980C84D1450}"/>
              </a:ext>
            </a:extLst>
          </p:cNvPr>
          <p:cNvSpPr/>
          <p:nvPr/>
        </p:nvSpPr>
        <p:spPr>
          <a:xfrm>
            <a:off x="8822645" y="2329470"/>
            <a:ext cx="2597830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người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mượn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214DF056-01A9-4FF9-A48C-10074E77EF70}"/>
              </a:ext>
            </a:extLst>
          </p:cNvPr>
          <p:cNvSpPr/>
          <p:nvPr/>
        </p:nvSpPr>
        <p:spPr>
          <a:xfrm>
            <a:off x="1096350" y="3188554"/>
            <a:ext cx="2597830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người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AEAD824-2504-4F4E-9350-D7A84ED00749}"/>
              </a:ext>
            </a:extLst>
          </p:cNvPr>
          <p:cNvSpPr/>
          <p:nvPr/>
        </p:nvSpPr>
        <p:spPr>
          <a:xfrm>
            <a:off x="4238608" y="3175426"/>
            <a:ext cx="1551600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báo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511215C-9ED6-4251-8665-09F87CFF183E}"/>
              </a:ext>
            </a:extLst>
          </p:cNvPr>
          <p:cNvSpPr/>
          <p:nvPr/>
        </p:nvSpPr>
        <p:spPr>
          <a:xfrm>
            <a:off x="6401794" y="3188554"/>
            <a:ext cx="1742081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thủ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042D7B40-824B-49A4-9040-4EDFF8C797E8}"/>
              </a:ext>
            </a:extLst>
          </p:cNvPr>
          <p:cNvSpPr/>
          <p:nvPr/>
        </p:nvSpPr>
        <p:spPr>
          <a:xfrm>
            <a:off x="8423223" y="3236179"/>
            <a:ext cx="1463727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5970544-1D2C-40A2-8557-91C21253B6A1}"/>
              </a:ext>
            </a:extLst>
          </p:cNvPr>
          <p:cNvSpPr/>
          <p:nvPr/>
        </p:nvSpPr>
        <p:spPr>
          <a:xfrm>
            <a:off x="10242498" y="3224333"/>
            <a:ext cx="1463727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trả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AA2F10-7259-4D43-B810-0843648BCA38}"/>
              </a:ext>
            </a:extLst>
          </p:cNvPr>
          <p:cNvCxnSpPr>
            <a:cxnSpLocks/>
          </p:cNvCxnSpPr>
          <p:nvPr/>
        </p:nvCxnSpPr>
        <p:spPr>
          <a:xfrm>
            <a:off x="1924051" y="1045681"/>
            <a:ext cx="238988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111A751A-952F-42B0-815E-F7327AD7C1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9546" y="426851"/>
            <a:ext cx="8394920" cy="963251"/>
          </a:xfrm>
          <a:prstGeom prst="rect">
            <a:avLst/>
          </a:prstGeom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4BC1545-C42E-41CC-9EF2-52E7FCFEE940}"/>
              </a:ext>
            </a:extLst>
          </p:cNvPr>
          <p:cNvCxnSpPr>
            <a:cxnSpLocks/>
          </p:cNvCxnSpPr>
          <p:nvPr/>
        </p:nvCxnSpPr>
        <p:spPr>
          <a:xfrm>
            <a:off x="6646561" y="1045681"/>
            <a:ext cx="238988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502995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DE0407B-D36D-4D42-922B-28E73DD014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6789" y="575862"/>
            <a:ext cx="3066200" cy="646986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Làm</a:t>
            </a: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 </a:t>
            </a:r>
            <a:r>
              <a:rPr kumimoji="0" lang="en-US" alt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việc</a:t>
            </a: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</a:t>
            </a:r>
            <a:r>
              <a:rPr kumimoji="0" lang="en-US" alt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nhóm</a:t>
            </a:r>
            <a:endParaRPr kumimoji="0" lang="en-US" altLang="en-US" sz="3200" b="1" i="0" u="none" strike="noStrike" kern="0" cap="none" spc="0" normalizeH="0" baseline="0" noProof="0" dirty="0">
              <a:ln>
                <a:noFill/>
              </a:ln>
              <a:solidFill>
                <a:srgbClr val="E53238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0E01A8-5C32-42CA-8DD7-1F1ACB3E1A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941" y="1502420"/>
            <a:ext cx="10446524" cy="574901"/>
          </a:xfrm>
          <a:prstGeom prst="rect">
            <a:avLst/>
          </a:prstGeom>
          <a:solidFill>
            <a:srgbClr val="FFF5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200" marR="0" lvl="0" indent="-4572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Xếp các từ ngữ vào nhóm thích hợp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A64DA9-67F6-4490-A394-3945CDD91D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06" y="3429000"/>
            <a:ext cx="5188766" cy="263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3DBB582-4E0F-40EF-BE3D-A7BAF95945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317" y="2294954"/>
            <a:ext cx="10446524" cy="574901"/>
          </a:xfrm>
          <a:prstGeom prst="rect">
            <a:avLst/>
          </a:prstGeom>
          <a:solidFill>
            <a:srgbClr val="FFF5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200" marR="0" lvl="0" indent="-4572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Viết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vào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bảng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phụ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4BE3C68-A701-4A20-9921-06B22B814E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3428999"/>
            <a:ext cx="5624513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26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E832AC-3238-4FBF-A941-73705774E9EC}"/>
              </a:ext>
            </a:extLst>
          </p:cNvPr>
          <p:cNvSpPr txBox="1"/>
          <p:nvPr/>
        </p:nvSpPr>
        <p:spPr>
          <a:xfrm>
            <a:off x="1513374" y="349139"/>
            <a:ext cx="82384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srgbClr val="BAE5E4">
                    <a:lumMod val="50000"/>
                  </a:srgbClr>
                </a:solidFill>
                <a:effectLst/>
                <a:uLnTx/>
                <a:uFillTx/>
                <a:latin typeface="Pattaya" panose="00000500000000000000" pitchFamily="2" charset="-34"/>
                <a:ea typeface="+mn-ea"/>
                <a:cs typeface="Pattaya" panose="00000500000000000000" pitchFamily="2" charset="-34"/>
                <a:sym typeface="Arial"/>
              </a:rPr>
              <a:t>Xếp các từ ngữ dưới đây vào nhóm thích hợp.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0BF47F4-296C-45E6-BED4-55E5DE0BFFAF}"/>
              </a:ext>
            </a:extLst>
          </p:cNvPr>
          <p:cNvGrpSpPr/>
          <p:nvPr/>
        </p:nvGrpSpPr>
        <p:grpSpPr>
          <a:xfrm>
            <a:off x="541668" y="4148503"/>
            <a:ext cx="3152512" cy="2541489"/>
            <a:chOff x="975360" y="2895482"/>
            <a:chExt cx="2794914" cy="210058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6599FF4-A2B8-460C-8393-4A8E579504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623" b="96653" l="9748" r="89937">
                          <a14:foregroundMark x1="25472" y1="52720" x2="66038" y2="71130"/>
                          <a14:foregroundMark x1="66038" y1="70711" x2="29560" y2="68201"/>
                          <a14:foregroundMark x1="29560" y1="68201" x2="27358" y2="80753"/>
                          <a14:foregroundMark x1="26730" y1="69456" x2="30818" y2="79916"/>
                          <a14:foregroundMark x1="30818" y1="96234" x2="49371" y2="96653"/>
                          <a14:foregroundMark x1="49371" y1="96653" x2="53774" y2="96234"/>
                        </a14:backgroundRemoval>
                      </a14:imgEffect>
                      <a14:imgEffect>
                        <a14:sharpenSoften amount="3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75360" y="2895482"/>
              <a:ext cx="2794914" cy="210058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09F0568-62AA-43A2-9F00-0792D628DEAB}"/>
                </a:ext>
              </a:extLst>
            </p:cNvPr>
            <p:cNvSpPr txBox="1"/>
            <p:nvPr/>
          </p:nvSpPr>
          <p:spPr>
            <a:xfrm>
              <a:off x="1524812" y="3877634"/>
              <a:ext cx="1849917" cy="71227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5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Người</a:t>
              </a:r>
              <a:endParaRPr kumimoji="0" lang="en-VN" sz="5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1009BD4-CE0F-4D01-AA34-9FD7A67E86BB}"/>
              </a:ext>
            </a:extLst>
          </p:cNvPr>
          <p:cNvGrpSpPr/>
          <p:nvPr/>
        </p:nvGrpSpPr>
        <p:grpSpPr>
          <a:xfrm>
            <a:off x="4313932" y="3907786"/>
            <a:ext cx="3081845" cy="2660660"/>
            <a:chOff x="3428999" y="2897792"/>
            <a:chExt cx="2311384" cy="199549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D26F042-F6CD-48AF-87AE-E2248C940D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861" b="98842" l="9667" r="90000">
                          <a14:foregroundMark x1="10667" y1="33977" x2="9667" y2="54054"/>
                          <a14:foregroundMark x1="30000" y1="90734" x2="46667" y2="91506"/>
                          <a14:foregroundMark x1="46667" y1="91506" x2="56333" y2="90734"/>
                          <a14:foregroundMark x1="56333" y1="90347" x2="60333" y2="98842"/>
                          <a14:foregroundMark x1="67667" y1="92278" x2="87000" y2="66023"/>
                          <a14:foregroundMark x1="87000" y1="66023" x2="89000" y2="67181"/>
                          <a14:foregroundMark x1="37333" y1="6178" x2="51000" y2="3861"/>
                          <a14:foregroundMark x1="51000" y1="3861" x2="51667" y2="386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428999" y="2897792"/>
              <a:ext cx="2311384" cy="1995495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21C291D-2139-44B9-A153-1068C302F59E}"/>
                </a:ext>
              </a:extLst>
            </p:cNvPr>
            <p:cNvSpPr txBox="1"/>
            <p:nvPr/>
          </p:nvSpPr>
          <p:spPr>
            <a:xfrm>
              <a:off x="3780358" y="3926219"/>
              <a:ext cx="1608665" cy="646331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5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Đồ</a:t>
              </a:r>
              <a:r>
                <a:rPr kumimoji="0" lang="en-US" sz="5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5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vật</a:t>
              </a:r>
              <a:endParaRPr kumimoji="0" lang="en-VN" sz="5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2026750-B471-4659-8433-95261BD37FDC}"/>
              </a:ext>
            </a:extLst>
          </p:cNvPr>
          <p:cNvGrpSpPr/>
          <p:nvPr/>
        </p:nvGrpSpPr>
        <p:grpSpPr>
          <a:xfrm>
            <a:off x="8423223" y="4008277"/>
            <a:ext cx="3152512" cy="2541489"/>
            <a:chOff x="975360" y="2895482"/>
            <a:chExt cx="2794914" cy="210058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40A9B1D-54AB-4FE0-B899-042F6D476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623" b="96653" l="9748" r="89937">
                          <a14:foregroundMark x1="25472" y1="52720" x2="66038" y2="71130"/>
                          <a14:foregroundMark x1="66038" y1="70711" x2="29560" y2="68201"/>
                          <a14:foregroundMark x1="29560" y1="68201" x2="27358" y2="80753"/>
                          <a14:foregroundMark x1="26730" y1="69456" x2="30818" y2="79916"/>
                          <a14:foregroundMark x1="30818" y1="96234" x2="49371" y2="96653"/>
                          <a14:foregroundMark x1="49371" y1="96653" x2="53774" y2="96234"/>
                        </a14:backgroundRemoval>
                      </a14:imgEffect>
                      <a14:imgEffect>
                        <a14:sharpenSoften amount="3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75360" y="2895482"/>
              <a:ext cx="2794914" cy="210058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2046691-A8B0-41BD-AA5E-FF7446D83E9D}"/>
                </a:ext>
              </a:extLst>
            </p:cNvPr>
            <p:cNvSpPr txBox="1"/>
            <p:nvPr/>
          </p:nvSpPr>
          <p:spPr>
            <a:xfrm>
              <a:off x="1541028" y="3802746"/>
              <a:ext cx="1916913" cy="1093843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Hoạt</a:t>
              </a: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 </a:t>
              </a:r>
            </a:p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động</a:t>
              </a:r>
              <a:endParaRPr kumimoji="0" lang="en-VN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E6D4030-2EFF-4138-A649-D9D92E92354B}"/>
              </a:ext>
            </a:extLst>
          </p:cNvPr>
          <p:cNvSpPr/>
          <p:nvPr/>
        </p:nvSpPr>
        <p:spPr>
          <a:xfrm>
            <a:off x="541668" y="1447800"/>
            <a:ext cx="1915782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sách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4ADF3C3-41A5-4A91-8DC0-D58F9BAD995D}"/>
              </a:ext>
            </a:extLst>
          </p:cNvPr>
          <p:cNvSpPr/>
          <p:nvPr/>
        </p:nvSpPr>
        <p:spPr>
          <a:xfrm>
            <a:off x="3694180" y="1457325"/>
            <a:ext cx="2582532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thẻ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viện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04B43C8-419A-4D67-A04D-586C3647F634}"/>
              </a:ext>
            </a:extLst>
          </p:cNvPr>
          <p:cNvSpPr/>
          <p:nvPr/>
        </p:nvSpPr>
        <p:spPr>
          <a:xfrm>
            <a:off x="7331724" y="1447800"/>
            <a:ext cx="3409436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phiếu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mượn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sách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A603565-FAB0-4573-83F5-9C72AA9FD64B}"/>
              </a:ext>
            </a:extLst>
          </p:cNvPr>
          <p:cNvSpPr/>
          <p:nvPr/>
        </p:nvSpPr>
        <p:spPr>
          <a:xfrm>
            <a:off x="541668" y="2306884"/>
            <a:ext cx="1715757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sách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7FE4FFD-27F8-40D2-A92D-0696BF7E01C9}"/>
              </a:ext>
            </a:extLst>
          </p:cNvPr>
          <p:cNvSpPr/>
          <p:nvPr/>
        </p:nvSpPr>
        <p:spPr>
          <a:xfrm>
            <a:off x="2970280" y="2306884"/>
            <a:ext cx="1715757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mượn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756FE4C-8024-4225-B8B9-416D93CE4381}"/>
              </a:ext>
            </a:extLst>
          </p:cNvPr>
          <p:cNvSpPr/>
          <p:nvPr/>
        </p:nvSpPr>
        <p:spPr>
          <a:xfrm>
            <a:off x="5790208" y="2348520"/>
            <a:ext cx="2353667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giá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sách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D6EDFCB-0F27-4FC7-A2EF-E980C84D1450}"/>
              </a:ext>
            </a:extLst>
          </p:cNvPr>
          <p:cNvSpPr/>
          <p:nvPr/>
        </p:nvSpPr>
        <p:spPr>
          <a:xfrm>
            <a:off x="8822645" y="2329470"/>
            <a:ext cx="2597830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người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mượn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214DF056-01A9-4FF9-A48C-10074E77EF70}"/>
              </a:ext>
            </a:extLst>
          </p:cNvPr>
          <p:cNvSpPr/>
          <p:nvPr/>
        </p:nvSpPr>
        <p:spPr>
          <a:xfrm>
            <a:off x="1096350" y="3188554"/>
            <a:ext cx="2597830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người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AEAD824-2504-4F4E-9350-D7A84ED00749}"/>
              </a:ext>
            </a:extLst>
          </p:cNvPr>
          <p:cNvSpPr/>
          <p:nvPr/>
        </p:nvSpPr>
        <p:spPr>
          <a:xfrm>
            <a:off x="4238608" y="3175426"/>
            <a:ext cx="1551600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báo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511215C-9ED6-4251-8665-09F87CFF183E}"/>
              </a:ext>
            </a:extLst>
          </p:cNvPr>
          <p:cNvSpPr/>
          <p:nvPr/>
        </p:nvSpPr>
        <p:spPr>
          <a:xfrm>
            <a:off x="6401794" y="3188554"/>
            <a:ext cx="1742081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thủ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042D7B40-824B-49A4-9040-4EDFF8C797E8}"/>
              </a:ext>
            </a:extLst>
          </p:cNvPr>
          <p:cNvSpPr/>
          <p:nvPr/>
        </p:nvSpPr>
        <p:spPr>
          <a:xfrm>
            <a:off x="8423223" y="3236179"/>
            <a:ext cx="1463727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5970544-1D2C-40A2-8557-91C21253B6A1}"/>
              </a:ext>
            </a:extLst>
          </p:cNvPr>
          <p:cNvSpPr/>
          <p:nvPr/>
        </p:nvSpPr>
        <p:spPr>
          <a:xfrm>
            <a:off x="10242498" y="3224333"/>
            <a:ext cx="1463727" cy="5524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trả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09561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0.65052 0.430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26" y="2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0.02019 0.4652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2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-0.18464 0.4791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32" y="2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7 L 0.38125 0.2942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62" y="1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7037E-7 L 0.49701 0.2650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44" y="1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111E-6 L -0.01484 0.2770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2" y="1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L -0.59583 0.32847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92" y="1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-0.01484 0.1257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2" y="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7.40741E-7 L 0.08476 0.275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2" y="1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-0.45976 0.21343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95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3008 0.1571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7" y="7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33333E-6 L -0.06003 0.21666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8" y="10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2000" fill="hold"/>
                                        <p:tgtEl>
                                          <p:spTgt spid="3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8C8302EE-D246-4AF3-A17B-AA20DF60AA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185" y="522694"/>
            <a:ext cx="10571380" cy="85961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1ADFA21-59C9-4D1F-9EDF-C23C3337AF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040" y="1533463"/>
            <a:ext cx="10199947" cy="4399977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3F98D46-46A4-4833-884B-5050299A3064}"/>
              </a:ext>
            </a:extLst>
          </p:cNvPr>
          <p:cNvCxnSpPr>
            <a:cxnSpLocks/>
          </p:cNvCxnSpPr>
          <p:nvPr/>
        </p:nvCxnSpPr>
        <p:spPr>
          <a:xfrm>
            <a:off x="1885950" y="1036155"/>
            <a:ext cx="13144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A0AAFCE-9DC9-43B7-94FB-E7E62D8601F7}"/>
              </a:ext>
            </a:extLst>
          </p:cNvPr>
          <p:cNvCxnSpPr>
            <a:cxnSpLocks/>
          </p:cNvCxnSpPr>
          <p:nvPr/>
        </p:nvCxnSpPr>
        <p:spPr>
          <a:xfrm>
            <a:off x="5572125" y="1064730"/>
            <a:ext cx="30003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433AC45-43C8-4D99-A4AD-E3CBD416B337}"/>
              </a:ext>
            </a:extLst>
          </p:cNvPr>
          <p:cNvCxnSpPr>
            <a:cxnSpLocks/>
          </p:cNvCxnSpPr>
          <p:nvPr/>
        </p:nvCxnSpPr>
        <p:spPr>
          <a:xfrm>
            <a:off x="8715375" y="1036155"/>
            <a:ext cx="2533650" cy="285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56270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DE0407B-D36D-4D42-922B-28E73DD014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6789" y="575862"/>
            <a:ext cx="3066200" cy="646986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Làm</a:t>
            </a: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 </a:t>
            </a:r>
            <a:r>
              <a:rPr kumimoji="0" lang="en-US" alt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việc</a:t>
            </a: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</a:t>
            </a:r>
            <a:r>
              <a:rPr kumimoji="0" lang="en-US" alt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nhóm</a:t>
            </a:r>
            <a:endParaRPr kumimoji="0" lang="en-US" altLang="en-US" sz="3200" b="1" i="0" u="none" strike="noStrike" kern="0" cap="none" spc="0" normalizeH="0" baseline="0" noProof="0" dirty="0">
              <a:ln>
                <a:noFill/>
              </a:ln>
              <a:solidFill>
                <a:srgbClr val="E53238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0E01A8-5C32-42CA-8DD7-1F1ACB3E1A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941" y="1502420"/>
            <a:ext cx="5546169" cy="643894"/>
          </a:xfrm>
          <a:prstGeom prst="rect">
            <a:avLst/>
          </a:prstGeom>
          <a:solidFill>
            <a:srgbClr val="FFF5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200" marR="0" lvl="0" indent="-4572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Quan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sát</a:t>
            </a:r>
            <a:r>
              <a:rPr kumimoji="0" lang="en-US" alt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</a:t>
            </a:r>
            <a:r>
              <a:rPr kumimoji="0" lang="en-US" alt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tranh</a:t>
            </a:r>
            <a:endParaRPr kumimoji="0" lang="en-US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A64DA9-67F6-4490-A394-3945CDD91D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06" y="3429000"/>
            <a:ext cx="5188766" cy="263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3DBB582-4E0F-40EF-BE3D-A7BAF95945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317" y="2294954"/>
            <a:ext cx="7691163" cy="643894"/>
          </a:xfrm>
          <a:prstGeom prst="rect">
            <a:avLst/>
          </a:prstGeom>
          <a:solidFill>
            <a:srgbClr val="FFF5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200" lvl="0" indent="-457200" algn="just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3200" b="1" dirty="0">
                <a:solidFill>
                  <a:prstClr val="black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S</a:t>
            </a:r>
            <a:r>
              <a:rPr lang="vi-VN" altLang="en-US" sz="3200" b="1" dirty="0">
                <a:solidFill>
                  <a:prstClr val="black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o sánh câu nói được viết trong 2 tranh. </a:t>
            </a:r>
            <a:endParaRPr kumimoji="0" lang="en-US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74503F-92E6-4FE7-B44E-FA286E6565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4853" y="3619500"/>
            <a:ext cx="5364134" cy="231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15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13E8A963-DE9F-4B3E-81A0-D3E865D023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839505"/>
              </p:ext>
            </p:extLst>
          </p:nvPr>
        </p:nvGraphicFramePr>
        <p:xfrm>
          <a:off x="676274" y="1762124"/>
          <a:ext cx="11020425" cy="37795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366281">
                  <a:extLst>
                    <a:ext uri="{9D8B030D-6E8A-4147-A177-3AD203B41FA5}">
                      <a16:colId xmlns:a16="http://schemas.microsoft.com/office/drawing/2014/main" val="30125377"/>
                    </a:ext>
                  </a:extLst>
                </a:gridCol>
                <a:gridCol w="4425045">
                  <a:extLst>
                    <a:ext uri="{9D8B030D-6E8A-4147-A177-3AD203B41FA5}">
                      <a16:colId xmlns:a16="http://schemas.microsoft.com/office/drawing/2014/main" val="3701245167"/>
                    </a:ext>
                  </a:extLst>
                </a:gridCol>
                <a:gridCol w="4229099">
                  <a:extLst>
                    <a:ext uri="{9D8B030D-6E8A-4147-A177-3AD203B41FA5}">
                      <a16:colId xmlns:a16="http://schemas.microsoft.com/office/drawing/2014/main" val="4280212298"/>
                    </a:ext>
                  </a:extLst>
                </a:gridCol>
              </a:tblGrid>
              <a:tr h="552451">
                <a:tc>
                  <a:txBody>
                    <a:bodyPr/>
                    <a:lstStyle/>
                    <a:p>
                      <a:pPr algn="ctr"/>
                      <a:endParaRPr lang="en-US" sz="3200" dirty="0"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Các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câu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được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viết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ở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tranh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Các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câu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được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viết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ở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tranh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42159928"/>
                  </a:ext>
                </a:extLst>
              </a:tr>
              <a:tr h="638175">
                <a:tc>
                  <a:txBody>
                    <a:bodyPr/>
                    <a:lstStyle/>
                    <a:p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Từ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ngữ</a:t>
                      </a:r>
                      <a:endParaRPr lang="en-US" sz="3200" dirty="0"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Không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có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“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thế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,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lắm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,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quá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”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Có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“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thế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,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quá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,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lắm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”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51892878"/>
                  </a:ext>
                </a:extLst>
              </a:tr>
              <a:tr h="552450">
                <a:tc>
                  <a:txBody>
                    <a:bodyPr/>
                    <a:lstStyle/>
                    <a:p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Dấu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câu</a:t>
                      </a:r>
                      <a:endParaRPr lang="en-US" sz="3200" dirty="0"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Dấu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chấm</a:t>
                      </a:r>
                      <a:endParaRPr lang="en-US" sz="3200" dirty="0"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Dấu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chấm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than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8660233"/>
                  </a:ext>
                </a:extLst>
              </a:tr>
              <a:tr h="411691">
                <a:tc>
                  <a:txBody>
                    <a:bodyPr/>
                    <a:lstStyle/>
                    <a:p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Mục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đích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nói</a:t>
                      </a:r>
                      <a:endParaRPr lang="en-US" sz="3200" dirty="0"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Kể</a:t>
                      </a:r>
                      <a:endParaRPr lang="en-US" sz="3200" dirty="0"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Cảm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than/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Nêu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cảm</a:t>
                      </a:r>
                      <a:r>
                        <a:rPr lang="en-US" sz="3200" dirty="0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dirty="0" err="1"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xúc</a:t>
                      </a:r>
                      <a:endParaRPr lang="en-US" sz="3200" dirty="0"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624650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534776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FE6A496B-2317-4702-B786-0C9C610C60BA}"/>
              </a:ext>
            </a:extLst>
          </p:cNvPr>
          <p:cNvGrpSpPr/>
          <p:nvPr/>
        </p:nvGrpSpPr>
        <p:grpSpPr>
          <a:xfrm>
            <a:off x="394675" y="356523"/>
            <a:ext cx="11130575" cy="1466858"/>
            <a:chOff x="6816947" y="2923790"/>
            <a:chExt cx="9979307" cy="179712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D11075C-2AE7-4760-84CF-CF2937F5A858}"/>
                </a:ext>
              </a:extLst>
            </p:cNvPr>
            <p:cNvGrpSpPr/>
            <p:nvPr/>
          </p:nvGrpSpPr>
          <p:grpSpPr>
            <a:xfrm>
              <a:off x="7448993" y="3258754"/>
              <a:ext cx="9347261" cy="1462158"/>
              <a:chOff x="1024380" y="3258754"/>
              <a:chExt cx="9347261" cy="1462158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798463A-49EB-4BB3-9FDA-2897F4F34B08}"/>
                  </a:ext>
                </a:extLst>
              </p:cNvPr>
              <p:cNvSpPr/>
              <p:nvPr/>
            </p:nvSpPr>
            <p:spPr>
              <a:xfrm>
                <a:off x="1024380" y="3258754"/>
                <a:ext cx="9347261" cy="1462158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+mn-ea"/>
                  <a:cs typeface="+mn-cs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FA99AB9-7E7F-49FB-9B86-C2D10E7A96EE}"/>
                  </a:ext>
                </a:extLst>
              </p:cNvPr>
              <p:cNvSpPr txBox="1"/>
              <p:nvPr/>
            </p:nvSpPr>
            <p:spPr>
              <a:xfrm>
                <a:off x="1240566" y="3401158"/>
                <a:ext cx="9131074" cy="7918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3600" b="0" i="0" dirty="0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3. </a:t>
                </a:r>
                <a:r>
                  <a:rPr lang="en-US" sz="3600" b="0" i="0" dirty="0" err="1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Từ</a:t>
                </a:r>
                <a:r>
                  <a:rPr lang="en-US" sz="3600" b="0" i="0" dirty="0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in </a:t>
                </a:r>
                <a:r>
                  <a:rPr lang="en-US" sz="3600" b="0" i="0" dirty="0" err="1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đậm</a:t>
                </a:r>
                <a:r>
                  <a:rPr lang="en-US" sz="3600" b="0" i="0" dirty="0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ở </a:t>
                </a:r>
                <a:r>
                  <a:rPr lang="en-US" sz="3600" b="0" i="0" dirty="0" err="1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bài</a:t>
                </a:r>
                <a:r>
                  <a:rPr lang="en-US" sz="3600" b="0" i="0" dirty="0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lang="en-US" sz="3600" b="0" i="0" dirty="0" err="1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tập</a:t>
                </a:r>
                <a:r>
                  <a:rPr lang="en-US" sz="3600" b="0" i="0" dirty="0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2 </a:t>
                </a:r>
                <a:r>
                  <a:rPr lang="en-US" sz="3600" b="0" i="0" dirty="0" err="1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bổ</a:t>
                </a:r>
                <a:r>
                  <a:rPr lang="en-US" sz="3600" b="0" i="0" dirty="0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sung </a:t>
                </a:r>
                <a:r>
                  <a:rPr lang="en-US" sz="3600" b="0" i="0" dirty="0" err="1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điều</a:t>
                </a:r>
                <a:r>
                  <a:rPr lang="en-US" sz="3600" b="0" i="0" dirty="0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lang="en-US" sz="3600" b="0" i="0" dirty="0" err="1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gì</a:t>
                </a:r>
                <a:r>
                  <a:rPr lang="en-US" sz="3600" b="0" i="0" dirty="0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lang="en-US" sz="3600" b="0" i="0" dirty="0" err="1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cho</a:t>
                </a:r>
                <a:r>
                  <a:rPr lang="en-US" sz="3600" b="0" i="0" dirty="0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lang="en-US" sz="3600" b="0" i="0" dirty="0" err="1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câu</a:t>
                </a:r>
                <a:r>
                  <a:rPr lang="en-US" sz="3600" b="0" i="0" dirty="0">
                    <a:solidFill>
                      <a:srgbClr val="000000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?</a:t>
                </a:r>
                <a:endParaRPr kumimoji="0" lang="vi-V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</p:grpSp>
        <p:pic>
          <p:nvPicPr>
            <p:cNvPr id="8" name="图片 2">
              <a:extLst>
                <a:ext uri="{FF2B5EF4-FFF2-40B4-BE49-F238E27FC236}">
                  <a16:creationId xmlns:a16="http://schemas.microsoft.com/office/drawing/2014/main" id="{C2A6763F-E8BE-49C6-8D2B-02EE66BACB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797177">
              <a:off x="6816947" y="2923790"/>
              <a:ext cx="964725" cy="1358900"/>
            </a:xfrm>
            <a:prstGeom prst="rect">
              <a:avLst/>
            </a:prstGeom>
          </p:spPr>
        </p:pic>
      </p:grp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745B044-42C1-4851-92CD-35D5A24AC077}"/>
              </a:ext>
            </a:extLst>
          </p:cNvPr>
          <p:cNvSpPr/>
          <p:nvPr/>
        </p:nvSpPr>
        <p:spPr>
          <a:xfrm>
            <a:off x="883807" y="2562225"/>
            <a:ext cx="3011918" cy="10191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cảm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xúc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người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nói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F320214-E8AE-4518-B838-9CCE1CBD4A81}"/>
              </a:ext>
            </a:extLst>
          </p:cNvPr>
          <p:cNvSpPr/>
          <p:nvPr/>
        </p:nvSpPr>
        <p:spPr>
          <a:xfrm>
            <a:off x="4476750" y="2562224"/>
            <a:ext cx="2910516" cy="10191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mong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muốn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người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nói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C5022CB-03A6-4655-A7AE-C40D7E9694FF}"/>
              </a:ext>
            </a:extLst>
          </p:cNvPr>
          <p:cNvSpPr/>
          <p:nvPr/>
        </p:nvSpPr>
        <p:spPr>
          <a:xfrm>
            <a:off x="7889693" y="2562225"/>
            <a:ext cx="3409436" cy="1019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Nội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dung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kể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tả</a:t>
            </a:r>
            <a:r>
              <a:rPr lang="en-US" sz="32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200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giới</a:t>
            </a:r>
            <a:r>
              <a:rPr lang="en-US" sz="32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thiệu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EE0B480-5E14-4D62-827D-9BE86D7887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641" y="4219575"/>
            <a:ext cx="5597498" cy="2414607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2171027B-D0A6-4D7D-9B6F-201C96563CB3}"/>
              </a:ext>
            </a:extLst>
          </p:cNvPr>
          <p:cNvSpPr/>
          <p:nvPr/>
        </p:nvSpPr>
        <p:spPr>
          <a:xfrm>
            <a:off x="638175" y="2238375"/>
            <a:ext cx="3664133" cy="19812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D6EB1D1-AB8F-4108-BC0F-EAD6B072B5D4}"/>
              </a:ext>
            </a:extLst>
          </p:cNvPr>
          <p:cNvCxnSpPr>
            <a:cxnSpLocks/>
          </p:cNvCxnSpPr>
          <p:nvPr/>
        </p:nvCxnSpPr>
        <p:spPr>
          <a:xfrm>
            <a:off x="2238375" y="1274281"/>
            <a:ext cx="18573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C83F41-A7DC-49D2-9F06-0AEC0F7D8507}"/>
              </a:ext>
            </a:extLst>
          </p:cNvPr>
          <p:cNvCxnSpPr>
            <a:cxnSpLocks/>
          </p:cNvCxnSpPr>
          <p:nvPr/>
        </p:nvCxnSpPr>
        <p:spPr>
          <a:xfrm>
            <a:off x="6391275" y="1283806"/>
            <a:ext cx="45243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38126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FE6A496B-2317-4702-B786-0C9C610C60BA}"/>
              </a:ext>
            </a:extLst>
          </p:cNvPr>
          <p:cNvGrpSpPr/>
          <p:nvPr/>
        </p:nvGrpSpPr>
        <p:grpSpPr>
          <a:xfrm>
            <a:off x="394675" y="356524"/>
            <a:ext cx="11130575" cy="1512429"/>
            <a:chOff x="6816947" y="2923790"/>
            <a:chExt cx="9979307" cy="1852953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D11075C-2AE7-4760-84CF-CF2937F5A858}"/>
                </a:ext>
              </a:extLst>
            </p:cNvPr>
            <p:cNvGrpSpPr/>
            <p:nvPr/>
          </p:nvGrpSpPr>
          <p:grpSpPr>
            <a:xfrm>
              <a:off x="7448993" y="3258754"/>
              <a:ext cx="9347261" cy="1517989"/>
              <a:chOff x="1024380" y="3258754"/>
              <a:chExt cx="9347261" cy="1517989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798463A-49EB-4BB3-9FDA-2897F4F34B08}"/>
                  </a:ext>
                </a:extLst>
              </p:cNvPr>
              <p:cNvSpPr/>
              <p:nvPr/>
            </p:nvSpPr>
            <p:spPr>
              <a:xfrm>
                <a:off x="1024380" y="3258754"/>
                <a:ext cx="9347261" cy="1462158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+mn-ea"/>
                  <a:cs typeface="+mn-cs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FA99AB9-7E7F-49FB-9B86-C2D10E7A96EE}"/>
                  </a:ext>
                </a:extLst>
              </p:cNvPr>
              <p:cNvSpPr txBox="1"/>
              <p:nvPr/>
            </p:nvSpPr>
            <p:spPr>
              <a:xfrm>
                <a:off x="1351250" y="3306160"/>
                <a:ext cx="8693519" cy="14705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4. </a:t>
                </a:r>
                <a:r>
                  <a:rPr kumimoji="0" lang="vi-VN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Chuyển các câu dưới đây thành câu cảm</a:t>
                </a:r>
                <a:endPara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(theo mẫu).</a:t>
                </a:r>
              </a:p>
            </p:txBody>
          </p:sp>
        </p:grpSp>
        <p:pic>
          <p:nvPicPr>
            <p:cNvPr id="8" name="图片 2">
              <a:extLst>
                <a:ext uri="{FF2B5EF4-FFF2-40B4-BE49-F238E27FC236}">
                  <a16:creationId xmlns:a16="http://schemas.microsoft.com/office/drawing/2014/main" id="{C2A6763F-E8BE-49C6-8D2B-02EE66BACB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797177">
              <a:off x="6816947" y="2923790"/>
              <a:ext cx="964725" cy="135890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47129C-053E-4393-9D8E-017E71C52AEC}"/>
              </a:ext>
            </a:extLst>
          </p:cNvPr>
          <p:cNvSpPr txBox="1"/>
          <p:nvPr/>
        </p:nvSpPr>
        <p:spPr>
          <a:xfrm>
            <a:off x="594813" y="1967460"/>
            <a:ext cx="774908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M: </a:t>
            </a:r>
            <a:r>
              <a:rPr lang="vi-VN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Quyển từ điển này hữu ích =&gt; Quyển từ điển này hữu ích quá!</a:t>
            </a:r>
          </a:p>
          <a:p>
            <a:pPr algn="just"/>
            <a:r>
              <a:rPr lang="vi-VN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a. Bạn ấy đọc nhiều sách.</a:t>
            </a:r>
          </a:p>
          <a:p>
            <a:pPr algn="just"/>
            <a:r>
              <a:rPr lang="vi-VN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b. Thư viện trường mình rộng.</a:t>
            </a:r>
          </a:p>
          <a:p>
            <a:pPr algn="just"/>
            <a:r>
              <a:rPr lang="vi-VN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c. Thư viện đón cửa muộn.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179ACF1-6A08-41D4-8082-185E0981774C}"/>
              </a:ext>
            </a:extLst>
          </p:cNvPr>
          <p:cNvGrpSpPr/>
          <p:nvPr/>
        </p:nvGrpSpPr>
        <p:grpSpPr>
          <a:xfrm>
            <a:off x="5843042" y="2261919"/>
            <a:ext cx="6226924" cy="4673367"/>
            <a:chOff x="5843042" y="2261919"/>
            <a:chExt cx="6226924" cy="467336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18633C1-3BA2-42B2-AE6A-38B06CF22DDB}"/>
                </a:ext>
              </a:extLst>
            </p:cNvPr>
            <p:cNvSpPr txBox="1"/>
            <p:nvPr/>
          </p:nvSpPr>
          <p:spPr>
            <a:xfrm>
              <a:off x="6977274" y="2261919"/>
              <a:ext cx="509269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C56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THẢO LUẬN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C56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NHÓM ĐÔI</a:t>
              </a:r>
            </a:p>
          </p:txBody>
        </p:sp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F4C3060D-3816-471C-B6A9-0E8DFB9E13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15448" y="3427010"/>
              <a:ext cx="2649743" cy="28481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 descr="Icon&#10;&#10;Description automatically generated">
              <a:extLst>
                <a:ext uri="{FF2B5EF4-FFF2-40B4-BE49-F238E27FC236}">
                  <a16:creationId xmlns:a16="http://schemas.microsoft.com/office/drawing/2014/main" id="{F91081FA-366B-4D11-8491-70DC79D933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3042" y="3277686"/>
              <a:ext cx="3472406" cy="3657600"/>
            </a:xfrm>
            <a:prstGeom prst="rect">
              <a:avLst/>
            </a:prstGeom>
          </p:spPr>
        </p:pic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DD34814-B81C-49D3-98A6-DD86D2122D06}"/>
              </a:ext>
            </a:extLst>
          </p:cNvPr>
          <p:cNvCxnSpPr/>
          <p:nvPr/>
        </p:nvCxnSpPr>
        <p:spPr>
          <a:xfrm>
            <a:off x="8772525" y="1226656"/>
            <a:ext cx="15906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79456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335</Words>
  <Application>Microsoft Office PowerPoint</Application>
  <PresentationFormat>Màn hình rộng</PresentationFormat>
  <Paragraphs>74</Paragraphs>
  <Slides>10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7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10</vt:i4>
      </vt:variant>
    </vt:vector>
  </HeadingPairs>
  <TitlesOfParts>
    <vt:vector size="18" baseType="lpstr">
      <vt:lpstr>Arial-Rounded</vt:lpstr>
      <vt:lpstr>Coiny</vt:lpstr>
      <vt:lpstr>等线</vt:lpstr>
      <vt:lpstr>微软雅黑</vt:lpstr>
      <vt:lpstr>Pattaya</vt:lpstr>
      <vt:lpstr>Arial</vt:lpstr>
      <vt:lpstr>Calibri</vt:lpstr>
      <vt:lpstr>Office 主题​​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Bui Nam</cp:lastModifiedBy>
  <cp:revision>19</cp:revision>
  <dcterms:created xsi:type="dcterms:W3CDTF">2022-06-28T11:55:46Z</dcterms:created>
  <dcterms:modified xsi:type="dcterms:W3CDTF">2025-10-22T14:34:02Z</dcterms:modified>
</cp:coreProperties>
</file>