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0" r:id="rId3"/>
    <p:sldId id="271" r:id="rId4"/>
    <p:sldId id="277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80" d="100"/>
          <a:sy n="80" d="100"/>
        </p:scale>
        <p:origin x="1469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24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70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850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399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23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278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364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071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343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665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26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3525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320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40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98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66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30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71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37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26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01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516F6-A21F-4EE1-B641-5C28C9F93BB8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2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591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0.jp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1.jp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3.jp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4.jp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microsoft.com/office/2007/relationships/media" Target="../media/media3.mp3"/><Relationship Id="rId7" Type="http://schemas.openxmlformats.org/officeDocument/2006/relationships/image" Target="../media/image9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6.png"/><Relationship Id="rId4" Type="http://schemas.openxmlformats.org/officeDocument/2006/relationships/audio" Target="../media/media3.mp3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microsoft.com/office/2007/relationships/media" Target="../media/media3.mp3"/><Relationship Id="rId7" Type="http://schemas.openxmlformats.org/officeDocument/2006/relationships/image" Target="../media/image9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6.png"/><Relationship Id="rId4" Type="http://schemas.openxmlformats.org/officeDocument/2006/relationships/audio" Target="../media/media3.mp3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930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35585" y="1775292"/>
            <a:ext cx="1672830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AU" sz="3200" b="1">
                <a:solidFill>
                  <a:srgbClr val="FF0000"/>
                </a:solidFill>
                <a:latin typeface="Times New Roman"/>
                <a:ea typeface="Times New Roman"/>
              </a:rPr>
              <a:t>TIẾT </a:t>
            </a:r>
            <a:r>
              <a:rPr lang="en-AU" sz="3200" b="1" smtClean="0">
                <a:solidFill>
                  <a:srgbClr val="FF0000"/>
                </a:solidFill>
                <a:latin typeface="Times New Roman"/>
                <a:ea typeface="Times New Roman"/>
              </a:rPr>
              <a:t>22</a:t>
            </a:r>
            <a:endParaRPr lang="en-AU" sz="3200" b="1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03636" y="3451550"/>
            <a:ext cx="6462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b="1" smtClean="0">
                <a:solidFill>
                  <a:srgbClr val="FF0000"/>
                </a:solidFill>
                <a:latin typeface="Times New Roman"/>
                <a:ea typeface="Arial"/>
              </a:rPr>
              <a:t>* </a:t>
            </a:r>
            <a:r>
              <a:rPr lang="en-US" sz="3600" b="1">
                <a:solidFill>
                  <a:srgbClr val="002060"/>
                </a:solidFill>
                <a:latin typeface="Times New Roman"/>
                <a:ea typeface="Arial"/>
              </a:rPr>
              <a:t>VẬN DỤNG - SÁNG TẠO</a:t>
            </a:r>
            <a:endParaRPr lang="en-US" sz="3600">
              <a:solidFill>
                <a:srgbClr val="00206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03636" y="2652960"/>
            <a:ext cx="6731971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b="1">
                <a:solidFill>
                  <a:srgbClr val="FF0000"/>
                </a:solidFill>
                <a:latin typeface="Times New Roman"/>
                <a:ea typeface="Arial"/>
              </a:rPr>
              <a:t>* </a:t>
            </a:r>
            <a:r>
              <a:rPr lang="en-US" sz="3600" b="1">
                <a:solidFill>
                  <a:srgbClr val="002060"/>
                </a:solidFill>
                <a:latin typeface="Times New Roman"/>
                <a:ea typeface="Arial"/>
              </a:rPr>
              <a:t>ÔN TẬP: HÁT VÀ ĐỌC NHẠC</a:t>
            </a:r>
            <a:endParaRPr lang="en-US" sz="360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149080"/>
            <a:ext cx="2988796" cy="262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61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34" y="6021288"/>
            <a:ext cx="306288" cy="245554"/>
          </a:xfrm>
          <a:prstGeom prst="rect">
            <a:avLst/>
          </a:prstGeom>
        </p:spPr>
      </p:pic>
      <p:pic>
        <p:nvPicPr>
          <p:cNvPr id="23" name="doc nha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86644" y="5860702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91680" y="4743831"/>
            <a:ext cx="48965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55600" algn="l"/>
              </a:tabLst>
            </a:pPr>
            <a:r>
              <a:rPr lang="en-US" sz="3200">
                <a:latin typeface="Times New Roman"/>
                <a:ea typeface="Times New Roman"/>
              </a:rPr>
              <a:t>+ HD Một nhóm gõ nhạc cụ trai-en-gô và một nhóm gõ trống con </a:t>
            </a:r>
            <a:r>
              <a:rPr lang="en-US" sz="3200" smtClean="0">
                <a:latin typeface="Times New Roman"/>
                <a:ea typeface="Times New Roman"/>
              </a:rPr>
              <a:t>. Thực </a:t>
            </a:r>
            <a:r>
              <a:rPr lang="en-US" sz="3200">
                <a:latin typeface="Times New Roman"/>
                <a:ea typeface="Times New Roman"/>
              </a:rPr>
              <a:t>hiện theo tốc độ từ chậm đến nhanh.</a:t>
            </a:r>
            <a:endParaRPr lang="en-US" sz="3200">
              <a:effectLst/>
              <a:latin typeface="Times New Roman"/>
              <a:ea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-3479"/>
            <a:ext cx="8028384" cy="474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3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0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34" y="6021288"/>
            <a:ext cx="306288" cy="245554"/>
          </a:xfrm>
          <a:prstGeom prst="rect">
            <a:avLst/>
          </a:prstGeom>
        </p:spPr>
      </p:pic>
      <p:pic>
        <p:nvPicPr>
          <p:cNvPr id="23" name="doc nha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86644" y="5860702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44" y="0"/>
            <a:ext cx="7962956" cy="172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44824"/>
            <a:ext cx="7740352" cy="188397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44237" y="5075872"/>
            <a:ext cx="47528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55600" algn="l"/>
              </a:tabLst>
            </a:pPr>
            <a:r>
              <a:rPr lang="en-US" sz="3200" smtClean="0">
                <a:latin typeface="Times New Roman"/>
                <a:ea typeface="Times New Roman"/>
              </a:rPr>
              <a:t>-HD </a:t>
            </a:r>
            <a:r>
              <a:rPr lang="en-US" sz="3200">
                <a:latin typeface="Times New Roman"/>
                <a:ea typeface="Times New Roman"/>
              </a:rPr>
              <a:t>HS </a:t>
            </a:r>
            <a:r>
              <a:rPr lang="en-US" sz="3200" smtClean="0">
                <a:latin typeface="Times New Roman"/>
                <a:ea typeface="Times New Roman"/>
              </a:rPr>
              <a:t>gõ </a:t>
            </a:r>
            <a:r>
              <a:rPr lang="en-US" sz="3200">
                <a:latin typeface="Times New Roman"/>
                <a:ea typeface="Times New Roman"/>
              </a:rPr>
              <a:t>nối tiếp 2 nhạc cụ theo nhịp</a:t>
            </a:r>
            <a:r>
              <a:rPr lang="en-US" sz="3200" smtClean="0">
                <a:latin typeface="Times New Roman"/>
                <a:ea typeface="Times New Roman"/>
              </a:rPr>
              <a:t>. Câu 1 Trai-en-go, nhóm 2 Trống con</a:t>
            </a:r>
            <a:endParaRPr lang="en-US" sz="320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106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0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56176" y="1029254"/>
            <a:ext cx="2987824" cy="582874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99384" y="53864"/>
            <a:ext cx="554461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smtClean="0">
                <a:latin typeface="Times New Roman"/>
                <a:ea typeface="Arial"/>
              </a:rPr>
              <a:t>2</a:t>
            </a:r>
            <a:r>
              <a:rPr lang="en-US" b="1">
                <a:latin typeface="Times New Roman"/>
                <a:ea typeface="Arial"/>
              </a:rPr>
              <a:t>. Vận dụng – Sáng </a:t>
            </a:r>
            <a:r>
              <a:rPr lang="en-US" b="1" smtClean="0">
                <a:latin typeface="Times New Roman"/>
                <a:ea typeface="Arial"/>
              </a:rPr>
              <a:t>tạo: </a:t>
            </a:r>
            <a:r>
              <a:rPr lang="en-US" b="1" smtClean="0">
                <a:latin typeface="Times New Roman"/>
                <a:ea typeface="Times New Roman"/>
              </a:rPr>
              <a:t>Trò chơi </a:t>
            </a:r>
            <a:r>
              <a:rPr lang="en-US" b="1" i="1" smtClean="0">
                <a:latin typeface="Times New Roman"/>
                <a:ea typeface="Times New Roman"/>
              </a:rPr>
              <a:t>Mình </a:t>
            </a:r>
            <a:r>
              <a:rPr lang="en-US" b="1" i="1">
                <a:latin typeface="Times New Roman"/>
                <a:ea typeface="Times New Roman"/>
              </a:rPr>
              <a:t>cùng trồng cây</a:t>
            </a:r>
            <a:r>
              <a:rPr lang="en-US" b="1">
                <a:latin typeface="Times New Roman"/>
                <a:ea typeface="Times New Roman"/>
              </a:rPr>
              <a:t> </a:t>
            </a:r>
            <a:endParaRPr lang="en-US">
              <a:effectLst/>
              <a:latin typeface="Times New Roman"/>
              <a:ea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903" y="53865"/>
            <a:ext cx="284789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b="1">
                <a:solidFill>
                  <a:srgbClr val="FC330E"/>
                </a:solidFill>
                <a:latin typeface="Times New Roman"/>
                <a:ea typeface="Arial"/>
              </a:rPr>
              <a:t>VẬN DỤNG – SÁNG TẠO</a:t>
            </a:r>
            <a:endParaRPr lang="en-US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74" y="561003"/>
            <a:ext cx="729962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>
                <a:latin typeface="Times New Roman"/>
                <a:ea typeface="Times New Roman"/>
              </a:rPr>
              <a:t>Bước 1: </a:t>
            </a:r>
            <a:r>
              <a:rPr lang="en-US" smtClean="0">
                <a:latin typeface="Times New Roman"/>
                <a:ea typeface="Times New Roman"/>
              </a:rPr>
              <a:t>HD HS </a:t>
            </a:r>
            <a:r>
              <a:rPr lang="en-US">
                <a:latin typeface="Times New Roman"/>
                <a:ea typeface="Times New Roman"/>
              </a:rPr>
              <a:t>đoc phần lời của trò chơi theo tiết </a:t>
            </a:r>
            <a:r>
              <a:rPr lang="en-US" smtClean="0">
                <a:latin typeface="Times New Roman"/>
                <a:ea typeface="Times New Roman"/>
              </a:rPr>
              <a:t>tấu </a:t>
            </a:r>
            <a:r>
              <a:rPr lang="en-US">
                <a:latin typeface="Times New Roman"/>
                <a:ea typeface="Times New Roman"/>
              </a:rPr>
              <a:t>từ trái qua phải</a:t>
            </a:r>
            <a:endParaRPr lang="en-US">
              <a:effectLst/>
              <a:latin typeface="Times New Roman"/>
              <a:ea typeface="Calibri"/>
            </a:endParaRPr>
          </a:p>
        </p:txBody>
      </p:sp>
      <p:pic>
        <p:nvPicPr>
          <p:cNvPr id="2050" name="Picture 2" descr="2021-06-13_1005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8834"/>
            <a:ext cx="6156176" cy="575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97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56176" y="1029254"/>
            <a:ext cx="2987824" cy="58287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882047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92100">
              <a:lnSpc>
                <a:spcPct val="150000"/>
              </a:lnSpc>
            </a:pPr>
            <a:r>
              <a:rPr lang="en-US">
                <a:latin typeface="Times New Roman"/>
                <a:ea typeface="Times New Roman"/>
              </a:rPr>
              <a:t>Bước 2: </a:t>
            </a:r>
            <a:r>
              <a:rPr lang="en-US" smtClean="0">
                <a:latin typeface="Times New Roman"/>
                <a:ea typeface="Times New Roman"/>
              </a:rPr>
              <a:t>Chia </a:t>
            </a:r>
            <a:r>
              <a:rPr lang="en-US">
                <a:latin typeface="Times New Roman"/>
                <a:ea typeface="Times New Roman"/>
              </a:rPr>
              <a:t>lớp thành hai nhóm đọc đối đáp, trên nền tiết tấu rap với tốc độ từ 80 – 120.</a:t>
            </a:r>
            <a:endParaRPr lang="en-US">
              <a:effectLst/>
              <a:latin typeface="Times New Roman"/>
              <a:ea typeface="Calibri"/>
            </a:endParaRPr>
          </a:p>
        </p:txBody>
      </p:sp>
      <p:pic>
        <p:nvPicPr>
          <p:cNvPr id="3074" name="Picture 2" descr="Presentatio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6228184" cy="623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280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56176" y="1029254"/>
            <a:ext cx="2987824" cy="58287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992" y="-1686"/>
            <a:ext cx="9073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92100"/>
            <a:r>
              <a:rPr lang="en-US">
                <a:latin typeface="Times New Roman"/>
                <a:ea typeface="Times New Roman"/>
              </a:rPr>
              <a:t>Bước 3: Mình là Raper.</a:t>
            </a:r>
            <a:endParaRPr lang="en-US">
              <a:latin typeface="Times New Roman"/>
              <a:ea typeface="Calibri"/>
            </a:endParaRPr>
          </a:p>
          <a:p>
            <a:r>
              <a:rPr lang="en-US">
                <a:latin typeface="Times New Roman"/>
                <a:ea typeface="Times New Roman"/>
              </a:rPr>
              <a:t>– Đọc trên nền tiết tấu của đàn phím điện tử (GV có thể chọn tiết tấu hiphop, rap, funk,…).</a:t>
            </a:r>
            <a:endParaRPr lang="en-US">
              <a:effectLst/>
              <a:latin typeface="Times New Roman"/>
              <a:ea typeface="Calibri"/>
            </a:endParaRPr>
          </a:p>
        </p:txBody>
      </p:sp>
      <p:pic>
        <p:nvPicPr>
          <p:cNvPr id="6" name="Picture 2" descr="2021-06-13_1005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6156176" cy="606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5837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61765" y="-1"/>
            <a:ext cx="4593522" cy="683711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1220" y="0"/>
            <a:ext cx="56521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latin typeface="Times New Roman"/>
                <a:ea typeface="Times New Roman"/>
              </a:rPr>
              <a:t>– GV cho các nhóm thực hành luyện tập theo hình thức đối đầu.</a:t>
            </a:r>
            <a:endParaRPr lang="en-US" sz="3200">
              <a:latin typeface="Times New Roman"/>
              <a:ea typeface="Calibri"/>
            </a:endParaRPr>
          </a:p>
          <a:p>
            <a:r>
              <a:rPr lang="en-US" sz="3200">
                <a:latin typeface="Times New Roman"/>
                <a:ea typeface="Times New Roman"/>
              </a:rPr>
              <a:t> </a:t>
            </a:r>
            <a:r>
              <a:rPr lang="en-US" sz="3200" smtClean="0">
                <a:latin typeface="Times New Roman"/>
                <a:ea typeface="Times New Roman"/>
              </a:rPr>
              <a:t>– </a:t>
            </a:r>
            <a:r>
              <a:rPr lang="en-US" sz="3200">
                <a:latin typeface="Times New Roman"/>
                <a:ea typeface="Times New Roman"/>
              </a:rPr>
              <a:t>GV hướng dẫn HS vận động cơ thể khi đọc </a:t>
            </a:r>
            <a:r>
              <a:rPr lang="en-US" sz="3200" smtClean="0">
                <a:latin typeface="Times New Roman"/>
                <a:ea typeface="Times New Roman"/>
              </a:rPr>
              <a:t>rap: </a:t>
            </a:r>
            <a:r>
              <a:rPr lang="en-US" sz="3200">
                <a:latin typeface="Times New Roman"/>
                <a:ea typeface="Times New Roman"/>
              </a:rPr>
              <a:t>giơ tay, giậm chân, thân hình lắc lư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057045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19" y="2649310"/>
            <a:ext cx="8682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</a:rPr>
              <a:t>Ôn bài hát với các hình thức: Lớp , tổ, cá nhân</a:t>
            </a:r>
            <a:endParaRPr lang="en-US" sz="360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589240"/>
            <a:ext cx="858120" cy="7580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75671" y="980728"/>
            <a:ext cx="70907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 b="1" smtClean="0">
                <a:latin typeface="Times New Roman"/>
                <a:ea typeface="Calibri"/>
              </a:rPr>
              <a:t>1.Ôn </a:t>
            </a:r>
            <a:r>
              <a:rPr lang="en-US" sz="3200" b="1">
                <a:latin typeface="Times New Roman"/>
                <a:ea typeface="Calibri"/>
              </a:rPr>
              <a:t>tập </a:t>
            </a:r>
            <a:endParaRPr lang="en-US" sz="3200" b="1" smtClean="0"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 b="1" smtClean="0">
                <a:latin typeface="Times New Roman"/>
                <a:ea typeface="Calibri"/>
              </a:rPr>
              <a:t>*Ôn tập bài </a:t>
            </a:r>
            <a:r>
              <a:rPr lang="en-US" sz="3200" b="1">
                <a:latin typeface="Times New Roman"/>
                <a:ea typeface="Calibri"/>
              </a:rPr>
              <a:t>hát Hoa lá mùa xuân</a:t>
            </a:r>
            <a:endParaRPr lang="en-US" sz="3200">
              <a:effectLst/>
              <a:latin typeface="Times New Roman"/>
              <a:ea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014" y="144361"/>
            <a:ext cx="5528052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THỰC HÀNH − LUYỆN TẬP</a:t>
            </a:r>
            <a:endParaRPr lang="en-US" sz="32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3" name="beat 1 lan bg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67400" y="39330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8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1088"/>
            <a:ext cx="9144000" cy="2636912"/>
          </a:xfrm>
        </p:spPr>
      </p:pic>
      <p:sp>
        <p:nvSpPr>
          <p:cNvPr id="5" name="TextBox 4"/>
          <p:cNvSpPr txBox="1"/>
          <p:nvPr/>
        </p:nvSpPr>
        <p:spPr>
          <a:xfrm>
            <a:off x="323528" y="151676"/>
            <a:ext cx="882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Hd người đung đưa theo nhịp điệu trái, phải. Tay vỗ tay theo nhịp</a:t>
            </a:r>
            <a:endParaRPr lang="en-US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692696"/>
            <a:ext cx="7632700" cy="3672408"/>
          </a:xfrm>
          <a:prstGeom prst="rect">
            <a:avLst/>
          </a:prstGeom>
        </p:spPr>
      </p:pic>
      <p:pic>
        <p:nvPicPr>
          <p:cNvPr id="6" name="beat 1 lan bg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3865" y="5600569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6210169"/>
            <a:ext cx="306288" cy="24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8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7744" y="1772816"/>
            <a:ext cx="57241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smtClean="0">
                <a:solidFill>
                  <a:srgbClr val="FF0000"/>
                </a:solidFill>
                <a:latin typeface="Times New Roman"/>
                <a:ea typeface="Calibri"/>
              </a:rPr>
              <a:t>Ôn đọc lại cao </a:t>
            </a:r>
            <a:r>
              <a:rPr lang="en-US" sz="4000">
                <a:solidFill>
                  <a:srgbClr val="FF0000"/>
                </a:solidFill>
                <a:latin typeface="Times New Roman"/>
                <a:ea typeface="Calibri"/>
              </a:rPr>
              <a:t>độ 6 nốt Đồ-rê-mi-pha-sol-la</a:t>
            </a:r>
          </a:p>
        </p:txBody>
      </p:sp>
      <p:pic>
        <p:nvPicPr>
          <p:cNvPr id="5" name="lcd drmfsl chu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39952" y="4581128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34" y="6021288"/>
            <a:ext cx="306288" cy="2455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67744" y="260648"/>
            <a:ext cx="4932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3600" b="1" smtClean="0">
                <a:solidFill>
                  <a:prstClr val="black"/>
                </a:solidFill>
                <a:latin typeface="Times New Roman"/>
                <a:ea typeface="Arial"/>
              </a:rPr>
              <a:t>* </a:t>
            </a:r>
            <a:r>
              <a:rPr lang="fr-FR" sz="3600" b="1">
                <a:solidFill>
                  <a:prstClr val="black"/>
                </a:solidFill>
                <a:latin typeface="Times New Roman"/>
                <a:ea typeface="Arial"/>
              </a:rPr>
              <a:t>Ôn đọc nhạc </a:t>
            </a:r>
            <a:r>
              <a:rPr lang="fr-FR" sz="3600" b="1" i="1">
                <a:solidFill>
                  <a:prstClr val="black"/>
                </a:solidFill>
                <a:latin typeface="Times New Roman"/>
                <a:ea typeface="Arial"/>
              </a:rPr>
              <a:t>Bài số 3</a:t>
            </a:r>
            <a:endParaRPr lang="en-US" sz="3600">
              <a:solidFill>
                <a:prstClr val="black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244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6809" y="0"/>
            <a:ext cx="86971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3200" smtClean="0">
                <a:solidFill>
                  <a:srgbClr val="FF0000"/>
                </a:solidFill>
                <a:latin typeface="Times New Roman"/>
                <a:ea typeface="Calibri"/>
              </a:rPr>
              <a:t>Ôn lại </a:t>
            </a:r>
            <a:r>
              <a:rPr lang="en-US" sz="3200">
                <a:solidFill>
                  <a:srgbClr val="FF0000"/>
                </a:solidFill>
                <a:latin typeface="Times New Roman"/>
                <a:ea typeface="Calibri"/>
              </a:rPr>
              <a:t>thế </a:t>
            </a:r>
            <a:r>
              <a:rPr lang="en-US" sz="3200" smtClean="0">
                <a:solidFill>
                  <a:srgbClr val="FF0000"/>
                </a:solidFill>
                <a:latin typeface="Times New Roman"/>
                <a:ea typeface="Calibri"/>
              </a:rPr>
              <a:t>tay đô-rê-mi-pha-sol-la </a:t>
            </a:r>
            <a:r>
              <a:rPr lang="en-US" sz="3200">
                <a:solidFill>
                  <a:srgbClr val="FF0000"/>
                </a:solidFill>
                <a:latin typeface="Times New Roman"/>
                <a:ea typeface="Calibri"/>
              </a:rPr>
              <a:t>trên cao </a:t>
            </a:r>
            <a:r>
              <a:rPr lang="en-US" sz="3200" smtClean="0">
                <a:solidFill>
                  <a:srgbClr val="FF0000"/>
                </a:solidFill>
                <a:latin typeface="Times New Roman"/>
                <a:ea typeface="Calibri"/>
              </a:rPr>
              <a:t>độ </a:t>
            </a:r>
            <a:r>
              <a:rPr lang="en-US" sz="3200">
                <a:solidFill>
                  <a:srgbClr val="FF0000"/>
                </a:solidFill>
                <a:latin typeface="Times New Roman"/>
                <a:ea typeface="Calibri"/>
              </a:rPr>
              <a:t>6 nốt</a:t>
            </a:r>
          </a:p>
        </p:txBody>
      </p:sp>
      <p:pic>
        <p:nvPicPr>
          <p:cNvPr id="8" name="lcd drmfsl chu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75856" y="5500464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84775"/>
            <a:ext cx="7308304" cy="45724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34" y="6021288"/>
            <a:ext cx="306288" cy="24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4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10261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>
                <a:solidFill>
                  <a:srgbClr val="FF0000"/>
                </a:solidFill>
                <a:latin typeface="Times New Roman"/>
                <a:ea typeface="Calibri"/>
              </a:rPr>
              <a:t>- </a:t>
            </a:r>
            <a:r>
              <a:rPr lang="en-US" sz="2400" smtClean="0">
                <a:solidFill>
                  <a:srgbClr val="FF0000"/>
                </a:solidFill>
                <a:latin typeface="Times New Roman"/>
                <a:ea typeface="Calibri"/>
              </a:rPr>
              <a:t>Ôn đọc nhạc </a:t>
            </a:r>
            <a:r>
              <a:rPr lang="en-US" sz="2400">
                <a:solidFill>
                  <a:srgbClr val="FF0000"/>
                </a:solidFill>
                <a:latin typeface="Times New Roman"/>
                <a:ea typeface="Calibri"/>
              </a:rPr>
              <a:t>kết hợp làm thế tay bài đọc nhạc với các hình thức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560" y="5949280"/>
            <a:ext cx="306288" cy="2455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388" y="692696"/>
            <a:ext cx="7797347" cy="4078034"/>
          </a:xfrm>
          <a:prstGeom prst="rect">
            <a:avLst/>
          </a:prstGeom>
        </p:spPr>
      </p:pic>
      <p:pic>
        <p:nvPicPr>
          <p:cNvPr id="7" name="doc nha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45989" y="51571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8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-4696"/>
            <a:ext cx="8837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smtClean="0">
                <a:solidFill>
                  <a:srgbClr val="FF0000"/>
                </a:solidFill>
              </a:rPr>
              <a:t>Ôn đọc nhạc gõ đệm theo </a:t>
            </a:r>
            <a:r>
              <a:rPr lang="en-US" sz="2400" i="1">
                <a:solidFill>
                  <a:srgbClr val="FF0000"/>
                </a:solidFill>
              </a:rPr>
              <a:t>phách với các hình </a:t>
            </a:r>
            <a:r>
              <a:rPr lang="en-US" sz="2400" i="1" smtClean="0">
                <a:solidFill>
                  <a:srgbClr val="FF0000"/>
                </a:solidFill>
              </a:rPr>
              <a:t>thức: Lớp tổ cá nhân</a:t>
            </a:r>
            <a:endParaRPr lang="en-US" sz="2400" i="1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34" y="6021288"/>
            <a:ext cx="306288" cy="2455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8"/>
            <a:ext cx="8010128" cy="42484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450" y="2429062"/>
            <a:ext cx="656850" cy="6206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481" y="4138314"/>
            <a:ext cx="656850" cy="6206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201672"/>
            <a:ext cx="656850" cy="6206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593" y="4248500"/>
            <a:ext cx="656850" cy="6206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450" y="4248501"/>
            <a:ext cx="656850" cy="6206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150" y="4172626"/>
            <a:ext cx="656850" cy="6206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10" y="4172627"/>
            <a:ext cx="656850" cy="6206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150" y="2319951"/>
            <a:ext cx="656850" cy="6206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475" y="2377092"/>
            <a:ext cx="656850" cy="6206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138313"/>
            <a:ext cx="656850" cy="6206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138314"/>
            <a:ext cx="656850" cy="62065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422" y="2377092"/>
            <a:ext cx="656850" cy="62065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054" y="2429063"/>
            <a:ext cx="656850" cy="62065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29064"/>
            <a:ext cx="656850" cy="62065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036" y="2394393"/>
            <a:ext cx="656850" cy="62065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407" y="2370490"/>
            <a:ext cx="656850" cy="620659"/>
          </a:xfrm>
          <a:prstGeom prst="rect">
            <a:avLst/>
          </a:prstGeom>
        </p:spPr>
      </p:pic>
      <p:pic>
        <p:nvPicPr>
          <p:cNvPr id="23" name="doc nha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340231" y="53987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6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0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34" y="6021288"/>
            <a:ext cx="306288" cy="2455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31641" y="5029660"/>
            <a:ext cx="51845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latin typeface="Times New Roman"/>
                <a:ea typeface="Times New Roman"/>
              </a:rPr>
              <a:t>HD Vận </a:t>
            </a:r>
            <a:r>
              <a:rPr lang="en-US" sz="2800">
                <a:latin typeface="Times New Roman"/>
                <a:ea typeface="Times New Roman"/>
              </a:rPr>
              <a:t>dụng – Sáng </a:t>
            </a:r>
            <a:r>
              <a:rPr lang="en-US" sz="2800" smtClean="0">
                <a:latin typeface="Times New Roman"/>
                <a:ea typeface="Times New Roman"/>
              </a:rPr>
              <a:t>tạo: </a:t>
            </a:r>
            <a:r>
              <a:rPr lang="en-US" sz="2800">
                <a:latin typeface="Times New Roman"/>
                <a:ea typeface="Times New Roman"/>
              </a:rPr>
              <a:t>Nghe gõ mẫu và HD </a:t>
            </a:r>
            <a:r>
              <a:rPr lang="en-US" sz="2800" smtClean="0">
                <a:latin typeface="Times New Roman"/>
                <a:ea typeface="Times New Roman"/>
              </a:rPr>
              <a:t>Đọc </a:t>
            </a:r>
            <a:r>
              <a:rPr lang="en-US" sz="2800">
                <a:latin typeface="Times New Roman"/>
                <a:ea typeface="Times New Roman"/>
              </a:rPr>
              <a:t>bài nhạc số 3 kết hợp gõ đệm nhạc cụ trai-en-go </a:t>
            </a:r>
            <a:r>
              <a:rPr lang="en-US" sz="2800" smtClean="0">
                <a:latin typeface="Times New Roman"/>
                <a:ea typeface="Times New Roman"/>
              </a:rPr>
              <a:t> theo </a:t>
            </a:r>
            <a:r>
              <a:rPr lang="en-US" sz="2800">
                <a:latin typeface="Times New Roman"/>
                <a:ea typeface="Times New Roman"/>
              </a:rPr>
              <a:t>hình vẽ </a:t>
            </a:r>
            <a:r>
              <a:rPr lang="en-US" sz="2800" smtClean="0">
                <a:latin typeface="Times New Roman"/>
                <a:ea typeface="Times New Roman"/>
              </a:rPr>
              <a:t>trên.</a:t>
            </a:r>
            <a:endParaRPr lang="en-US" sz="28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1" y="0"/>
            <a:ext cx="7825858" cy="4509120"/>
          </a:xfrm>
          <a:prstGeom prst="rect">
            <a:avLst/>
          </a:prstGeom>
        </p:spPr>
      </p:pic>
      <p:pic>
        <p:nvPicPr>
          <p:cNvPr id="25" name="2 DOC NHAC GO DEM THEO H VE CHUONG GI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372322" y="5716488"/>
            <a:ext cx="609600" cy="609600"/>
          </a:xfrm>
          <a:prstGeom prst="rect">
            <a:avLst/>
          </a:prstGeom>
        </p:spPr>
      </p:pic>
      <p:pic>
        <p:nvPicPr>
          <p:cNvPr id="26" name="doc nhac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99592" y="14127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74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78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90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34" y="6021288"/>
            <a:ext cx="306288" cy="2455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26023" y="5328790"/>
            <a:ext cx="47525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latin typeface="Times New Roman"/>
                <a:ea typeface="Times New Roman"/>
              </a:rPr>
              <a:t>Nghe gõ mẫu và HD </a:t>
            </a:r>
            <a:r>
              <a:rPr lang="en-US" sz="2800">
                <a:latin typeface="Times New Roman"/>
                <a:ea typeface="Times New Roman"/>
              </a:rPr>
              <a:t>Đọc bài nhạc số 3 kết hợp gõ đệm nhạc cụ </a:t>
            </a:r>
            <a:r>
              <a:rPr lang="en-US" sz="2800" smtClean="0">
                <a:latin typeface="Times New Roman"/>
                <a:ea typeface="Times New Roman"/>
              </a:rPr>
              <a:t>trống con </a:t>
            </a:r>
            <a:r>
              <a:rPr lang="en-US" sz="2800">
                <a:latin typeface="Times New Roman"/>
                <a:ea typeface="Times New Roman"/>
              </a:rPr>
              <a:t>hình vẽ </a:t>
            </a:r>
            <a:r>
              <a:rPr lang="en-US" sz="2800" smtClean="0">
                <a:latin typeface="Times New Roman"/>
                <a:ea typeface="Times New Roman"/>
              </a:rPr>
              <a:t>trên.</a:t>
            </a:r>
            <a:endParaRPr lang="en-US" sz="2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0"/>
            <a:ext cx="7812360" cy="4735364"/>
          </a:xfrm>
          <a:prstGeom prst="rect">
            <a:avLst/>
          </a:prstGeom>
        </p:spPr>
      </p:pic>
      <p:pic>
        <p:nvPicPr>
          <p:cNvPr id="8" name="1 DOC NHAC GO DEM THEO HIH VE TROG C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580112" y="5229665"/>
            <a:ext cx="609600" cy="609600"/>
          </a:xfrm>
          <a:prstGeom prst="rect">
            <a:avLst/>
          </a:prstGeom>
        </p:spPr>
      </p:pic>
      <p:pic>
        <p:nvPicPr>
          <p:cNvPr id="9" name="doc nhac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86742" y="4274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1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90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324</Words>
  <Application>Microsoft Office PowerPoint</Application>
  <PresentationFormat>On-screen Show (4:3)</PresentationFormat>
  <Paragraphs>25</Paragraphs>
  <Slides>15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STD_QUYEN</cp:lastModifiedBy>
  <cp:revision>60</cp:revision>
  <dcterms:created xsi:type="dcterms:W3CDTF">2021-06-22T02:23:00Z</dcterms:created>
  <dcterms:modified xsi:type="dcterms:W3CDTF">2025-02-15T04:11:17Z</dcterms:modified>
</cp:coreProperties>
</file>