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9" r:id="rId3"/>
    <p:sldId id="261" r:id="rId4"/>
    <p:sldId id="262" r:id="rId5"/>
    <p:sldId id="263" r:id="rId6"/>
    <p:sldId id="258" r:id="rId7"/>
    <p:sldId id="264" r:id="rId8"/>
    <p:sldId id="265" r:id="rId9"/>
    <p:sldId id="273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CDA4A-E0ED-4298-B989-C964CDA9908C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0498-61A0-45E6-B998-26552E8E8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099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CDA4A-E0ED-4298-B989-C964CDA9908C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0498-61A0-45E6-B998-26552E8E8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65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CDA4A-E0ED-4298-B989-C964CDA9908C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0498-61A0-45E6-B998-26552E8E8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75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CDA4A-E0ED-4298-B989-C964CDA9908C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0498-61A0-45E6-B998-26552E8E8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84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CDA4A-E0ED-4298-B989-C964CDA9908C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0498-61A0-45E6-B998-26552E8E8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17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CDA4A-E0ED-4298-B989-C964CDA9908C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0498-61A0-45E6-B998-26552E8E8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814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CDA4A-E0ED-4298-B989-C964CDA9908C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0498-61A0-45E6-B998-26552E8E8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977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CDA4A-E0ED-4298-B989-C964CDA9908C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0498-61A0-45E6-B998-26552E8E8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428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CDA4A-E0ED-4298-B989-C964CDA9908C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0498-61A0-45E6-B998-26552E8E8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274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CDA4A-E0ED-4298-B989-C964CDA9908C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0498-61A0-45E6-B998-26552E8E8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73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CDA4A-E0ED-4298-B989-C964CDA9908C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0498-61A0-45E6-B998-26552E8E8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933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CDA4A-E0ED-4298-B989-C964CDA9908C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C0498-61A0-45E6-B998-26552E8E8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13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NUL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29" y="4081825"/>
            <a:ext cx="1524000" cy="197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33437" y="252655"/>
            <a:ext cx="1558931" cy="199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46538" y="183443"/>
            <a:ext cx="1683601" cy="2013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0059611" y="658626"/>
            <a:ext cx="1104295" cy="144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492390" y="4553791"/>
            <a:ext cx="1060752" cy="77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033" y="4469411"/>
            <a:ext cx="2703627" cy="1928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930704" y="546585"/>
            <a:ext cx="8757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sz="32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Tư </a:t>
            </a:r>
            <a:r>
              <a:rPr lang="en-US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sz="32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en-US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tháng 2 </a:t>
            </a:r>
            <a:r>
              <a:rPr lang="en-US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năm </a:t>
            </a:r>
            <a:r>
              <a:rPr lang="en-US" sz="32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2025</a:t>
            </a:r>
            <a:endParaRPr lang="en-US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60602" y="1131360"/>
            <a:ext cx="34000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smtClean="0">
                <a:solidFill>
                  <a:srgbClr val="FF0000"/>
                </a:solidFill>
                <a:latin typeface="+mj-lt"/>
              </a:rPr>
              <a:t>Tiếng </a:t>
            </a:r>
            <a:r>
              <a:rPr lang="vi-VN" sz="4000" b="1" smtClean="0">
                <a:solidFill>
                  <a:srgbClr val="FF0000"/>
                </a:solidFill>
                <a:latin typeface="+mj-lt"/>
              </a:rPr>
              <a:t>việt</a:t>
            </a:r>
            <a:endParaRPr lang="en-US" sz="4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3229" y="1905506"/>
            <a:ext cx="107082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800" b="1">
                <a:solidFill>
                  <a:srgbClr val="2D2D8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Mở rộng vốn từ về núi rừng.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800" b="1">
                <a:solidFill>
                  <a:srgbClr val="2D2D8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Đặt và trả lời câu hỏi Ở đâu? Khi nào?</a:t>
            </a:r>
            <a:endParaRPr lang="en-GB" sz="4800" b="1" dirty="0">
              <a:solidFill>
                <a:srgbClr val="2D2D8A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08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27"/>
          <a:stretch>
            <a:fillRect/>
          </a:stretch>
        </p:blipFill>
        <p:spPr>
          <a:xfrm>
            <a:off x="0" y="559558"/>
            <a:ext cx="12192000" cy="62984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71248" y="2579427"/>
            <a:ext cx="56228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 smtClean="0">
                <a:solidFill>
                  <a:srgbClr val="FF0000"/>
                </a:solidFill>
                <a:latin typeface="+mj-lt"/>
              </a:rPr>
              <a:t>Trò chơi: Xì điện</a:t>
            </a:r>
            <a:endParaRPr lang="en-US" sz="60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22892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0997" y="1719618"/>
            <a:ext cx="8120418" cy="1023634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NGHE!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185F54F-C31C-E768-E4EA-17571142F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362364" y="3671249"/>
            <a:ext cx="2829636" cy="3186752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9401710E-72DD-C0DE-6729-FBC539B95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941019" y="4359965"/>
            <a:ext cx="4095103" cy="231576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84560355-0DE0-8A8A-80DD-9A58B05690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0774275">
            <a:off x="509992" y="5073611"/>
            <a:ext cx="1348101" cy="1803479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5A64DE18-AC4B-7451-6CE3-ACFE23F799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497664" y="5274519"/>
            <a:ext cx="1117087" cy="14944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68114" y="361435"/>
            <a:ext cx="3548294" cy="665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78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46219" y="382686"/>
            <a:ext cx="9890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u="sng" dirty="0" smtClean="0">
                <a:solidFill>
                  <a:srgbClr val="FF0000"/>
                </a:solidFill>
                <a:latin typeface="+mj-lt"/>
              </a:rPr>
              <a:t>Bài 1:</a:t>
            </a:r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dirty="0" smtClean="0">
                <a:latin typeface="+mj-lt"/>
              </a:rPr>
              <a:t>Xếp các từ ngữ dưới đây vào nhóm thích hơp. </a:t>
            </a:r>
            <a:endParaRPr lang="en-US" sz="3200" dirty="0">
              <a:latin typeface="+mj-lt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552184" y="1349976"/>
            <a:ext cx="2228045" cy="922055"/>
            <a:chOff x="552184" y="1349976"/>
            <a:chExt cx="2228045" cy="92205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" name="Cloud 8"/>
            <p:cNvSpPr/>
            <p:nvPr/>
          </p:nvSpPr>
          <p:spPr>
            <a:xfrm>
              <a:off x="552184" y="1349976"/>
              <a:ext cx="2228045" cy="922055"/>
            </a:xfrm>
            <a:prstGeom prst="cloud">
              <a:avLst/>
            </a:prstGeom>
            <a:grp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3050" y="1493949"/>
              <a:ext cx="1841679" cy="49244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vi-VN" sz="2600" dirty="0" smtClean="0">
                  <a:latin typeface="+mj-lt"/>
                </a:rPr>
                <a:t>Mênh mông</a:t>
              </a:r>
              <a:endParaRPr lang="en-US" sz="2600" dirty="0">
                <a:latin typeface="+mj-lt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50573" y="2461083"/>
            <a:ext cx="2176529" cy="808680"/>
            <a:chOff x="550573" y="2461083"/>
            <a:chExt cx="2176529" cy="80868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6" name="Cloud 25"/>
            <p:cNvSpPr/>
            <p:nvPr/>
          </p:nvSpPr>
          <p:spPr>
            <a:xfrm>
              <a:off x="550573" y="2461083"/>
              <a:ext cx="2176529" cy="808680"/>
            </a:xfrm>
            <a:prstGeom prst="cloud">
              <a:avLst/>
            </a:prstGeom>
            <a:grp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50006" y="2582085"/>
              <a:ext cx="1634723" cy="49244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vi-VN" sz="2600" dirty="0" smtClean="0">
                  <a:latin typeface="+mj-lt"/>
                </a:rPr>
                <a:t>Thác nước</a:t>
              </a:r>
              <a:endParaRPr lang="en-US" sz="2600" dirty="0">
                <a:latin typeface="+mj-lt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83149" y="3622486"/>
            <a:ext cx="2176529" cy="808680"/>
            <a:chOff x="383149" y="3622486"/>
            <a:chExt cx="2176529" cy="80868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7" name="Cloud 26"/>
            <p:cNvSpPr/>
            <p:nvPr/>
          </p:nvSpPr>
          <p:spPr>
            <a:xfrm>
              <a:off x="383149" y="3622486"/>
              <a:ext cx="2176529" cy="808680"/>
            </a:xfrm>
            <a:prstGeom prst="cloud">
              <a:avLst/>
            </a:prstGeom>
            <a:grp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34096" y="3747750"/>
              <a:ext cx="1677477" cy="49244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vi-VN" sz="2600" dirty="0" smtClean="0">
                  <a:latin typeface="+mj-lt"/>
                </a:rPr>
                <a:t>Sừng sững</a:t>
              </a:r>
              <a:endParaRPr lang="en-US" sz="2600" dirty="0">
                <a:latin typeface="+mj-lt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160155" y="1418201"/>
            <a:ext cx="2176529" cy="808680"/>
            <a:chOff x="3160155" y="1418201"/>
            <a:chExt cx="2176529" cy="80868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8" name="Cloud 27"/>
            <p:cNvSpPr/>
            <p:nvPr/>
          </p:nvSpPr>
          <p:spPr>
            <a:xfrm>
              <a:off x="3160155" y="1418201"/>
              <a:ext cx="2176529" cy="808680"/>
            </a:xfrm>
            <a:prstGeom prst="cloud">
              <a:avLst/>
            </a:prstGeom>
            <a:grp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966693" y="1532588"/>
              <a:ext cx="759853" cy="49244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vi-VN" sz="2600" dirty="0" smtClean="0">
                  <a:latin typeface="+mj-lt"/>
                </a:rPr>
                <a:t>núi</a:t>
              </a:r>
              <a:endParaRPr lang="en-US" sz="2600" dirty="0">
                <a:latin typeface="+mj-lt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293774" y="2518103"/>
            <a:ext cx="2176529" cy="808680"/>
            <a:chOff x="3293774" y="2518103"/>
            <a:chExt cx="2176529" cy="80868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9" name="Cloud 28"/>
            <p:cNvSpPr/>
            <p:nvPr/>
          </p:nvSpPr>
          <p:spPr>
            <a:xfrm>
              <a:off x="3293774" y="2518103"/>
              <a:ext cx="2176529" cy="808680"/>
            </a:xfrm>
            <a:prstGeom prst="cloud">
              <a:avLst/>
            </a:prstGeom>
            <a:grp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515932" y="2627288"/>
              <a:ext cx="1954371" cy="49244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vi-VN" sz="2600" dirty="0" smtClean="0">
                  <a:latin typeface="+mj-lt"/>
                </a:rPr>
                <a:t>Ngoằn ngoèo</a:t>
              </a:r>
              <a:endParaRPr lang="en-US" sz="2600" dirty="0">
                <a:latin typeface="+mj-lt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203623" y="3686982"/>
            <a:ext cx="2176529" cy="808680"/>
            <a:chOff x="3203623" y="3686982"/>
            <a:chExt cx="2176529" cy="80868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1" name="Cloud 30"/>
            <p:cNvSpPr/>
            <p:nvPr/>
          </p:nvSpPr>
          <p:spPr>
            <a:xfrm>
              <a:off x="3203623" y="3686982"/>
              <a:ext cx="2176529" cy="808680"/>
            </a:xfrm>
            <a:prstGeom prst="cloud">
              <a:avLst/>
            </a:prstGeom>
            <a:grp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889418" y="3837902"/>
              <a:ext cx="1210614" cy="49244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vi-VN" sz="2600" dirty="0" smtClean="0">
                  <a:latin typeface="+mj-lt"/>
                </a:rPr>
                <a:t>Rừng</a:t>
              </a:r>
              <a:endParaRPr lang="en-US" sz="2600" dirty="0">
                <a:latin typeface="+mj-lt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896915" y="1432601"/>
            <a:ext cx="2176529" cy="808680"/>
            <a:chOff x="5896915" y="1432601"/>
            <a:chExt cx="2176529" cy="80868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2" name="Cloud 31"/>
            <p:cNvSpPr/>
            <p:nvPr/>
          </p:nvSpPr>
          <p:spPr>
            <a:xfrm>
              <a:off x="5896915" y="1432601"/>
              <a:ext cx="2176529" cy="808680"/>
            </a:xfrm>
            <a:prstGeom prst="cloud">
              <a:avLst/>
            </a:prstGeom>
            <a:grp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163436" y="1571222"/>
              <a:ext cx="1808587" cy="49244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vi-VN" sz="2600" dirty="0" smtClean="0">
                  <a:latin typeface="+mj-lt"/>
                </a:rPr>
                <a:t>Uốn lượn</a:t>
              </a:r>
              <a:endParaRPr lang="en-US" sz="2600" dirty="0">
                <a:latin typeface="+mj-lt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6001556" y="2570776"/>
            <a:ext cx="2176529" cy="808680"/>
            <a:chOff x="6001556" y="2570776"/>
            <a:chExt cx="2176529" cy="80868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3" name="Cloud 32"/>
            <p:cNvSpPr/>
            <p:nvPr/>
          </p:nvSpPr>
          <p:spPr>
            <a:xfrm>
              <a:off x="6001556" y="2570776"/>
              <a:ext cx="2176529" cy="808680"/>
            </a:xfrm>
            <a:prstGeom prst="cloud">
              <a:avLst/>
            </a:prstGeom>
            <a:grp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207615" y="2751032"/>
              <a:ext cx="1571223" cy="49244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vi-VN" sz="2600" dirty="0" smtClean="0">
                  <a:latin typeface="+mj-lt"/>
                </a:rPr>
                <a:t>Trắng xóa</a:t>
              </a:r>
              <a:endParaRPr lang="en-US" sz="2600" dirty="0">
                <a:latin typeface="+mj-lt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001555" y="3660612"/>
            <a:ext cx="2176529" cy="808680"/>
            <a:chOff x="6001555" y="3660612"/>
            <a:chExt cx="2176529" cy="80868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4" name="Cloud 33"/>
            <p:cNvSpPr/>
            <p:nvPr/>
          </p:nvSpPr>
          <p:spPr>
            <a:xfrm>
              <a:off x="6001555" y="3660612"/>
              <a:ext cx="2176529" cy="808680"/>
            </a:xfrm>
            <a:prstGeom prst="cloud">
              <a:avLst/>
            </a:prstGeom>
            <a:grp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172202" y="3760629"/>
              <a:ext cx="1799821" cy="49244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vi-VN" sz="2600" dirty="0" smtClean="0">
                  <a:latin typeface="+mj-lt"/>
                </a:rPr>
                <a:t>Gập ghềnh</a:t>
              </a:r>
              <a:endParaRPr lang="en-US" sz="2600" dirty="0">
                <a:latin typeface="+mj-lt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8770513" y="1417075"/>
            <a:ext cx="2465243" cy="951933"/>
            <a:chOff x="8770513" y="1417075"/>
            <a:chExt cx="2465243" cy="951933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5" name="Cloud 34"/>
            <p:cNvSpPr/>
            <p:nvPr/>
          </p:nvSpPr>
          <p:spPr>
            <a:xfrm>
              <a:off x="8770513" y="1508631"/>
              <a:ext cx="2176529" cy="860377"/>
            </a:xfrm>
            <a:prstGeom prst="cloud">
              <a:avLst/>
            </a:prstGeom>
            <a:grp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168697" y="1417075"/>
              <a:ext cx="2067059" cy="89255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vi-VN" sz="2600" dirty="0" smtClean="0">
                  <a:latin typeface="+mj-lt"/>
                </a:rPr>
                <a:t>Ruộng</a:t>
              </a:r>
            </a:p>
            <a:p>
              <a:r>
                <a:rPr lang="vi-VN" sz="2600" dirty="0" smtClean="0">
                  <a:latin typeface="+mj-lt"/>
                </a:rPr>
                <a:t>bậc thang</a:t>
              </a:r>
              <a:endParaRPr lang="en-US" sz="2600" dirty="0">
                <a:latin typeface="+mj-lt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8860664" y="2609188"/>
            <a:ext cx="2176529" cy="861015"/>
            <a:chOff x="8860664" y="2609188"/>
            <a:chExt cx="2176529" cy="86101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4" name="Cloud 23"/>
            <p:cNvSpPr/>
            <p:nvPr/>
          </p:nvSpPr>
          <p:spPr>
            <a:xfrm>
              <a:off x="8860664" y="2609188"/>
              <a:ext cx="2176529" cy="861015"/>
            </a:xfrm>
            <a:prstGeom prst="cloud">
              <a:avLst/>
            </a:prstGeom>
            <a:grp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588318" y="2817937"/>
              <a:ext cx="946600" cy="49244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vi-VN" sz="2600" dirty="0" smtClean="0">
                  <a:latin typeface="+mj-lt"/>
                </a:rPr>
                <a:t>Suối</a:t>
              </a:r>
              <a:endParaRPr lang="en-US" sz="2600" dirty="0">
                <a:latin typeface="+mj-lt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8970134" y="3654782"/>
            <a:ext cx="2176529" cy="861015"/>
            <a:chOff x="8970134" y="3719177"/>
            <a:chExt cx="2176529" cy="86101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5" name="Cloud 24"/>
            <p:cNvSpPr/>
            <p:nvPr/>
          </p:nvSpPr>
          <p:spPr>
            <a:xfrm>
              <a:off x="8970134" y="3719177"/>
              <a:ext cx="2176529" cy="861015"/>
            </a:xfrm>
            <a:prstGeom prst="cloud">
              <a:avLst/>
            </a:prstGeom>
            <a:grp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247029" y="3903462"/>
              <a:ext cx="1790164" cy="49244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vi-VN" sz="2600" dirty="0" smtClean="0">
                  <a:latin typeface="+mj-lt"/>
                </a:rPr>
                <a:t>Quanh co</a:t>
              </a:r>
              <a:endParaRPr lang="en-US" sz="2600" dirty="0">
                <a:latin typeface="+mj-lt"/>
              </a:endParaRPr>
            </a:p>
          </p:txBody>
        </p:sp>
      </p:grpSp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461438"/>
              </p:ext>
            </p:extLst>
          </p:nvPr>
        </p:nvGraphicFramePr>
        <p:xfrm>
          <a:off x="1406303" y="4871131"/>
          <a:ext cx="8128000" cy="120769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67753016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1442929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Từ</a:t>
                      </a:r>
                      <a:r>
                        <a:rPr lang="vi-VN" sz="2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ngữ chỉ sự vật</a:t>
                      </a:r>
                      <a:endParaRPr lang="en-US" sz="2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Từ</a:t>
                      </a:r>
                      <a:r>
                        <a:rPr lang="vi-VN" sz="2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ngữ chỉ đặc điểm</a:t>
                      </a:r>
                      <a:endParaRPr lang="en-US" sz="2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3256339"/>
                  </a:ext>
                </a:extLst>
              </a:tr>
              <a:tr h="720017"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96067"/>
                  </a:ext>
                </a:extLst>
              </a:tr>
            </a:tbl>
          </a:graphicData>
        </a:graphic>
      </p:graphicFrame>
      <p:sp>
        <p:nvSpPr>
          <p:cNvPr id="60" name="TextBox 59"/>
          <p:cNvSpPr txBox="1"/>
          <p:nvPr/>
        </p:nvSpPr>
        <p:spPr>
          <a:xfrm>
            <a:off x="2379375" y="5449153"/>
            <a:ext cx="16484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b="1" dirty="0" smtClean="0">
                <a:solidFill>
                  <a:srgbClr val="00B050"/>
                </a:solidFill>
                <a:latin typeface="+mj-lt"/>
              </a:rPr>
              <a:t>M: </a:t>
            </a:r>
            <a:r>
              <a:rPr lang="vi-VN" sz="2600" dirty="0" smtClean="0">
                <a:latin typeface="+mj-lt"/>
              </a:rPr>
              <a:t>núi</a:t>
            </a:r>
            <a:endParaRPr lang="en-US" sz="2600" dirty="0">
              <a:latin typeface="+mj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233373" y="5449152"/>
            <a:ext cx="26272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b="1" dirty="0" smtClean="0">
                <a:solidFill>
                  <a:srgbClr val="00B050"/>
                </a:solidFill>
                <a:latin typeface="+mj-lt"/>
              </a:rPr>
              <a:t>M: </a:t>
            </a:r>
            <a:r>
              <a:rPr lang="vi-VN" sz="2600" dirty="0" smtClean="0">
                <a:latin typeface="+mj-lt"/>
              </a:rPr>
              <a:t>sừng sững</a:t>
            </a:r>
            <a:endParaRPr lang="en-US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5117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152229"/>
              </p:ext>
            </p:extLst>
          </p:nvPr>
        </p:nvGraphicFramePr>
        <p:xfrm>
          <a:off x="1403796" y="2084828"/>
          <a:ext cx="9131122" cy="21730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778062">
                  <a:extLst>
                    <a:ext uri="{9D8B030D-6E8A-4147-A177-3AD203B41FA5}">
                      <a16:colId xmlns:a16="http://schemas.microsoft.com/office/drawing/2014/main" val="740774134"/>
                    </a:ext>
                  </a:extLst>
                </a:gridCol>
                <a:gridCol w="4353060">
                  <a:extLst>
                    <a:ext uri="{9D8B030D-6E8A-4147-A177-3AD203B41FA5}">
                      <a16:colId xmlns:a16="http://schemas.microsoft.com/office/drawing/2014/main" val="1305636389"/>
                    </a:ext>
                  </a:extLst>
                </a:gridCol>
              </a:tblGrid>
              <a:tr h="64549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Từ ngữ chỉ sự vật</a:t>
                      </a:r>
                      <a:endParaRPr kumimoji="0" lang="en-US" sz="2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Từ ngữ chỉ đặc điểm</a:t>
                      </a:r>
                      <a:endParaRPr kumimoji="0" lang="en-US" sz="2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9493367"/>
                  </a:ext>
                </a:extLst>
              </a:tr>
              <a:tr h="1411012">
                <a:tc>
                  <a:txBody>
                    <a:bodyPr/>
                    <a:lstStyle/>
                    <a:p>
                      <a:r>
                        <a:rPr lang="vi-VN" sz="2600" dirty="0" smtClean="0">
                          <a:latin typeface="+mj-lt"/>
                        </a:rPr>
                        <a:t>Núi, ruộng</a:t>
                      </a:r>
                      <a:r>
                        <a:rPr lang="vi-VN" sz="2600" baseline="0" dirty="0" smtClean="0">
                          <a:latin typeface="+mj-lt"/>
                        </a:rPr>
                        <a:t> bậc thang, thác nước, suối, rừng</a:t>
                      </a:r>
                      <a:endParaRPr lang="en-US" sz="2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600" baseline="0" dirty="0" smtClean="0">
                          <a:latin typeface="+mj-lt"/>
                        </a:rPr>
                        <a:t>sừng sững, m</a:t>
                      </a:r>
                      <a:r>
                        <a:rPr lang="vi-VN" sz="2600" dirty="0" smtClean="0">
                          <a:latin typeface="+mj-lt"/>
                        </a:rPr>
                        <a:t>ênh</a:t>
                      </a:r>
                      <a:r>
                        <a:rPr lang="vi-VN" sz="2600" baseline="0" dirty="0" smtClean="0">
                          <a:latin typeface="+mj-lt"/>
                        </a:rPr>
                        <a:t> mông, uốn lượn, ngoằn nghèo, trắng xóa, gập ghềnh, quanh co</a:t>
                      </a:r>
                      <a:endParaRPr lang="en-US" sz="26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19444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03796" y="717537"/>
            <a:ext cx="9890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u="sng" dirty="0" smtClean="0">
                <a:solidFill>
                  <a:srgbClr val="FF0000"/>
                </a:solidFill>
                <a:latin typeface="+mj-lt"/>
              </a:rPr>
              <a:t>Bài 1: </a:t>
            </a:r>
            <a:r>
              <a:rPr lang="vi-VN" sz="3200" dirty="0" smtClean="0">
                <a:latin typeface="+mj-lt"/>
              </a:rPr>
              <a:t>Xếp các từ ngữ dưới đây vào nhóm thích hơp. 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2719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796" y="717537"/>
            <a:ext cx="9890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u="sng" dirty="0" smtClean="0">
                <a:solidFill>
                  <a:srgbClr val="FF0000"/>
                </a:solidFill>
                <a:latin typeface="+mj-lt"/>
              </a:rPr>
              <a:t>Bài 2:</a:t>
            </a:r>
            <a:r>
              <a:rPr lang="vi-VN" sz="32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dirty="0" smtClean="0">
                <a:latin typeface="+mj-lt"/>
              </a:rPr>
              <a:t>Đặt 2-3 câu với từ ngữ ở bài tập 1.</a:t>
            </a:r>
            <a:endParaRPr lang="en-US" sz="3200" dirty="0">
              <a:latin typeface="+mj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1463"/>
              </p:ext>
            </p:extLst>
          </p:nvPr>
        </p:nvGraphicFramePr>
        <p:xfrm>
          <a:off x="1403796" y="1505279"/>
          <a:ext cx="9131122" cy="21730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778062">
                  <a:extLst>
                    <a:ext uri="{9D8B030D-6E8A-4147-A177-3AD203B41FA5}">
                      <a16:colId xmlns:a16="http://schemas.microsoft.com/office/drawing/2014/main" val="740774134"/>
                    </a:ext>
                  </a:extLst>
                </a:gridCol>
                <a:gridCol w="4353060">
                  <a:extLst>
                    <a:ext uri="{9D8B030D-6E8A-4147-A177-3AD203B41FA5}">
                      <a16:colId xmlns:a16="http://schemas.microsoft.com/office/drawing/2014/main" val="1305636389"/>
                    </a:ext>
                  </a:extLst>
                </a:gridCol>
              </a:tblGrid>
              <a:tr h="64549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Từ ngữ chỉ sự vật</a:t>
                      </a:r>
                      <a:endParaRPr kumimoji="0" lang="en-US" sz="2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Từ ngữ chỉ đặc điểm</a:t>
                      </a:r>
                      <a:endParaRPr kumimoji="0" lang="en-US" sz="2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9493367"/>
                  </a:ext>
                </a:extLst>
              </a:tr>
              <a:tr h="1411012">
                <a:tc>
                  <a:txBody>
                    <a:bodyPr/>
                    <a:lstStyle/>
                    <a:p>
                      <a:r>
                        <a:rPr lang="vi-VN" sz="2600" dirty="0" smtClean="0">
                          <a:latin typeface="+mj-lt"/>
                        </a:rPr>
                        <a:t>Núi, ruộng</a:t>
                      </a:r>
                      <a:r>
                        <a:rPr lang="vi-VN" sz="2600" baseline="0" dirty="0" smtClean="0">
                          <a:latin typeface="+mj-lt"/>
                        </a:rPr>
                        <a:t> bậc thang, thác nước, suối, rừng</a:t>
                      </a:r>
                      <a:endParaRPr lang="en-US" sz="2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600" baseline="0" dirty="0" smtClean="0">
                          <a:latin typeface="+mj-lt"/>
                        </a:rPr>
                        <a:t>sừng sững, m</a:t>
                      </a:r>
                      <a:r>
                        <a:rPr lang="vi-VN" sz="2600" dirty="0" smtClean="0">
                          <a:latin typeface="+mj-lt"/>
                        </a:rPr>
                        <a:t>ênh</a:t>
                      </a:r>
                      <a:r>
                        <a:rPr lang="vi-VN" sz="2600" baseline="0" dirty="0" smtClean="0">
                          <a:latin typeface="+mj-lt"/>
                        </a:rPr>
                        <a:t> mông, uốn lượn, ngoằn nghèo, trắng xóa, gập ghềnh, quanh co</a:t>
                      </a:r>
                      <a:endParaRPr lang="en-US" sz="26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19444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93962" y="4095482"/>
            <a:ext cx="50227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b="1" dirty="0" smtClean="0">
                <a:solidFill>
                  <a:srgbClr val="00B050"/>
                </a:solidFill>
                <a:latin typeface="+mj-lt"/>
              </a:rPr>
              <a:t>M: </a:t>
            </a:r>
            <a:r>
              <a:rPr lang="vi-VN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Ngọn núi sừng sững.</a:t>
            </a:r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1705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796" y="717537"/>
            <a:ext cx="9890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u="sng" dirty="0" smtClean="0">
                <a:solidFill>
                  <a:srgbClr val="FF0000"/>
                </a:solidFill>
                <a:latin typeface="+mj-lt"/>
              </a:rPr>
              <a:t>Bài 2:</a:t>
            </a:r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dirty="0" smtClean="0">
                <a:latin typeface="+mj-lt"/>
              </a:rPr>
              <a:t>Đặt 2-3 câu với từ ngữ ở bài tập 1.</a:t>
            </a:r>
            <a:endParaRPr lang="en-US" sz="32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63103" y="1982577"/>
            <a:ext cx="6221841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vi-VN" sz="3200" dirty="0" smtClean="0">
                <a:latin typeface="+mj-lt"/>
              </a:rPr>
              <a:t>Thác nước chảy trắng xóa.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vi-VN" sz="3200" dirty="0" smtClean="0">
                <a:latin typeface="+mj-lt"/>
              </a:rPr>
              <a:t>Ruộng bậc thang uốn lượn rất đẹp.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vi-VN" sz="3200" dirty="0" smtClean="0">
                <a:latin typeface="+mj-lt"/>
              </a:rPr>
              <a:t>Ruộng lúa rộng mênh mông.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vi-VN" sz="3200" dirty="0" smtClean="0">
                <a:latin typeface="+mj-lt"/>
              </a:rPr>
              <a:t>Con đường gập ghềnh sỏi đá.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5480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111" y="771622"/>
            <a:ext cx="9839461" cy="43142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75009" y="217624"/>
            <a:ext cx="103159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u="sng" dirty="0" smtClean="0">
                <a:solidFill>
                  <a:srgbClr val="FF0000"/>
                </a:solidFill>
                <a:latin typeface="+mj-lt"/>
              </a:rPr>
              <a:t>Bài 3:</a:t>
            </a:r>
            <a:r>
              <a:rPr lang="vi-VN" sz="3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000" dirty="0" smtClean="0">
                <a:latin typeface="+mj-lt"/>
              </a:rPr>
              <a:t>Nhình tranh, đặt và trả lời câu hỏi </a:t>
            </a:r>
            <a:r>
              <a:rPr lang="vi-VN" sz="3000" i="1" dirty="0" smtClean="0">
                <a:solidFill>
                  <a:srgbClr val="FF0000"/>
                </a:solidFill>
                <a:latin typeface="+mj-lt"/>
              </a:rPr>
              <a:t>ở đâu?</a:t>
            </a:r>
            <a:endParaRPr lang="en-US" sz="3000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60631" y="5136038"/>
            <a:ext cx="64780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b="1" dirty="0" smtClean="0">
                <a:solidFill>
                  <a:srgbClr val="00B050"/>
                </a:solidFill>
                <a:latin typeface="+mj-lt"/>
              </a:rPr>
              <a:t>M: </a:t>
            </a:r>
            <a:r>
              <a:rPr lang="vi-VN" sz="2600" dirty="0" smtClean="0">
                <a:latin typeface="+mj-lt"/>
              </a:rPr>
              <a:t>- Cú mèo làm tổ </a:t>
            </a:r>
            <a:r>
              <a:rPr lang="vi-VN" sz="2600" b="1" dirty="0" smtClean="0">
                <a:latin typeface="+mj-lt"/>
              </a:rPr>
              <a:t>ở đâu?</a:t>
            </a:r>
            <a:endParaRPr lang="en-US" sz="26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01544" y="5628481"/>
            <a:ext cx="64136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dirty="0" smtClean="0">
                <a:latin typeface="+mj-lt"/>
              </a:rPr>
              <a:t>- Cú mèo làm tổ </a:t>
            </a:r>
            <a:r>
              <a:rPr lang="vi-VN" sz="2600" b="1" dirty="0" smtClean="0">
                <a:latin typeface="+mj-lt"/>
              </a:rPr>
              <a:t>trong hốc cây</a:t>
            </a:r>
            <a:r>
              <a:rPr lang="vi-VN" sz="2600" dirty="0" smtClean="0">
                <a:latin typeface="+mj-lt"/>
              </a:rPr>
              <a:t>.</a:t>
            </a:r>
            <a:endParaRPr lang="en-US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2460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7166" y="743642"/>
            <a:ext cx="4803820" cy="44465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9854" y="167425"/>
            <a:ext cx="103159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 3:</a:t>
            </a:r>
            <a:r>
              <a:rPr kumimoji="0" lang="vi-VN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Nhình tranh, đặt và trả lời câu hỏi </a:t>
            </a:r>
            <a:r>
              <a:rPr lang="vi-VN" sz="3000" i="1" noProof="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ở </a:t>
            </a:r>
            <a:r>
              <a:rPr kumimoji="0" lang="vi-VN" sz="3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đâu?</a:t>
            </a:r>
            <a:endParaRPr kumimoji="0" lang="en-US" sz="3000" b="0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1862" y="1066725"/>
            <a:ext cx="708016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- </a:t>
            </a:r>
            <a:r>
              <a:rPr kumimoji="0" lang="vi-VN" sz="2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Các</a:t>
            </a:r>
            <a:r>
              <a:rPr kumimoji="0" lang="vi-VN" sz="2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chú đang đứng ở đâu?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vi-VN" sz="2600" dirty="0" smtClean="0">
                <a:solidFill>
                  <a:srgbClr val="FF0000"/>
                </a:solidFill>
                <a:latin typeface="+mj-lt"/>
              </a:rPr>
              <a:t>-</a:t>
            </a:r>
            <a:r>
              <a:rPr lang="vi-VN" sz="2600" dirty="0">
                <a:solidFill>
                  <a:srgbClr val="FF0000"/>
                </a:solidFill>
                <a:latin typeface="+mj-lt"/>
              </a:rPr>
              <a:t> </a:t>
            </a:r>
            <a:r>
              <a:rPr kumimoji="0" lang="vi-VN" sz="26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Các</a:t>
            </a:r>
            <a:r>
              <a:rPr kumimoji="0" lang="vi-VN" sz="26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 chú sóc đang đứng trên cành cây.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sz="2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- Gấu</a:t>
            </a:r>
            <a:r>
              <a:rPr kumimoji="0" lang="vi-VN" sz="2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đang uống nước ở đâu?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vi-VN" sz="2600" noProof="0" dirty="0" smtClean="0">
                <a:solidFill>
                  <a:srgbClr val="FF0000"/>
                </a:solidFill>
                <a:latin typeface="+mj-lt"/>
              </a:rPr>
              <a:t>- Gấu đang uống nước bên dòng suối.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vi-VN" sz="2600" dirty="0" smtClean="0">
                <a:solidFill>
                  <a:prstClr val="black"/>
                </a:solidFill>
                <a:latin typeface="+mj-lt"/>
              </a:rPr>
              <a:t>- Kì đà đang trốn ở đâu?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sz="26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- Kì</a:t>
            </a:r>
            <a:r>
              <a:rPr kumimoji="0" lang="vi-VN" sz="26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 đà đang trốn trong khe đá.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vi-VN" sz="2600" noProof="0" dirty="0" smtClean="0">
                <a:solidFill>
                  <a:prstClr val="black"/>
                </a:solidFill>
                <a:latin typeface="+mj-lt"/>
              </a:rPr>
              <a:t>- Những chú chim đang bay lượn ở đâu?</a:t>
            </a:r>
          </a:p>
          <a:p>
            <a:pPr lvl="0">
              <a:lnSpc>
                <a:spcPct val="150000"/>
              </a:lnSpc>
              <a:defRPr/>
            </a:pPr>
            <a:r>
              <a:rPr lang="vi-VN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- Những chú chim đang bay lượn </a:t>
            </a:r>
            <a:r>
              <a:rPr lang="vi-VN" sz="2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ở trên bầu trời</a:t>
            </a:r>
            <a:endParaRPr kumimoji="0" lang="en-US" sz="260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976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1527" y="270457"/>
            <a:ext cx="103159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 4:</a:t>
            </a:r>
            <a:r>
              <a:rPr kumimoji="0" lang="vi-VN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Dựa</a:t>
            </a:r>
            <a:r>
              <a:rPr kumimoji="0" lang="vi-VN" sz="3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vào đoạn thơ đặt và trả lời câu hỏi </a:t>
            </a:r>
            <a:r>
              <a:rPr kumimoji="0" lang="vi-VN" sz="3000" b="0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Khi nào?</a:t>
            </a:r>
            <a:endParaRPr kumimoji="0" lang="en-US" sz="3000" b="0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76277" y="1165649"/>
            <a:ext cx="60530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31813"/>
            <a:r>
              <a:rPr lang="vi-VN" sz="2800" dirty="0" smtClean="0">
                <a:latin typeface="+mj-lt"/>
              </a:rPr>
              <a:t>	Rùa con đi chợ đầu xuân</a:t>
            </a:r>
          </a:p>
          <a:p>
            <a:pPr defTabSz="531813"/>
            <a:r>
              <a:rPr lang="vi-VN" sz="2800" dirty="0" smtClean="0">
                <a:latin typeface="+mj-lt"/>
              </a:rPr>
              <a:t>Mới đến cổng chợ bước chân sang hè</a:t>
            </a:r>
          </a:p>
          <a:p>
            <a:pPr defTabSz="531813"/>
            <a:r>
              <a:rPr lang="vi-VN" sz="2800" dirty="0" smtClean="0">
                <a:latin typeface="+mj-lt"/>
              </a:rPr>
              <a:t>	Chợ đông hoa trái bộn bề</a:t>
            </a:r>
          </a:p>
          <a:p>
            <a:pPr defTabSz="531813"/>
            <a:r>
              <a:rPr lang="vi-VN" sz="2800" dirty="0" smtClean="0">
                <a:latin typeface="+mj-lt"/>
              </a:rPr>
              <a:t>Rùa mua hạt giống đem về trồng gieo.</a:t>
            </a:r>
          </a:p>
          <a:p>
            <a:pPr defTabSz="531813"/>
            <a:r>
              <a:rPr lang="vi-VN" sz="2800" dirty="0" smtClean="0">
                <a:latin typeface="+mj-lt"/>
              </a:rPr>
              <a:t>	Mua xong chợ đã vãn chiều</a:t>
            </a:r>
          </a:p>
          <a:p>
            <a:pPr defTabSz="531813"/>
            <a:r>
              <a:rPr lang="vi-VN" sz="2800" dirty="0" smtClean="0">
                <a:latin typeface="+mj-lt"/>
              </a:rPr>
              <a:t>Heo heo gió thổi cánh diều mùa thu</a:t>
            </a:r>
          </a:p>
          <a:p>
            <a:pPr defTabSz="531813"/>
            <a:r>
              <a:rPr lang="vi-VN" sz="2800" dirty="0" smtClean="0">
                <a:latin typeface="+mj-lt"/>
              </a:rPr>
              <a:t>	Đường dài chẳng ngại nắng mưa</a:t>
            </a:r>
          </a:p>
          <a:p>
            <a:pPr defTabSz="531813"/>
            <a:r>
              <a:rPr lang="vi-VN" sz="2800" dirty="0" smtClean="0">
                <a:latin typeface="+mj-lt"/>
              </a:rPr>
              <a:t>Kịp về tới cửa trời vừa sang đông.</a:t>
            </a:r>
          </a:p>
          <a:p>
            <a:pPr algn="r" defTabSz="531813"/>
            <a:r>
              <a:rPr lang="vi-VN" sz="2800" i="1" dirty="0" smtClean="0">
                <a:latin typeface="+mj-lt"/>
              </a:rPr>
              <a:t>(Mai Văn Hai)</a:t>
            </a:r>
            <a:endParaRPr lang="en-US" sz="2800" i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8424" y="5036024"/>
            <a:ext cx="7083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007A37"/>
                </a:solidFill>
                <a:latin typeface="+mj-lt"/>
              </a:rPr>
              <a:t>M: </a:t>
            </a:r>
            <a:r>
              <a:rPr lang="vi-VN" sz="2800" dirty="0" smtClean="0">
                <a:latin typeface="+mj-lt"/>
              </a:rPr>
              <a:t>- Rùa con đi chợ </a:t>
            </a:r>
            <a:r>
              <a:rPr lang="vi-VN" sz="2800" b="1" dirty="0" smtClean="0">
                <a:latin typeface="+mj-lt"/>
              </a:rPr>
              <a:t>khi nào</a:t>
            </a:r>
            <a:r>
              <a:rPr lang="vi-VN" sz="2800" dirty="0" smtClean="0">
                <a:latin typeface="+mj-lt"/>
              </a:rPr>
              <a:t>?</a:t>
            </a:r>
            <a:endParaRPr lang="en-US" sz="28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65276" y="5704763"/>
            <a:ext cx="4653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- Rùa con đi </a:t>
            </a:r>
            <a:r>
              <a:rPr lang="vi-VN" sz="28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chợ </a:t>
            </a:r>
            <a:r>
              <a:rPr lang="vi-VN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đầu xuân.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988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1527" y="270457"/>
            <a:ext cx="103159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 4:</a:t>
            </a:r>
            <a:r>
              <a:rPr kumimoji="0" lang="vi-VN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Dựa  vào đoạn thơ đặt và trả lời câu hỏi </a:t>
            </a:r>
            <a:r>
              <a:rPr kumimoji="0" lang="vi-VN" sz="3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Khi nào?</a:t>
            </a:r>
            <a:endParaRPr kumimoji="0" lang="en-US" sz="3000" b="0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15402" y="2101754"/>
            <a:ext cx="81886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 smtClean="0">
                <a:latin typeface="+mj-lt"/>
              </a:rPr>
              <a:t>? Khi nào rùa con mua hạt giống xong?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2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Rùa con mua hạt giống xong khi chợ đã vãn chiều.</a:t>
            </a:r>
          </a:p>
          <a:p>
            <a:pPr>
              <a:lnSpc>
                <a:spcPct val="150000"/>
              </a:lnSpc>
            </a:pPr>
            <a:r>
              <a:rPr lang="vi-VN" sz="2800" dirty="0" smtClean="0">
                <a:latin typeface="+mj-lt"/>
              </a:rPr>
              <a:t>? Rùa con về tới cửa khi nào?</a:t>
            </a:r>
          </a:p>
          <a:p>
            <a:pPr>
              <a:lnSpc>
                <a:spcPct val="150000"/>
              </a:lnSpc>
            </a:pPr>
            <a:r>
              <a:rPr lang="vi-VN" sz="2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- Rùa con về tới của khi trời sang đông.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5145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472</Words>
  <Application>Microsoft Office PowerPoint</Application>
  <PresentationFormat>Widescreen</PresentationFormat>
  <Paragraphs>69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CẢM ƠN CÁC EM ĐÃ CHÚ Ý LẮNG NGHE!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BICH LIEN</cp:lastModifiedBy>
  <cp:revision>26</cp:revision>
  <dcterms:created xsi:type="dcterms:W3CDTF">2023-02-06T15:11:50Z</dcterms:created>
  <dcterms:modified xsi:type="dcterms:W3CDTF">2025-02-17T01:19:43Z</dcterms:modified>
</cp:coreProperties>
</file>