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91" r:id="rId3"/>
    <p:sldId id="292" r:id="rId4"/>
    <p:sldId id="293" r:id="rId5"/>
    <p:sldId id="281" r:id="rId6"/>
    <p:sldId id="282" r:id="rId7"/>
    <p:sldId id="264" r:id="rId8"/>
    <p:sldId id="265" r:id="rId9"/>
    <p:sldId id="294" r:id="rId10"/>
    <p:sldId id="284" r:id="rId11"/>
    <p:sldId id="267" r:id="rId12"/>
    <p:sldId id="296" r:id="rId13"/>
    <p:sldId id="295" r:id="rId14"/>
    <p:sldId id="297" r:id="rId15"/>
    <p:sldId id="269" r:id="rId16"/>
    <p:sldId id="298" r:id="rId17"/>
    <p:sldId id="299" r:id="rId18"/>
    <p:sldId id="300" r:id="rId19"/>
    <p:sldId id="302" r:id="rId20"/>
    <p:sldId id="301" r:id="rId21"/>
    <p:sldId id="303" r:id="rId22"/>
    <p:sldId id="268" r:id="rId23"/>
    <p:sldId id="270" r:id="rId24"/>
    <p:sldId id="304" r:id="rId25"/>
    <p:sldId id="305" r:id="rId26"/>
    <p:sldId id="306" r:id="rId27"/>
    <p:sldId id="280" r:id="rId28"/>
    <p:sldId id="260" r:id="rId29"/>
    <p:sldId id="288" r:id="rId30"/>
    <p:sldId id="307"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24/2/2025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2835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4340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1816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584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777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160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674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6271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441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6911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2025/2/24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A picture containing shape&#10;&#10;Description automatically generated">
            <a:extLst>
              <a:ext uri="{FF2B5EF4-FFF2-40B4-BE49-F238E27FC236}">
                <a16:creationId xmlns:a16="http://schemas.microsoft.com/office/drawing/2014/main" id="{2311E63F-BFE8-4762-AD8A-1A50BD47418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20456" y="288852"/>
            <a:ext cx="1247110" cy="1247110"/>
          </a:xfrm>
          <a:prstGeom prst="rect">
            <a:avLst/>
          </a:prstGeom>
        </p:spPr>
      </p:pic>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emf"/><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0.emf"/><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0.emf"/><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240" y="-31750"/>
            <a:ext cx="12222480" cy="6920865"/>
          </a:xfrm>
          <a:prstGeom prst="rect">
            <a:avLst/>
          </a:prstGeom>
        </p:spPr>
      </p:pic>
      <p:sp>
        <p:nvSpPr>
          <p:cNvPr id="11" name="Rounded Rectangle 10"/>
          <p:cNvSpPr/>
          <p:nvPr/>
        </p:nvSpPr>
        <p:spPr>
          <a:xfrm>
            <a:off x="962025" y="400050"/>
            <a:ext cx="8798201" cy="3714750"/>
          </a:xfrm>
          <a:prstGeom prst="roundRect">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38100">
                <a:noFill/>
                <a:prstDash val="solid"/>
              </a:ln>
              <a:solidFill>
                <a:srgbClr val="70AD47">
                  <a:lumMod val="75000"/>
                </a:srgbClr>
              </a:solidFill>
              <a:effectLst/>
              <a:uLnTx/>
              <a:uFillTx/>
              <a:latin typeface="UTM Flavour" panose="02040603050506020204" pitchFamily="18" charset="0"/>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2653641"/>
            <a:ext cx="5727838" cy="458227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05" y="2988588"/>
            <a:ext cx="4833736" cy="4833736"/>
          </a:xfrm>
          <a:prstGeom prst="rect">
            <a:avLst/>
          </a:prstGeom>
        </p:spPr>
      </p:pic>
      <p:pic>
        <p:nvPicPr>
          <p:cNvPr id="3" name="Picture 2">
            <a:extLst>
              <a:ext uri="{FF2B5EF4-FFF2-40B4-BE49-F238E27FC236}">
                <a16:creationId xmlns:a16="http://schemas.microsoft.com/office/drawing/2014/main" id="{197B6B59-F405-4A49-B1F2-FF6392DCB8A3}"/>
              </a:ext>
            </a:extLst>
          </p:cNvPr>
          <p:cNvPicPr>
            <a:picLocks noChangeAspect="1"/>
          </p:cNvPicPr>
          <p:nvPr/>
        </p:nvPicPr>
        <p:blipFill>
          <a:blip r:embed="rId6"/>
          <a:stretch>
            <a:fillRect/>
          </a:stretch>
        </p:blipFill>
        <p:spPr>
          <a:xfrm>
            <a:off x="3652151" y="660620"/>
            <a:ext cx="2639797" cy="774259"/>
          </a:xfrm>
          <a:prstGeom prst="rect">
            <a:avLst/>
          </a:prstGeom>
        </p:spPr>
      </p:pic>
      <p:pic>
        <p:nvPicPr>
          <p:cNvPr id="12" name="Picture 11">
            <a:extLst>
              <a:ext uri="{FF2B5EF4-FFF2-40B4-BE49-F238E27FC236}">
                <a16:creationId xmlns:a16="http://schemas.microsoft.com/office/drawing/2014/main" id="{B11BD908-B25B-4FEE-8855-BF412DB8CDCF}"/>
              </a:ext>
            </a:extLst>
          </p:cNvPr>
          <p:cNvPicPr>
            <a:picLocks noChangeAspect="1"/>
          </p:cNvPicPr>
          <p:nvPr/>
        </p:nvPicPr>
        <p:blipFill>
          <a:blip r:embed="rId7"/>
          <a:stretch>
            <a:fillRect/>
          </a:stretch>
        </p:blipFill>
        <p:spPr>
          <a:xfrm>
            <a:off x="4224822" y="1479145"/>
            <a:ext cx="1579001" cy="676715"/>
          </a:xfrm>
          <a:prstGeom prst="rect">
            <a:avLst/>
          </a:prstGeom>
        </p:spPr>
      </p:pic>
      <p:pic>
        <p:nvPicPr>
          <p:cNvPr id="10" name="Picture 9">
            <a:extLst>
              <a:ext uri="{FF2B5EF4-FFF2-40B4-BE49-F238E27FC236}">
                <a16:creationId xmlns:a16="http://schemas.microsoft.com/office/drawing/2014/main" id="{00476E9C-64C2-4A89-BD5D-2AE2728DD62E}"/>
              </a:ext>
            </a:extLst>
          </p:cNvPr>
          <p:cNvPicPr>
            <a:picLocks noChangeAspect="1"/>
          </p:cNvPicPr>
          <p:nvPr/>
        </p:nvPicPr>
        <p:blipFill>
          <a:blip r:embed="rId8"/>
          <a:stretch>
            <a:fillRect/>
          </a:stretch>
        </p:blipFill>
        <p:spPr>
          <a:xfrm>
            <a:off x="939543" y="2397179"/>
            <a:ext cx="8846063" cy="16826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Effect transition="in" filter="fade">
                                      <p:cBhvr>
                                        <p:cTn id="9" dur="1500"/>
                                        <p:tgtEl>
                                          <p:spTgt spid="11"/>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500" fill="hold"/>
                                        <p:tgtEl>
                                          <p:spTgt spid="14"/>
                                        </p:tgtEl>
                                        <p:attrNameLst>
                                          <p:attrName>ppt_x</p:attrName>
                                        </p:attrNameLst>
                                      </p:cBhvr>
                                      <p:tavLst>
                                        <p:tav tm="0">
                                          <p:val>
                                            <p:strVal val="#ppt_x"/>
                                          </p:val>
                                        </p:tav>
                                        <p:tav tm="100000">
                                          <p:val>
                                            <p:strVal val="#ppt_x"/>
                                          </p:val>
                                        </p:tav>
                                      </p:tavLst>
                                    </p:anim>
                                    <p:anim calcmode="lin" valueType="num">
                                      <p:cBhvr additive="base">
                                        <p:cTn id="13" dur="1500" fill="hold"/>
                                        <p:tgtEl>
                                          <p:spTgt spid="14"/>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500" fill="hold"/>
                                        <p:tgtEl>
                                          <p:spTgt spid="8"/>
                                        </p:tgtEl>
                                        <p:attrNameLst>
                                          <p:attrName>ppt_w</p:attrName>
                                        </p:attrNameLst>
                                      </p:cBhvr>
                                      <p:tavLst>
                                        <p:tav tm="0">
                                          <p:val>
                                            <p:fltVal val="0"/>
                                          </p:val>
                                        </p:tav>
                                        <p:tav tm="100000">
                                          <p:val>
                                            <p:strVal val="#ppt_w"/>
                                          </p:val>
                                        </p:tav>
                                      </p:tavLst>
                                    </p:anim>
                                    <p:anim calcmode="lin" valueType="num">
                                      <p:cBhvr>
                                        <p:cTn id="17" dur="1500" fill="hold"/>
                                        <p:tgtEl>
                                          <p:spTgt spid="8"/>
                                        </p:tgtEl>
                                        <p:attrNameLst>
                                          <p:attrName>ppt_h</p:attrName>
                                        </p:attrNameLst>
                                      </p:cBhvr>
                                      <p:tavLst>
                                        <p:tav tm="0">
                                          <p:val>
                                            <p:fltVal val="0"/>
                                          </p:val>
                                        </p:tav>
                                        <p:tav tm="100000">
                                          <p:val>
                                            <p:strVal val="#ppt_h"/>
                                          </p:val>
                                        </p:tav>
                                      </p:tavLst>
                                    </p:anim>
                                    <p:animEffect transition="in" filter="fade">
                                      <p:cBhvr>
                                        <p:cTn id="18" dur="1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id="{E7FEAB0E-E687-41A1-B084-A7233DCDD543}"/>
              </a:ext>
            </a:extLst>
          </p:cNvPr>
          <p:cNvSpPr txBox="1">
            <a:spLocks noChangeArrowheads="1"/>
          </p:cNvSpPr>
          <p:nvPr/>
        </p:nvSpPr>
        <p:spPr bwMode="auto">
          <a:xfrm>
            <a:off x="676600" y="1803474"/>
            <a:ext cx="11338192"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200" b="1" dirty="0">
                <a:latin typeface="Arial-Rounded" panose="020B0500000000000000" pitchFamily="34" charset="0"/>
                <a:ea typeface="Arial-Rounded" panose="020B0500000000000000" pitchFamily="34" charset="0"/>
                <a:cs typeface="Arial-Rounded" panose="020B0500000000000000" pitchFamily="34" charset="0"/>
              </a:rPr>
              <a:t>G</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iữ gìn dân chủ,</a:t>
            </a:r>
            <a:r>
              <a:rPr lang="vi-V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 xây dựng nước nhà,</a:t>
            </a:r>
            <a:r>
              <a:rPr lang="vi-V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 gây đời sống mới,</a:t>
            </a:r>
            <a:r>
              <a:rPr lang="vi-V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 việc gì </a:t>
            </a:r>
            <a:r>
              <a:rPr lang="en-US" altLang="en-US" sz="3200" b="1" dirty="0" err="1">
                <a:latin typeface="Arial-Rounded" panose="020B0500000000000000" pitchFamily="34" charset="0"/>
                <a:ea typeface="Arial-Rounded" panose="020B0500000000000000" pitchFamily="34" charset="0"/>
                <a:cs typeface="Arial-Rounded" panose="020B0500000000000000" pitchFamily="34" charset="0"/>
              </a:rPr>
              <a:t>cũng</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 cần có sức khỏe</a:t>
            </a:r>
            <a:r>
              <a:rPr lang="vi-V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mới làm thành công</a:t>
            </a:r>
            <a:r>
              <a:rPr lang="vi-V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just" eaLnBrk="1" hangingPunct="1">
              <a:spcBef>
                <a:spcPct val="20000"/>
              </a:spcBef>
            </a:pP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eaLnBrk="1" hangingPunct="1">
              <a:spcBef>
                <a:spcPct val="20000"/>
              </a:spcBef>
            </a:pP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eaLnBrk="1" hangingPunct="1">
              <a:spcBef>
                <a:spcPct val="20000"/>
              </a:spcBef>
            </a:pPr>
            <a:endParaRPr lang="en-US" alt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eaLnBrk="1" hangingPunct="1">
              <a:spcBef>
                <a:spcPct val="20000"/>
              </a:spcBef>
            </a:pPr>
            <a:endParaRPr lang="en-US" alt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D3C65947-E0C0-4FFB-AD77-093AC14EEB3B}"/>
              </a:ext>
            </a:extLst>
          </p:cNvPr>
          <p:cNvPicPr>
            <a:picLocks noChangeAspect="1"/>
          </p:cNvPicPr>
          <p:nvPr/>
        </p:nvPicPr>
        <p:blipFill>
          <a:blip r:embed="rId2"/>
          <a:stretch>
            <a:fillRect/>
          </a:stretch>
        </p:blipFill>
        <p:spPr>
          <a:xfrm>
            <a:off x="2189468" y="182880"/>
            <a:ext cx="7919390" cy="933651"/>
          </a:xfrm>
          <a:prstGeom prst="rect">
            <a:avLst/>
          </a:prstGeom>
        </p:spPr>
      </p:pic>
      <p:sp>
        <p:nvSpPr>
          <p:cNvPr id="24" name="Text Box 6">
            <a:extLst>
              <a:ext uri="{FF2B5EF4-FFF2-40B4-BE49-F238E27FC236}">
                <a16:creationId xmlns:a16="http://schemas.microsoft.com/office/drawing/2014/main" id="{C18ADCB6-35BF-488A-B810-509C946925F9}"/>
              </a:ext>
            </a:extLst>
          </p:cNvPr>
          <p:cNvSpPr txBox="1">
            <a:spLocks noChangeArrowheads="1"/>
          </p:cNvSpPr>
          <p:nvPr/>
        </p:nvSpPr>
        <p:spPr bwMode="auto">
          <a:xfrm>
            <a:off x="623436" y="3153809"/>
            <a:ext cx="113381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Mỗi một người dân yếu ớt</a:t>
            </a:r>
            <a:r>
              <a:rPr lang="vi-V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 tức là cả nước yếu ớt,</a:t>
            </a:r>
            <a:r>
              <a:rPr lang="vi-V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 mỗi một người dân mạnh khỏe</a:t>
            </a:r>
            <a:r>
              <a:rPr lang="vi-V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 là cả nước mạnh khỏe</a:t>
            </a:r>
            <a:r>
              <a:rPr lang="vi-V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 Box 6">
            <a:extLst>
              <a:ext uri="{FF2B5EF4-FFF2-40B4-BE49-F238E27FC236}">
                <a16:creationId xmlns:a16="http://schemas.microsoft.com/office/drawing/2014/main" id="{114D5558-EF18-4235-8CFF-107F9186A328}"/>
              </a:ext>
            </a:extLst>
          </p:cNvPr>
          <p:cNvSpPr txBox="1">
            <a:spLocks noChangeArrowheads="1"/>
          </p:cNvSpPr>
          <p:nvPr/>
        </p:nvSpPr>
        <p:spPr bwMode="auto">
          <a:xfrm>
            <a:off x="580906" y="4610470"/>
            <a:ext cx="113381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Ngày nào cũng tập</a:t>
            </a:r>
            <a:r>
              <a:rPr lang="vi-V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 thì khí huyết lưu thông,</a:t>
            </a:r>
            <a:r>
              <a:rPr lang="vi-V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 tinh thần đầy đủ,</a:t>
            </a:r>
            <a:r>
              <a:rPr lang="vi-V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 như vậy là sức khỏe.</a:t>
            </a:r>
            <a:r>
              <a:rPr lang="vi-V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0" y="-453805"/>
            <a:ext cx="5804823" cy="6364273"/>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6" name="Picture 65">
            <a:extLst>
              <a:ext uri="{FF2B5EF4-FFF2-40B4-BE49-F238E27FC236}">
                <a16:creationId xmlns:a16="http://schemas.microsoft.com/office/drawing/2014/main" id="{93E06AC9-2748-46DB-9B2D-CC9404FD06EE}"/>
              </a:ext>
            </a:extLst>
          </p:cNvPr>
          <p:cNvPicPr>
            <a:picLocks noChangeAspect="1"/>
          </p:cNvPicPr>
          <p:nvPr/>
        </p:nvPicPr>
        <p:blipFill rotWithShape="1">
          <a:blip r:embed="rId4"/>
          <a:srcRect r="7109"/>
          <a:stretch/>
        </p:blipFill>
        <p:spPr>
          <a:xfrm>
            <a:off x="5904796" y="1027049"/>
            <a:ext cx="5176095" cy="2289312"/>
          </a:xfrm>
          <a:prstGeom prst="rect">
            <a:avLst/>
          </a:prstGeom>
        </p:spPr>
      </p:pic>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5"/>
          <a:stretch>
            <a:fillRect/>
          </a:stretch>
        </p:blipFill>
        <p:spPr>
          <a:xfrm>
            <a:off x="6176051" y="3444526"/>
            <a:ext cx="5065398" cy="2548381"/>
          </a:xfrm>
          <a:prstGeom prst="rect">
            <a:avLst/>
          </a:prstGeom>
        </p:spPr>
      </p:pic>
      <p:pic>
        <p:nvPicPr>
          <p:cNvPr id="3" name="Picture 2">
            <a:extLst>
              <a:ext uri="{FF2B5EF4-FFF2-40B4-BE49-F238E27FC236}">
                <a16:creationId xmlns:a16="http://schemas.microsoft.com/office/drawing/2014/main" id="{60EEBED7-2B8A-4059-BF0A-AB9F04DDEBE9}"/>
              </a:ext>
            </a:extLst>
          </p:cNvPr>
          <p:cNvPicPr>
            <a:picLocks noChangeAspect="1"/>
          </p:cNvPicPr>
          <p:nvPr/>
        </p:nvPicPr>
        <p:blipFill>
          <a:blip r:embed="rId6"/>
          <a:stretch>
            <a:fillRect/>
          </a:stretch>
        </p:blipFill>
        <p:spPr>
          <a:xfrm>
            <a:off x="1484431" y="3728120"/>
            <a:ext cx="3609145" cy="184724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randombar(horizontal)">
                                      <p:cBhvr>
                                        <p:cTn id="7" dur="500"/>
                                        <p:tgtEl>
                                          <p:spTgt spid="66"/>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Tree>
    <p:extLst>
      <p:ext uri="{BB962C8B-B14F-4D97-AF65-F5344CB8AC3E}">
        <p14:creationId xmlns:p14="http://schemas.microsoft.com/office/powerpoint/2010/main" val="4099148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2684453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1097313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pPr algn="just"/>
              <a:r>
                <a:rPr lang="en-US" sz="3600" b="1" dirty="0" err="1">
                  <a:solidFill>
                    <a:srgbClr val="FF0000"/>
                  </a:solidFill>
                  <a:cs typeface="Calibri" panose="020F0502020204030204" pitchFamily="34" charset="0"/>
                </a:rPr>
                <a:t>Trong</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bài</a:t>
              </a:r>
              <a:r>
                <a:rPr lang="en-US" sz="3600" b="1" dirty="0">
                  <a:solidFill>
                    <a:srgbClr val="FF0000"/>
                  </a:solidFill>
                  <a:cs typeface="Calibri" panose="020F0502020204030204" pitchFamily="34" charset="0"/>
                </a:rPr>
                <a:t> “</a:t>
              </a:r>
              <a:r>
                <a:rPr lang="nl-NL" sz="3600" b="1" dirty="0">
                  <a:solidFill>
                    <a:srgbClr val="FF0000"/>
                  </a:solidFill>
                  <a:effectLst/>
                  <a:ea typeface="Times New Roman" panose="02020603050405020304" pitchFamily="18" charset="0"/>
                </a:rPr>
                <a:t>LỜI KÊU GỌI TOÀN DÂN TẬP THỂ DỤC</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có</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từ</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nào</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em</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chưa</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hiểu</a:t>
              </a:r>
              <a:r>
                <a:rPr lang="en-US" sz="3600" b="1" dirty="0">
                  <a:solidFill>
                    <a:srgbClr val="FF0000"/>
                  </a:solidFill>
                  <a:cs typeface="Calibri" panose="020F0502020204030204" pitchFamily="34" charset="0"/>
                </a:rPr>
                <a:t> </a:t>
              </a:r>
              <a:r>
                <a:rPr lang="en-US" sz="3600" b="1" dirty="0" err="1">
                  <a:solidFill>
                    <a:srgbClr val="FF0000"/>
                  </a:solidFill>
                  <a:cs typeface="Calibri" panose="020F0502020204030204" pitchFamily="34" charset="0"/>
                </a:rPr>
                <a:t>nghĩa</a:t>
              </a:r>
              <a:r>
                <a:rPr lang="en-US" sz="3600" b="1" dirty="0">
                  <a:solidFill>
                    <a:srgbClr val="FF0000"/>
                  </a:solidFill>
                  <a:cs typeface="Calibri" panose="020F0502020204030204" pitchFamily="34" charset="0"/>
                </a:rPr>
                <a:t>?</a:t>
              </a:r>
            </a:p>
          </p:txBody>
        </p:sp>
      </p:grpSp>
      <p:pic>
        <p:nvPicPr>
          <p:cNvPr id="7" name="Picture 6">
            <a:extLst>
              <a:ext uri="{FF2B5EF4-FFF2-40B4-BE49-F238E27FC236}">
                <a16:creationId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Calibri" panose="020F0502020204030204" pitchFamily="34" charset="0"/>
                  <a:cs typeface="Calibri" panose="020F0502020204030204" pitchFamily="34" charset="0"/>
                </a:rPr>
                <a:t>dân</a:t>
              </a:r>
              <a:r>
                <a:rPr lang="en-US" sz="6600" b="1" dirty="0">
                  <a:solidFill>
                    <a:schemeClr val="accent6"/>
                  </a:solidFill>
                  <a:latin typeface="Calibri" panose="020F0502020204030204" pitchFamily="34" charset="0"/>
                  <a:cs typeface="Calibri" panose="020F0502020204030204" pitchFamily="34" charset="0"/>
                </a:rPr>
                <a:t> </a:t>
              </a:r>
              <a:r>
                <a:rPr lang="en-US" sz="6600" b="1" dirty="0" err="1">
                  <a:solidFill>
                    <a:schemeClr val="accent6"/>
                  </a:solidFill>
                  <a:latin typeface="Calibri" panose="020F0502020204030204" pitchFamily="34" charset="0"/>
                  <a:cs typeface="Calibri" panose="020F0502020204030204" pitchFamily="34" charset="0"/>
                </a:rPr>
                <a:t>chủ</a:t>
              </a:r>
              <a:endParaRPr lang="en-US" sz="6600" b="1" dirty="0">
                <a:solidFill>
                  <a:schemeClr val="accent6"/>
                </a:solidFill>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Calibri" panose="020F0502020204030204" pitchFamily="34" charset="0"/>
                <a:cs typeface="Calibri" panose="020F0502020204030204" pitchFamily="34" charset="0"/>
              </a:rPr>
              <a:t>C</a:t>
            </a:r>
            <a:r>
              <a:rPr lang="vi-VN" sz="4000" b="1" dirty="0">
                <a:latin typeface="Calibri" panose="020F0502020204030204" pitchFamily="34" charset="0"/>
                <a:cs typeface="Calibri" panose="020F0502020204030204" pitchFamily="34" charset="0"/>
              </a:rPr>
              <a:t>hế độ xã hội đảm bảo quyền làm chủ của người dân</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rPr>
                <a:t>Giải nghĩa từ khó hiểu</a:t>
              </a:r>
              <a:endParaRPr lang="en-US" sz="3200" b="1" dirty="0">
                <a:solidFill>
                  <a:schemeClr val="bg1"/>
                </a:solidFill>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 cho khỏe mạnh hơn</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additive="base">
                                        <p:cTn id="26" dur="500" fill="hold"/>
                                        <p:tgtEl>
                                          <p:spTgt spid="2050"/>
                                        </p:tgtEl>
                                        <p:attrNameLst>
                                          <p:attrName>ppt_x</p:attrName>
                                        </p:attrNameLst>
                                      </p:cBhvr>
                                      <p:tavLst>
                                        <p:tav tm="0">
                                          <p:val>
                                            <p:strVal val="#ppt_x"/>
                                          </p:val>
                                        </p:tav>
                                        <p:tav tm="100000">
                                          <p:val>
                                            <p:strVal val="#ppt_x"/>
                                          </p:val>
                                        </p:tav>
                                      </p:tavLst>
                                    </p:anim>
                                    <p:anim calcmode="lin" valueType="num">
                                      <p:cBhvr additive="base">
                                        <p:cTn id="2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4693477" y="3710624"/>
            <a:ext cx="5896552" cy="738664"/>
          </a:xfrm>
          <a:prstGeom prst="rect">
            <a:avLst/>
          </a:prstGeom>
          <a:noFill/>
        </p:spPr>
        <p:txBody>
          <a:bodyPr wrap="square" lIns="0" tIns="0" rIns="0" bIns="0" rtlCol="0">
            <a:spAutoFit/>
          </a:bodyPr>
          <a:lstStyle/>
          <a:p>
            <a:pPr lvl="0" algn="just"/>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02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9C70B-66F5-4F0A-82A5-9AC71296BFFF}"/>
              </a:ext>
            </a:extLst>
          </p:cNvPr>
          <p:cNvPicPr>
            <a:picLocks noChangeAspect="1"/>
          </p:cNvPicPr>
          <p:nvPr/>
        </p:nvPicPr>
        <p:blipFill>
          <a:blip r:embed="rId2"/>
          <a:stretch>
            <a:fillRect/>
          </a:stretch>
        </p:blipFill>
        <p:spPr>
          <a:xfrm>
            <a:off x="2399866" y="609896"/>
            <a:ext cx="8169348" cy="3609145"/>
          </a:xfrm>
          <a:prstGeom prst="rect">
            <a:avLst/>
          </a:prstGeom>
        </p:spPr>
      </p:pic>
      <p:pic>
        <p:nvPicPr>
          <p:cNvPr id="5" name="Picture 4">
            <a:extLst>
              <a:ext uri="{FF2B5EF4-FFF2-40B4-BE49-F238E27FC236}">
                <a16:creationId xmlns:a16="http://schemas.microsoft.com/office/drawing/2014/main" id="{69D9652A-98C3-4B87-8C01-D5425B58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99" y="2969895"/>
            <a:ext cx="4661453" cy="3200400"/>
          </a:xfrm>
          <a:prstGeom prst="rect">
            <a:avLst/>
          </a:prstGeom>
        </p:spPr>
      </p:pic>
    </p:spTree>
    <p:extLst>
      <p:ext uri="{BB962C8B-B14F-4D97-AF65-F5344CB8AC3E}">
        <p14:creationId xmlns:p14="http://schemas.microsoft.com/office/powerpoint/2010/main" val="396168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Arial-Rounded" panose="020B0500000000000000" pitchFamily="34" charset="0"/>
                  <a:ea typeface="Arial-Rounded" panose="020B0500000000000000" pitchFamily="34" charset="0"/>
                  <a:cs typeface="Arial-Rounded" panose="020B0500000000000000" pitchFamily="34" charset="0"/>
                </a:rPr>
                <a:t>k</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hí</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t>
            </a: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ơi sức và máu, tạo nên sức sống của con người</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98"/>
                                        </p:tgtEl>
                                        <p:attrNameLst>
                                          <p:attrName>style.visibility</p:attrName>
                                        </p:attrNameLst>
                                      </p:cBhvr>
                                      <p:to>
                                        <p:strVal val="visible"/>
                                      </p:to>
                                    </p:set>
                                    <p:animEffect transition="in" filter="wipe(down)">
                                      <p:cBhvr>
                                        <p:cTn id="2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1200" cap="none" spc="0" normalizeH="0" baseline="0" noProof="0" dirty="0" err="1">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6600" b="1" i="0" u="none" strike="noStrike" kern="1200" cap="none" spc="0" normalizeH="0" baseline="0" noProof="0" dirty="0">
                <a:ln>
                  <a:noFill/>
                </a:ln>
                <a:solidFill>
                  <a:srgbClr val="70AD4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2428741" y="3816949"/>
            <a:ext cx="10224003" cy="738664"/>
          </a:xfrm>
          <a:prstGeom prst="rect">
            <a:avLst/>
          </a:prstGeom>
          <a:noFill/>
        </p:spPr>
        <p:txBody>
          <a:bodyPr wrap="square" lIns="0" tIns="0" rIns="0" bIns="0" rtlCol="0">
            <a:spAutoFit/>
          </a:bodyPr>
          <a:lstStyle/>
          <a:p>
            <a:pPr lvl="0" algn="just"/>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ứ </a:t>
            </a:r>
            <a:r>
              <a:rPr lang="en-US" sz="48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đọng</a:t>
            </a:r>
            <a:r>
              <a:rPr lang="en-US"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 khó hiểu</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07616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2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kêu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gọi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2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 người dân cần tập thể dục hằng ngày để có sức khỏe</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Tự tôi, ngày nào tôi cũng tập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55"/>
                                        </p:tgtEl>
                                      </p:cBhvr>
                                    </p:animEffect>
                                    <p:set>
                                      <p:cBhvr>
                                        <p:cTn id="23" dur="1" fill="hold">
                                          <p:stCondLst>
                                            <p:cond delay="4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additive="base">
                                        <p:cTn id="2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838200"/>
            <a:ext cx="9055966" cy="923330"/>
          </a:xfrm>
          <a:prstGeom prst="rect">
            <a:avLst/>
          </a:prstGeom>
          <a:noFill/>
        </p:spPr>
        <p:txBody>
          <a:bodyPr wrap="square" lIns="0" tIns="0" rIns="0" bIns="0"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Bài 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0742" t="40073" r="-2165" b="31758"/>
          <a:stretch/>
        </p:blipFill>
        <p:spPr>
          <a:xfrm>
            <a:off x="436726" y="666163"/>
            <a:ext cx="7015733" cy="5525037"/>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3362" y="1878234"/>
            <a:ext cx="6096012" cy="6096012"/>
          </a:xfrm>
          <a:prstGeom prst="rect">
            <a:avLst/>
          </a:prstGeom>
        </p:spPr>
      </p:pic>
      <p:pic>
        <p:nvPicPr>
          <p:cNvPr id="3" name="Picture 2">
            <a:extLst>
              <a:ext uri="{FF2B5EF4-FFF2-40B4-BE49-F238E27FC236}">
                <a16:creationId xmlns:a16="http://schemas.microsoft.com/office/drawing/2014/main" id="{93557083-982B-4172-87AF-AA6B15AE06A2}"/>
              </a:ext>
            </a:extLst>
          </p:cNvPr>
          <p:cNvPicPr>
            <a:picLocks noChangeAspect="1"/>
          </p:cNvPicPr>
          <p:nvPr/>
        </p:nvPicPr>
        <p:blipFill>
          <a:blip r:embed="rId6"/>
          <a:stretch>
            <a:fillRect/>
          </a:stretch>
        </p:blipFill>
        <p:spPr>
          <a:xfrm>
            <a:off x="1370410" y="2692987"/>
            <a:ext cx="4560203" cy="228010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028033F-F073-432E-BE24-739DE92CA184}"/>
              </a:ext>
            </a:extLst>
          </p:cNvPr>
          <p:cNvGrpSpPr/>
          <p:nvPr/>
        </p:nvGrpSpPr>
        <p:grpSpPr>
          <a:xfrm>
            <a:off x="1066800" y="483352"/>
            <a:ext cx="10058400" cy="5891296"/>
            <a:chOff x="1066800" y="483352"/>
            <a:chExt cx="10058400" cy="5640168"/>
          </a:xfrm>
        </p:grpSpPr>
        <p:sp>
          <p:nvSpPr>
            <p:cNvPr id="15" name="Rectangle: Rounded Corners 14">
              <a:extLst>
                <a:ext uri="{FF2B5EF4-FFF2-40B4-BE49-F238E27FC236}">
                  <a16:creationId xmlns:a16="http://schemas.microsoft.com/office/drawing/2014/main" id="{5A4D20EF-FAAB-4E9A-8B6B-EFCB26ADB801}"/>
                </a:ext>
              </a:extLst>
            </p:cNvPr>
            <p:cNvSpPr/>
            <p:nvPr/>
          </p:nvSpPr>
          <p:spPr>
            <a:xfrm>
              <a:off x="1066800" y="483352"/>
              <a:ext cx="10058400" cy="5640168"/>
            </a:xfrm>
            <a:custGeom>
              <a:avLst/>
              <a:gdLst>
                <a:gd name="connsiteX0" fmla="*/ 0 w 10058400"/>
                <a:gd name="connsiteY0" fmla="*/ 940047 h 5640168"/>
                <a:gd name="connsiteX1" fmla="*/ 940047 w 10058400"/>
                <a:gd name="connsiteY1" fmla="*/ 0 h 5640168"/>
                <a:gd name="connsiteX2" fmla="*/ 9118353 w 10058400"/>
                <a:gd name="connsiteY2" fmla="*/ 0 h 5640168"/>
                <a:gd name="connsiteX3" fmla="*/ 10058400 w 10058400"/>
                <a:gd name="connsiteY3" fmla="*/ 940047 h 5640168"/>
                <a:gd name="connsiteX4" fmla="*/ 10058400 w 10058400"/>
                <a:gd name="connsiteY4" fmla="*/ 4700121 h 5640168"/>
                <a:gd name="connsiteX5" fmla="*/ 9118353 w 10058400"/>
                <a:gd name="connsiteY5" fmla="*/ 5640168 h 5640168"/>
                <a:gd name="connsiteX6" fmla="*/ 940047 w 10058400"/>
                <a:gd name="connsiteY6" fmla="*/ 5640168 h 5640168"/>
                <a:gd name="connsiteX7" fmla="*/ 0 w 10058400"/>
                <a:gd name="connsiteY7" fmla="*/ 4700121 h 5640168"/>
                <a:gd name="connsiteX8" fmla="*/ 0 w 10058400"/>
                <a:gd name="connsiteY8" fmla="*/ 940047 h 564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5640168" fill="none" extrusionOk="0">
                  <a:moveTo>
                    <a:pt x="0" y="940047"/>
                  </a:moveTo>
                  <a:cubicBezTo>
                    <a:pt x="-55673" y="505251"/>
                    <a:pt x="436402" y="11592"/>
                    <a:pt x="940047" y="0"/>
                  </a:cubicBezTo>
                  <a:cubicBezTo>
                    <a:pt x="4491925" y="33873"/>
                    <a:pt x="6507602" y="-109113"/>
                    <a:pt x="9118353" y="0"/>
                  </a:cubicBezTo>
                  <a:cubicBezTo>
                    <a:pt x="9651483" y="12887"/>
                    <a:pt x="9975197" y="388004"/>
                    <a:pt x="10058400" y="940047"/>
                  </a:cubicBezTo>
                  <a:cubicBezTo>
                    <a:pt x="10192588" y="2337767"/>
                    <a:pt x="10093803" y="3715600"/>
                    <a:pt x="10058400" y="4700121"/>
                  </a:cubicBezTo>
                  <a:cubicBezTo>
                    <a:pt x="10121445" y="5247043"/>
                    <a:pt x="9629575" y="5653065"/>
                    <a:pt x="9118353" y="5640168"/>
                  </a:cubicBezTo>
                  <a:cubicBezTo>
                    <a:pt x="6892721" y="5563953"/>
                    <a:pt x="4652857" y="5639036"/>
                    <a:pt x="940047" y="5640168"/>
                  </a:cubicBezTo>
                  <a:cubicBezTo>
                    <a:pt x="489659" y="5626370"/>
                    <a:pt x="2736" y="5242164"/>
                    <a:pt x="0" y="4700121"/>
                  </a:cubicBezTo>
                  <a:cubicBezTo>
                    <a:pt x="-69462" y="3056618"/>
                    <a:pt x="136418" y="1963959"/>
                    <a:pt x="0" y="940047"/>
                  </a:cubicBezTo>
                  <a:close/>
                </a:path>
                <a:path w="10058400" h="5640168" stroke="0" extrusionOk="0">
                  <a:moveTo>
                    <a:pt x="0" y="940047"/>
                  </a:moveTo>
                  <a:cubicBezTo>
                    <a:pt x="62604" y="493456"/>
                    <a:pt x="388692" y="20585"/>
                    <a:pt x="940047" y="0"/>
                  </a:cubicBezTo>
                  <a:cubicBezTo>
                    <a:pt x="4156047" y="-261"/>
                    <a:pt x="5213575" y="149202"/>
                    <a:pt x="9118353" y="0"/>
                  </a:cubicBezTo>
                  <a:cubicBezTo>
                    <a:pt x="9622994" y="9570"/>
                    <a:pt x="10034872" y="393377"/>
                    <a:pt x="10058400" y="940047"/>
                  </a:cubicBezTo>
                  <a:cubicBezTo>
                    <a:pt x="10075244" y="1328785"/>
                    <a:pt x="10110626" y="3241711"/>
                    <a:pt x="10058400" y="4700121"/>
                  </a:cubicBezTo>
                  <a:cubicBezTo>
                    <a:pt x="10050660" y="5178426"/>
                    <a:pt x="9647310" y="5569521"/>
                    <a:pt x="9118353" y="5640168"/>
                  </a:cubicBezTo>
                  <a:cubicBezTo>
                    <a:pt x="7014888" y="5706330"/>
                    <a:pt x="3190981" y="5553925"/>
                    <a:pt x="940047" y="5640168"/>
                  </a:cubicBezTo>
                  <a:cubicBezTo>
                    <a:pt x="361635" y="5687933"/>
                    <a:pt x="-13124" y="5217432"/>
                    <a:pt x="0" y="4700121"/>
                  </a:cubicBezTo>
                  <a:cubicBezTo>
                    <a:pt x="-139529" y="4155659"/>
                    <a:pt x="152978" y="2354503"/>
                    <a:pt x="0" y="940047"/>
                  </a:cubicBezTo>
                  <a:close/>
                </a:path>
              </a:pathLst>
            </a:custGeom>
            <a:solidFill>
              <a:schemeClr val="accent3"/>
            </a:solidFill>
            <a:ln w="19050">
              <a:solidFill>
                <a:schemeClr val="accent3"/>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A237CD7A-1532-45B2-A2FB-9457D25D17D2}"/>
                </a:ext>
              </a:extLst>
            </p:cNvPr>
            <p:cNvSpPr/>
            <p:nvPr/>
          </p:nvSpPr>
          <p:spPr>
            <a:xfrm>
              <a:off x="1219200" y="635752"/>
              <a:ext cx="9637239" cy="5307848"/>
            </a:xfrm>
            <a:custGeom>
              <a:avLst/>
              <a:gdLst>
                <a:gd name="connsiteX0" fmla="*/ 0 w 9637239"/>
                <a:gd name="connsiteY0" fmla="*/ 884659 h 5307848"/>
                <a:gd name="connsiteX1" fmla="*/ 884659 w 9637239"/>
                <a:gd name="connsiteY1" fmla="*/ 0 h 5307848"/>
                <a:gd name="connsiteX2" fmla="*/ 8752580 w 9637239"/>
                <a:gd name="connsiteY2" fmla="*/ 0 h 5307848"/>
                <a:gd name="connsiteX3" fmla="*/ 9637239 w 9637239"/>
                <a:gd name="connsiteY3" fmla="*/ 884659 h 5307848"/>
                <a:gd name="connsiteX4" fmla="*/ 9637239 w 9637239"/>
                <a:gd name="connsiteY4" fmla="*/ 4423189 h 5307848"/>
                <a:gd name="connsiteX5" fmla="*/ 8752580 w 9637239"/>
                <a:gd name="connsiteY5" fmla="*/ 5307848 h 5307848"/>
                <a:gd name="connsiteX6" fmla="*/ 884659 w 9637239"/>
                <a:gd name="connsiteY6" fmla="*/ 5307848 h 5307848"/>
                <a:gd name="connsiteX7" fmla="*/ 0 w 9637239"/>
                <a:gd name="connsiteY7" fmla="*/ 4423189 h 5307848"/>
                <a:gd name="connsiteX8" fmla="*/ 0 w 9637239"/>
                <a:gd name="connsiteY8" fmla="*/ 884659 h 530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239" h="5307848" fill="none" extrusionOk="0">
                  <a:moveTo>
                    <a:pt x="0" y="884659"/>
                  </a:moveTo>
                  <a:cubicBezTo>
                    <a:pt x="-53596" y="477307"/>
                    <a:pt x="448843" y="39390"/>
                    <a:pt x="884659" y="0"/>
                  </a:cubicBezTo>
                  <a:cubicBezTo>
                    <a:pt x="3209968" y="33873"/>
                    <a:pt x="6518999" y="-109113"/>
                    <a:pt x="8752580" y="0"/>
                  </a:cubicBezTo>
                  <a:cubicBezTo>
                    <a:pt x="9255635" y="13363"/>
                    <a:pt x="9616635" y="387935"/>
                    <a:pt x="9637239" y="884659"/>
                  </a:cubicBezTo>
                  <a:cubicBezTo>
                    <a:pt x="9771427" y="1741114"/>
                    <a:pt x="9672642" y="3539818"/>
                    <a:pt x="9637239" y="4423189"/>
                  </a:cubicBezTo>
                  <a:cubicBezTo>
                    <a:pt x="9656034" y="4920045"/>
                    <a:pt x="9208707" y="5360488"/>
                    <a:pt x="8752580" y="5307848"/>
                  </a:cubicBezTo>
                  <a:cubicBezTo>
                    <a:pt x="6520895" y="5231633"/>
                    <a:pt x="3169025" y="5306716"/>
                    <a:pt x="884659" y="5307848"/>
                  </a:cubicBezTo>
                  <a:cubicBezTo>
                    <a:pt x="487208" y="5289567"/>
                    <a:pt x="8967" y="4986734"/>
                    <a:pt x="0" y="4423189"/>
                  </a:cubicBezTo>
                  <a:cubicBezTo>
                    <a:pt x="-69462" y="3857594"/>
                    <a:pt x="136418" y="1425292"/>
                    <a:pt x="0" y="884659"/>
                  </a:cubicBezTo>
                  <a:close/>
                </a:path>
                <a:path w="9637239" h="5307848" stroke="0" extrusionOk="0">
                  <a:moveTo>
                    <a:pt x="0" y="884659"/>
                  </a:moveTo>
                  <a:cubicBezTo>
                    <a:pt x="62161" y="468145"/>
                    <a:pt x="370690" y="16237"/>
                    <a:pt x="884659" y="0"/>
                  </a:cubicBezTo>
                  <a:cubicBezTo>
                    <a:pt x="4574730" y="-261"/>
                    <a:pt x="5152632" y="149202"/>
                    <a:pt x="8752580" y="0"/>
                  </a:cubicBezTo>
                  <a:cubicBezTo>
                    <a:pt x="9183439" y="38013"/>
                    <a:pt x="9633362" y="391544"/>
                    <a:pt x="9637239" y="884659"/>
                  </a:cubicBezTo>
                  <a:cubicBezTo>
                    <a:pt x="9654083" y="2552143"/>
                    <a:pt x="9689465" y="3467806"/>
                    <a:pt x="9637239" y="4423189"/>
                  </a:cubicBezTo>
                  <a:cubicBezTo>
                    <a:pt x="9619540" y="4818321"/>
                    <a:pt x="9242873" y="5295506"/>
                    <a:pt x="8752580" y="5307848"/>
                  </a:cubicBezTo>
                  <a:cubicBezTo>
                    <a:pt x="5300161" y="5374010"/>
                    <a:pt x="3058545" y="5221605"/>
                    <a:pt x="884659" y="5307848"/>
                  </a:cubicBezTo>
                  <a:cubicBezTo>
                    <a:pt x="350109" y="5344911"/>
                    <a:pt x="-88578" y="4899196"/>
                    <a:pt x="0" y="4423189"/>
                  </a:cubicBezTo>
                  <a:cubicBezTo>
                    <a:pt x="-139529" y="3787074"/>
                    <a:pt x="152978" y="2074283"/>
                    <a:pt x="0" y="884659"/>
                  </a:cubicBezTo>
                  <a:close/>
                </a:path>
              </a:pathLst>
            </a:custGeom>
            <a:solidFill>
              <a:schemeClr val="bg1"/>
            </a:solidFill>
            <a:ln w="19050">
              <a:solidFill>
                <a:schemeClr val="bg1"/>
              </a:solidFill>
              <a:extLst>
                <a:ext uri="{C807C97D-BFC1-408E-A445-0C87EB9F89A2}">
                  <ask:lineSketchStyleProps xmlns:ask="http://schemas.microsoft.com/office/drawing/2018/sketchyshapes" sd="5224094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D4B16770-B52B-4628-AD57-EBA3901EAFFE}"/>
              </a:ext>
            </a:extLst>
          </p:cNvPr>
          <p:cNvSpPr txBox="1"/>
          <p:nvPr/>
        </p:nvSpPr>
        <p:spPr>
          <a:xfrm>
            <a:off x="1568017" y="869440"/>
            <a:ext cx="9055966" cy="1477328"/>
          </a:xfrm>
          <a:prstGeom prst="rect">
            <a:avLst/>
          </a:prstGeom>
          <a:noFill/>
        </p:spPr>
        <p:txBody>
          <a:bodyPr wrap="square" lIns="0" tIns="0" rIns="0" bIns="0"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1D2FE8DE-02C4-4E8D-AEDF-BE52BDFC5B82}"/>
              </a:ext>
            </a:extLst>
          </p:cNvPr>
          <p:cNvSpPr txBox="1"/>
          <p:nvPr/>
        </p:nvSpPr>
        <p:spPr>
          <a:xfrm>
            <a:off x="2819400" y="2537243"/>
            <a:ext cx="7064059" cy="1846659"/>
          </a:xfrm>
          <a:prstGeom prst="rect">
            <a:avLst/>
          </a:prstGeom>
          <a:noFill/>
        </p:spPr>
        <p:txBody>
          <a:bodyPr wrap="square" lIns="0" tIns="0" rIns="0" bIns="0" rtlCol="0">
            <a:spAutoFit/>
          </a:bodyPr>
          <a:lstStyle/>
          <a:p>
            <a:pPr algn="just"/>
            <a:r>
              <a:rPr lang="vi-VN" sz="4000">
                <a:latin typeface="Arial-Rounded" panose="020B0500000000000000" pitchFamily="34" charset="0"/>
                <a:ea typeface="Arial-Rounded" panose="020B0500000000000000" pitchFamily="34" charset="0"/>
                <a:cs typeface="Arial-Rounded" panose="020B0500000000000000" pitchFamily="34" charset="0"/>
              </a:rPr>
              <a:t>Đọc rõ ràng, diễn cảm thể hiện được hiệu lực của lời kêu gọi, khích lệ. </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BACE17C-B82C-4FAF-B270-24489992A42F}"/>
              </a:ext>
            </a:extLst>
          </p:cNvPr>
          <p:cNvSpPr txBox="1"/>
          <p:nvPr/>
        </p:nvSpPr>
        <p:spPr>
          <a:xfrm>
            <a:off x="2819400" y="4444241"/>
            <a:ext cx="7372588" cy="1846659"/>
          </a:xfrm>
          <a:prstGeom prst="rect">
            <a:avLst/>
          </a:prstGeom>
          <a:noFill/>
        </p:spPr>
        <p:txBody>
          <a:bodyPr wrap="square" lIns="0" tIns="0" rIns="0" bIns="0" rtlCol="0">
            <a:spAutoFit/>
          </a:bodyPr>
          <a:lstStyle/>
          <a:p>
            <a:pPr algn="just"/>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dễ</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phát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âm</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sai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ngắt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giọng</a:t>
            </a:r>
            <a:r>
              <a:rPr lang="en-US" sz="4000" dirty="0">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a:extLst>
              <a:ext uri="{FF2B5EF4-FFF2-40B4-BE49-F238E27FC236}">
                <a16:creationId xmlns:a16="http://schemas.microsoft.com/office/drawing/2014/main" id="{CD199721-D3FA-4106-A184-C93A94AFB205}"/>
              </a:ext>
            </a:extLst>
          </p:cNvPr>
          <p:cNvPicPr>
            <a:picLocks noChangeAspect="1"/>
          </p:cNvPicPr>
          <p:nvPr/>
        </p:nvPicPr>
        <p:blipFill>
          <a:blip r:embed="rId2"/>
          <a:stretch>
            <a:fillRect/>
          </a:stretch>
        </p:blipFill>
        <p:spPr>
          <a:xfrm>
            <a:off x="1752600" y="2359068"/>
            <a:ext cx="1082040" cy="1077252"/>
          </a:xfrm>
          <a:prstGeom prst="rect">
            <a:avLst/>
          </a:prstGeom>
        </p:spPr>
      </p:pic>
      <p:pic>
        <p:nvPicPr>
          <p:cNvPr id="23" name="Picture 22">
            <a:extLst>
              <a:ext uri="{FF2B5EF4-FFF2-40B4-BE49-F238E27FC236}">
                <a16:creationId xmlns:a16="http://schemas.microsoft.com/office/drawing/2014/main" id="{7327F343-49CC-4EF4-8FD6-633E69382B39}"/>
              </a:ext>
            </a:extLst>
          </p:cNvPr>
          <p:cNvPicPr>
            <a:picLocks noChangeAspect="1"/>
          </p:cNvPicPr>
          <p:nvPr/>
        </p:nvPicPr>
        <p:blipFill>
          <a:blip r:embed="rId2"/>
          <a:stretch>
            <a:fillRect/>
          </a:stretch>
        </p:blipFill>
        <p:spPr>
          <a:xfrm>
            <a:off x="1752600" y="4600534"/>
            <a:ext cx="1082040" cy="1077252"/>
          </a:xfrm>
          <a:prstGeom prst="rect">
            <a:avLst/>
          </a:prstGeom>
        </p:spPr>
      </p:pic>
      <p:pic>
        <p:nvPicPr>
          <p:cNvPr id="24" name="Picture 23">
            <a:extLst>
              <a:ext uri="{FF2B5EF4-FFF2-40B4-BE49-F238E27FC236}">
                <a16:creationId xmlns:a16="http://schemas.microsoft.com/office/drawing/2014/main" id="{822915ED-03B2-44EA-BF1C-376265515108}"/>
              </a:ext>
            </a:extLst>
          </p:cNvPr>
          <p:cNvPicPr>
            <a:picLocks noChangeAspect="1"/>
          </p:cNvPicPr>
          <p:nvPr/>
        </p:nvPicPr>
        <p:blipFill>
          <a:blip r:embed="rId3">
            <a:lum contrast="40000"/>
          </a:blip>
          <a:stretch>
            <a:fillRect/>
          </a:stretch>
        </p:blipFill>
        <p:spPr>
          <a:xfrm>
            <a:off x="9920176" y="4511071"/>
            <a:ext cx="2153937" cy="2204366"/>
          </a:xfrm>
          <a:prstGeom prst="rect">
            <a:avLst/>
          </a:prstGeom>
        </p:spPr>
      </p:pic>
    </p:spTree>
    <p:extLst>
      <p:ext uri="{BB962C8B-B14F-4D97-AF65-F5344CB8AC3E}">
        <p14:creationId xmlns:p14="http://schemas.microsoft.com/office/powerpoint/2010/main" val="127726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34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34000">
                                          <p:cBhvr additive="base">
                                            <p:cTn id="7" dur="500" fill="hold"/>
                                            <p:tgtEl>
                                              <p:spTgt spid="24"/>
                                            </p:tgtEl>
                                            <p:attrNameLst>
                                              <p:attrName>ppt_x</p:attrName>
                                            </p:attrNameLst>
                                          </p:cBhvr>
                                          <p:tavLst>
                                            <p:tav tm="0">
                                              <p:val>
                                                <p:strVal val="#ppt_x"/>
                                              </p:val>
                                            </p:tav>
                                            <p:tav tm="100000">
                                              <p:val>
                                                <p:strVal val="#ppt_x"/>
                                              </p:val>
                                            </p:tav>
                                          </p:tavLst>
                                        </p:anim>
                                        <p:anim calcmode="lin" valueType="num" p14:bounceEnd="34000">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2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ập Thể Dục Buổi Sáng">
            <a:hlinkClick r:id="" action="ppaction://media"/>
            <a:extLst>
              <a:ext uri="{FF2B5EF4-FFF2-40B4-BE49-F238E27FC236}">
                <a16:creationId xmlns:a16="http://schemas.microsoft.com/office/drawing/2014/main" id="{C92957BD-308A-4916-BDCA-33FCE06C0C0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0995" y="552893"/>
            <a:ext cx="11164186" cy="5661640"/>
          </a:xfrm>
          <a:prstGeom prst="rect">
            <a:avLst/>
          </a:prstGeom>
        </p:spPr>
      </p:pic>
    </p:spTree>
    <p:extLst>
      <p:ext uri="{BB962C8B-B14F-4D97-AF65-F5344CB8AC3E}">
        <p14:creationId xmlns:p14="http://schemas.microsoft.com/office/powerpoint/2010/main" val="1711279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extLst>
      <p:ext uri="{BB962C8B-B14F-4D97-AF65-F5344CB8AC3E}">
        <p14:creationId xmlns:p14="http://schemas.microsoft.com/office/powerpoint/2010/main" val="3283204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2100" t="46436" r="17285"/>
          <a:stretch/>
        </p:blipFill>
        <p:spPr>
          <a:xfrm rot="3058389" flipH="1">
            <a:off x="4799385" y="-558262"/>
            <a:ext cx="2593229" cy="3790183"/>
          </a:xfrm>
          <a:prstGeom prst="rect">
            <a:avLst/>
          </a:prstGeom>
        </p:spPr>
      </p:pic>
      <p:pic>
        <p:nvPicPr>
          <p:cNvPr id="10"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A5C63B-2593-4AF7-A2E2-62A382FBEB63}"/>
              </a:ext>
            </a:extLst>
          </p:cNvPr>
          <p:cNvPicPr>
            <a:picLocks noChangeAspect="1"/>
          </p:cNvPicPr>
          <p:nvPr/>
        </p:nvPicPr>
        <p:blipFill>
          <a:blip r:embed="rId7"/>
          <a:stretch>
            <a:fillRect/>
          </a:stretch>
        </p:blipFill>
        <p:spPr>
          <a:xfrm>
            <a:off x="3540430" y="2103222"/>
            <a:ext cx="4877223" cy="2523963"/>
          </a:xfrm>
          <a:prstGeom prst="rect">
            <a:avLst/>
          </a:prstGeom>
        </p:spPr>
      </p:pic>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rPr>
              <a:t>Em</a:t>
            </a:r>
            <a:r>
              <a:rPr lang="en-US" sz="3600" b="1" dirty="0">
                <a:solidFill>
                  <a:srgbClr val="C00000"/>
                </a:solidFill>
              </a:rPr>
              <a:t> </a:t>
            </a:r>
            <a:r>
              <a:rPr lang="en-US" sz="3600" b="1" dirty="0" err="1">
                <a:solidFill>
                  <a:srgbClr val="C00000"/>
                </a:solidFill>
              </a:rPr>
              <a:t>cảm</a:t>
            </a:r>
            <a:r>
              <a:rPr lang="en-US" sz="3600" b="1" dirty="0">
                <a:solidFill>
                  <a:srgbClr val="C00000"/>
                </a:solidFill>
              </a:rPr>
              <a:t> </a:t>
            </a:r>
            <a:r>
              <a:rPr lang="en-US" sz="3600" b="1" dirty="0" err="1">
                <a:solidFill>
                  <a:srgbClr val="C00000"/>
                </a:solidFill>
              </a:rPr>
              <a:t>thấy</a:t>
            </a:r>
            <a:r>
              <a:rPr lang="en-US" sz="3600" b="1" dirty="0">
                <a:solidFill>
                  <a:srgbClr val="C00000"/>
                </a:solidFill>
              </a:rPr>
              <a:t> </a:t>
            </a:r>
            <a:r>
              <a:rPr lang="en-US" sz="3600" b="1" dirty="0" err="1">
                <a:solidFill>
                  <a:srgbClr val="C00000"/>
                </a:solidFill>
              </a:rPr>
              <a:t>thế</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khi</a:t>
            </a:r>
            <a:r>
              <a:rPr lang="en-US" sz="3600" b="1" dirty="0">
                <a:solidFill>
                  <a:srgbClr val="C00000"/>
                </a:solidFill>
              </a:rPr>
              <a:t> </a:t>
            </a:r>
            <a:r>
              <a:rPr lang="en-US" sz="3600" b="1" dirty="0" err="1">
                <a:solidFill>
                  <a:srgbClr val="C00000"/>
                </a:solidFill>
              </a:rPr>
              <a:t>tham</a:t>
            </a:r>
            <a:r>
              <a:rPr lang="en-US" sz="3600" b="1" dirty="0">
                <a:solidFill>
                  <a:srgbClr val="C00000"/>
                </a:solidFill>
              </a:rPr>
              <a:t> </a:t>
            </a:r>
            <a:r>
              <a:rPr lang="en-US" sz="3600" b="1" dirty="0" err="1">
                <a:solidFill>
                  <a:srgbClr val="C00000"/>
                </a:solidFill>
              </a:rPr>
              <a:t>gia</a:t>
            </a:r>
            <a:r>
              <a:rPr lang="en-US" sz="3600" b="1" dirty="0">
                <a:solidFill>
                  <a:srgbClr val="C00000"/>
                </a:solidFill>
              </a:rPr>
              <a:t> </a:t>
            </a:r>
            <a:r>
              <a:rPr lang="en-US" sz="3600" b="1" dirty="0" err="1">
                <a:solidFill>
                  <a:srgbClr val="C00000"/>
                </a:solidFill>
              </a:rPr>
              <a:t>một</a:t>
            </a:r>
            <a:r>
              <a:rPr lang="en-US" sz="3600" b="1" dirty="0">
                <a:solidFill>
                  <a:srgbClr val="C00000"/>
                </a:solidFill>
              </a:rPr>
              <a:t> </a:t>
            </a:r>
            <a:r>
              <a:rPr lang="en-US" sz="3600" b="1" dirty="0" err="1">
                <a:solidFill>
                  <a:srgbClr val="C00000"/>
                </a:solidFill>
              </a:rPr>
              <a:t>hoạt</a:t>
            </a:r>
            <a:r>
              <a:rPr lang="en-US" sz="3600" b="1" dirty="0">
                <a:solidFill>
                  <a:srgbClr val="C00000"/>
                </a:solidFill>
              </a:rPr>
              <a:t> </a:t>
            </a:r>
            <a:r>
              <a:rPr lang="en-US" sz="3600" b="1" dirty="0" err="1">
                <a:solidFill>
                  <a:srgbClr val="C00000"/>
                </a:solidFill>
              </a:rPr>
              <a:t>động</a:t>
            </a:r>
            <a:r>
              <a:rPr lang="en-US" sz="3600" b="1" dirty="0">
                <a:solidFill>
                  <a:srgbClr val="C00000"/>
                </a:solidFill>
              </a:rPr>
              <a:t> </a:t>
            </a:r>
            <a:r>
              <a:rPr lang="en-US" sz="3600" b="1" dirty="0" err="1">
                <a:solidFill>
                  <a:srgbClr val="C00000"/>
                </a:solidFill>
              </a:rPr>
              <a:t>thể</a:t>
            </a:r>
            <a:r>
              <a:rPr lang="en-US" sz="3600" b="1" dirty="0">
                <a:solidFill>
                  <a:srgbClr val="C00000"/>
                </a:solidFill>
              </a:rPr>
              <a:t> </a:t>
            </a:r>
            <a:r>
              <a:rPr lang="en-US" sz="3600" b="1" dirty="0" err="1">
                <a:solidFill>
                  <a:srgbClr val="C00000"/>
                </a:solidFill>
              </a:rPr>
              <a:t>dục</a:t>
            </a:r>
            <a:r>
              <a:rPr lang="en-US" sz="3600" b="1" dirty="0">
                <a:solidFill>
                  <a:srgbClr val="C00000"/>
                </a:solidFill>
              </a:rPr>
              <a:t>, </a:t>
            </a:r>
            <a:r>
              <a:rPr lang="en-US" sz="3600" b="1" dirty="0" err="1">
                <a:solidFill>
                  <a:srgbClr val="C00000"/>
                </a:solidFill>
              </a:rPr>
              <a:t>thể</a:t>
            </a:r>
            <a:r>
              <a:rPr lang="en-US" sz="3600" b="1" dirty="0">
                <a:solidFill>
                  <a:srgbClr val="C00000"/>
                </a:solidFill>
              </a:rPr>
              <a:t> thao?</a:t>
            </a:r>
            <a:endParaRPr kumimoji="0" lang="en-US" sz="3600" b="1" i="0" u="none" strike="noStrike" kern="1200" cap="none" spc="0" normalizeH="0" baseline="0" noProof="0" dirty="0">
              <a:ln>
                <a:noFill/>
              </a:ln>
              <a:solidFill>
                <a:srgbClr val="C00000"/>
              </a:solidFill>
              <a:effectLst/>
              <a:uLnTx/>
              <a:uFillTx/>
              <a:latin typeface="Calibri"/>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pic>
        <p:nvPicPr>
          <p:cNvPr id="3" name="Picture 2">
            <a:extLst>
              <a:ext uri="{FF2B5EF4-FFF2-40B4-BE49-F238E27FC236}">
                <a16:creationId xmlns:a16="http://schemas.microsoft.com/office/drawing/2014/main" id="{D8EF04D2-C4D0-4F10-A38B-604323C7F36B}"/>
              </a:ext>
            </a:extLst>
          </p:cNvPr>
          <p:cNvPicPr>
            <a:picLocks noChangeAspect="1"/>
          </p:cNvPicPr>
          <p:nvPr/>
        </p:nvPicPr>
        <p:blipFill>
          <a:blip r:embed="rId4"/>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图片1"/>
          <p:cNvPicPr>
            <a:picLocks noChangeAspect="1"/>
          </p:cNvPicPr>
          <p:nvPr/>
        </p:nvPicPr>
        <p:blipFill>
          <a:blip r:embed="rId2"/>
          <a:stretch>
            <a:fillRect/>
          </a:stretch>
        </p:blipFill>
        <p:spPr>
          <a:xfrm>
            <a:off x="-15875" y="-31750"/>
            <a:ext cx="12222480" cy="692086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592428" y="2640169"/>
            <a:ext cx="3013656" cy="1790163"/>
          </a:xfrm>
          <a:prstGeom prst="cloud">
            <a:avLst/>
          </a:prstGeom>
          <a:solidFill>
            <a:schemeClr val="accent2">
              <a:lumMod val="40000"/>
              <a:lumOff val="60000"/>
            </a:schemeClr>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3600" b="1"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p:cNvSpPr/>
          <p:nvPr/>
        </p:nvSpPr>
        <p:spPr>
          <a:xfrm>
            <a:off x="4878947" y="616039"/>
            <a:ext cx="3013656"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32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36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p:cNvGrpSpPr/>
          <p:nvPr/>
        </p:nvGrpSpPr>
        <p:grpSpPr>
          <a:xfrm>
            <a:off x="-263807" y="-191868"/>
            <a:ext cx="3041139" cy="2113313"/>
            <a:chOff x="-263807" y="-191868"/>
            <a:chExt cx="3041139" cy="2113313"/>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0" name="TextBox 9"/>
            <p:cNvSpPr txBox="1"/>
            <p:nvPr/>
          </p:nvSpPr>
          <p:spPr>
            <a:xfrm>
              <a:off x="33269" y="541622"/>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gr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bồi</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bổn</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phận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3" name="Group 12"/>
          <p:cNvGrpSpPr/>
          <p:nvPr/>
        </p:nvGrpSpPr>
        <p:grpSpPr>
          <a:xfrm>
            <a:off x="2287461" y="3646657"/>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khí</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huyết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297567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567</Words>
  <Application>Microsoft Office PowerPoint</Application>
  <PresentationFormat>Màn hình rộng</PresentationFormat>
  <Paragraphs>75</Paragraphs>
  <Slides>31</Slides>
  <Notes>18</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31</vt:i4>
      </vt:variant>
    </vt:vector>
  </HeadingPairs>
  <TitlesOfParts>
    <vt:vector size="40" baseType="lpstr">
      <vt:lpstr>等线</vt:lpstr>
      <vt:lpstr>微软雅黑</vt:lpstr>
      <vt:lpstr>Arial</vt:lpstr>
      <vt:lpstr>Arial-Rounded</vt:lpstr>
      <vt:lpstr>Calibri</vt:lpstr>
      <vt:lpstr>Coiny</vt:lpstr>
      <vt:lpstr>Times New Roman</vt:lpstr>
      <vt:lpstr>UTM Flavour</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45</cp:revision>
  <dcterms:created xsi:type="dcterms:W3CDTF">2022-11-12T13:14:48Z</dcterms:created>
  <dcterms:modified xsi:type="dcterms:W3CDTF">2025-02-24T08:15:52Z</dcterms:modified>
</cp:coreProperties>
</file>