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7609" r:id="rId2"/>
    <p:sldId id="7614" r:id="rId3"/>
    <p:sldId id="7615" r:id="rId4"/>
    <p:sldId id="7616" r:id="rId5"/>
    <p:sldId id="7634" r:id="rId6"/>
    <p:sldId id="7617" r:id="rId7"/>
    <p:sldId id="7563" r:id="rId8"/>
    <p:sldId id="7594" r:id="rId9"/>
    <p:sldId id="7595" r:id="rId10"/>
    <p:sldId id="7584" r:id="rId11"/>
    <p:sldId id="7583" r:id="rId12"/>
    <p:sldId id="7631" r:id="rId13"/>
    <p:sldId id="7568" r:id="rId14"/>
    <p:sldId id="7618" r:id="rId15"/>
    <p:sldId id="7619" r:id="rId16"/>
    <p:sldId id="7632" r:id="rId17"/>
    <p:sldId id="7590" r:id="rId18"/>
    <p:sldId id="7620" r:id="rId19"/>
    <p:sldId id="7635" r:id="rId20"/>
    <p:sldId id="7633" r:id="rId21"/>
    <p:sldId id="7624" r:id="rId22"/>
    <p:sldId id="7621" r:id="rId23"/>
    <p:sldId id="7573" r:id="rId24"/>
    <p:sldId id="7606" r:id="rId25"/>
    <p:sldId id="761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6" d="100"/>
          <a:sy n="66" d="100"/>
        </p:scale>
        <p:origin x="66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942FBB-A2D9-4578-A20F-DDB46879FAE7}" type="datetimeFigureOut">
              <a:rPr lang="en-US" smtClean="0"/>
              <a:t>25/2/2025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FEDCA-226C-4C9F-9822-F5D159021F52}" type="slidenum">
              <a:rPr lang="en-US" smtClean="0"/>
              <a:t>‹#›</a:t>
            </a:fld>
            <a:endParaRPr lang="en-US"/>
          </a:p>
        </p:txBody>
      </p:sp>
    </p:spTree>
    <p:extLst>
      <p:ext uri="{BB962C8B-B14F-4D97-AF65-F5344CB8AC3E}">
        <p14:creationId xmlns:p14="http://schemas.microsoft.com/office/powerpoint/2010/main" val="3473741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914434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82156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211443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514039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315755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26974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167175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Hoàn</a:t>
            </a:r>
            <a:r>
              <a:rPr lang="vi-VN" baseline="0" dirty="0"/>
              <a:t> thành thử thách 1, bác bọ ngựa sẽ giúp Bọ Rùa về nhà</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337534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34195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Sau khi ra</a:t>
            </a:r>
            <a:r>
              <a:rPr lang="vi-VN" baseline="0" dirty="0"/>
              <a:t> được khu rừng, bác Rùa sẽ giúp Bọ Rùa qua sông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021445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077067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32915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Sau khi ra</a:t>
            </a:r>
            <a:r>
              <a:rPr lang="vi-VN" baseline="0" dirty="0"/>
              <a:t> được </a:t>
            </a:r>
            <a:r>
              <a:rPr lang="en-US" baseline="0" dirty="0" err="1"/>
              <a:t>bụi</a:t>
            </a:r>
            <a:r>
              <a:rPr lang="en-US" baseline="0" dirty="0"/>
              <a:t> </a:t>
            </a:r>
            <a:r>
              <a:rPr lang="en-US" baseline="0" dirty="0" err="1"/>
              <a:t>cỏ</a:t>
            </a:r>
            <a:r>
              <a:rPr lang="vi-VN" baseline="0" dirty="0"/>
              <a:t>, </a:t>
            </a:r>
            <a:r>
              <a:rPr lang="en-US" baseline="0" dirty="0" err="1"/>
              <a:t>chị</a:t>
            </a:r>
            <a:r>
              <a:rPr lang="en-US" baseline="0" dirty="0"/>
              <a:t> Ong</a:t>
            </a:r>
            <a:r>
              <a:rPr lang="vi-VN" baseline="0" dirty="0"/>
              <a:t> sẽ </a:t>
            </a:r>
            <a:r>
              <a:rPr lang="en-US" baseline="0" dirty="0" err="1"/>
              <a:t>chỉ</a:t>
            </a:r>
            <a:r>
              <a:rPr lang="en-US" baseline="0" dirty="0"/>
              <a:t> </a:t>
            </a:r>
            <a:r>
              <a:rPr lang="en-US" baseline="0" dirty="0" err="1"/>
              <a:t>đường</a:t>
            </a:r>
            <a:r>
              <a:rPr lang="en-US" baseline="0" dirty="0"/>
              <a:t> </a:t>
            </a:r>
            <a:r>
              <a:rPr lang="en-US" baseline="0" dirty="0" err="1"/>
              <a:t>cho</a:t>
            </a:r>
            <a:r>
              <a:rPr lang="en-US" baseline="0" dirty="0"/>
              <a:t> </a:t>
            </a:r>
            <a:r>
              <a:rPr lang="en-US" baseline="0" dirty="0" err="1"/>
              <a:t>bọ</a:t>
            </a:r>
            <a:r>
              <a:rPr lang="en-US" baseline="0" dirty="0"/>
              <a:t> </a:t>
            </a:r>
            <a:r>
              <a:rPr lang="en-US" baseline="0" dirty="0" err="1"/>
              <a:t>rùa</a:t>
            </a:r>
            <a:r>
              <a:rPr lang="en-US" baseline="0" dirty="0"/>
              <a:t> </a:t>
            </a:r>
            <a:r>
              <a:rPr lang="en-US" baseline="0" dirty="0" err="1"/>
              <a:t>đi</a:t>
            </a:r>
            <a:r>
              <a:rPr lang="en-US" baseline="0" dirty="0"/>
              <a:t> </a:t>
            </a:r>
            <a:r>
              <a:rPr lang="en-US" baseline="0" dirty="0" err="1"/>
              <a:t>tìm</a:t>
            </a:r>
            <a:r>
              <a:rPr lang="en-US" baseline="0" dirty="0"/>
              <a:t> </a:t>
            </a:r>
            <a:r>
              <a:rPr lang="en-US" baseline="0" dirty="0" err="1"/>
              <a:t>mẹ</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978991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25/2/2025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3005742"/>
      </p:ext>
    </p:extLst>
  </p:cSld>
  <p:clrMapOvr>
    <a:masterClrMapping/>
  </p:clrMapOvr>
  <p:transition spd="slow">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25/2/2025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5896793"/>
      </p:ext>
    </p:extLst>
  </p:cSld>
  <p:clrMapOvr>
    <a:masterClrMapping/>
  </p:clrMapOvr>
  <p:transition spd="slow">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25/2/2025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6426304"/>
      </p:ext>
    </p:extLst>
  </p:cSld>
  <p:clrMapOvr>
    <a:masterClrMapping/>
  </p:clrMapOvr>
  <p:transition spd="slow">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22464"/>
      </p:ext>
    </p:extLst>
  </p:cSld>
  <p:clrMapOvr>
    <a:masterClrMapping/>
  </p:clrMapOvr>
  <p:transition spd="slow">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5020388"/>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25/2/2025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0593763"/>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25/2/2025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3501106"/>
      </p:ext>
    </p:extLst>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25/2/2025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365561"/>
      </p:ext>
    </p:extLst>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150170-5DFD-450A-BE45-E205F09B2ABE}" type="datetimeFigureOut">
              <a:rPr lang="en-US" smtClean="0">
                <a:solidFill>
                  <a:prstClr val="black">
                    <a:tint val="75000"/>
                  </a:prstClr>
                </a:solidFill>
              </a:rPr>
              <a:pPr/>
              <a:t>25/2/2025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8297792"/>
      </p:ext>
    </p:extLst>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150170-5DFD-450A-BE45-E205F09B2ABE}" type="datetimeFigureOut">
              <a:rPr lang="en-US" smtClean="0">
                <a:solidFill>
                  <a:prstClr val="black">
                    <a:tint val="75000"/>
                  </a:prstClr>
                </a:solidFill>
              </a:rPr>
              <a:pPr/>
              <a:t>25/2/2025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2989120"/>
      </p:ext>
    </p:extLst>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150170-5DFD-450A-BE45-E205F09B2ABE}" type="datetimeFigureOut">
              <a:rPr lang="en-US" smtClean="0">
                <a:solidFill>
                  <a:prstClr val="black">
                    <a:tint val="75000"/>
                  </a:prstClr>
                </a:solidFill>
              </a:rPr>
              <a:pPr/>
              <a:t>25/2/2025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9730407"/>
      </p:ext>
    </p:extLst>
  </p:cSld>
  <p:clrMapOvr>
    <a:masterClrMapping/>
  </p:clrMapOvr>
  <p:transition spd="slow">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25/2/2025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6940320"/>
      </p:ext>
    </p:extLst>
  </p:cSld>
  <p:clrMapOvr>
    <a:masterClrMapping/>
  </p:clrMapOvr>
  <p:transition spd="slow">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25/2/2025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599892"/>
      </p:ext>
    </p:extLst>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A150170-5DFD-450A-BE45-E205F09B2ABE}" type="datetimeFigureOut">
              <a:rPr lang="en-US" smtClean="0">
                <a:solidFill>
                  <a:prstClr val="black">
                    <a:tint val="75000"/>
                  </a:prstClr>
                </a:solidFill>
              </a:rPr>
              <a:pPr/>
              <a:t>25/2/2025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pic>
        <p:nvPicPr>
          <p:cNvPr id="9" name="Picture 8" descr="A picture containing shape&#10;&#10;Description automatically generated">
            <a:extLst>
              <a:ext uri="{FF2B5EF4-FFF2-40B4-BE49-F238E27FC236}">
                <a16:creationId xmlns:a16="http://schemas.microsoft.com/office/drawing/2014/main" id="{27F0D32C-2D45-43D2-8C1F-3829FC7C61D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457326" y="295274"/>
            <a:ext cx="1133475" cy="1133475"/>
          </a:xfrm>
          <a:prstGeom prst="rect">
            <a:avLst/>
          </a:prstGeom>
        </p:spPr>
      </p:pic>
    </p:spTree>
    <p:extLst>
      <p:ext uri="{BB962C8B-B14F-4D97-AF65-F5344CB8AC3E}">
        <p14:creationId xmlns:p14="http://schemas.microsoft.com/office/powerpoint/2010/main" val="34151265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slow">
    <p:random/>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4.png"/><Relationship Id="rId15" Type="http://schemas.openxmlformats.org/officeDocument/2006/relationships/image" Target="../media/image11.png"/><Relationship Id="rId10" Type="http://schemas.openxmlformats.org/officeDocument/2006/relationships/image" Target="../media/image7.png"/><Relationship Id="rId4" Type="http://schemas.openxmlformats.org/officeDocument/2006/relationships/image" Target="../media/image3.png"/><Relationship Id="rId9" Type="http://schemas.microsoft.com/office/2007/relationships/hdphoto" Target="../media/hdphoto2.wdp"/><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31.png"/><Relationship Id="rId7" Type="http://schemas.microsoft.com/office/2007/relationships/hdphoto" Target="../media/hdphoto1.wdp"/><Relationship Id="rId12"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11" Type="http://schemas.microsoft.com/office/2007/relationships/hdphoto" Target="../media/hdphoto9.wdp"/><Relationship Id="rId5" Type="http://schemas.microsoft.com/office/2007/relationships/hdphoto" Target="../media/hdphoto12.wdp"/><Relationship Id="rId10" Type="http://schemas.openxmlformats.org/officeDocument/2006/relationships/image" Target="../media/image23.png"/><Relationship Id="rId4" Type="http://schemas.openxmlformats.org/officeDocument/2006/relationships/image" Target="../media/image32.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12.wdp"/><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9.png"/><Relationship Id="rId7" Type="http://schemas.openxmlformats.org/officeDocument/2006/relationships/image" Target="../media/image21.png"/><Relationship Id="rId12" Type="http://schemas.microsoft.com/office/2007/relationships/hdphoto" Target="../media/hdphoto9.wdp"/><Relationship Id="rId2" Type="http://schemas.openxmlformats.org/officeDocument/2006/relationships/image" Target="../media/image13.jpg"/><Relationship Id="rId1" Type="http://schemas.openxmlformats.org/officeDocument/2006/relationships/slideLayout" Target="../slideLayouts/slideLayout13.xml"/><Relationship Id="rId6" Type="http://schemas.microsoft.com/office/2007/relationships/hdphoto" Target="../media/hdphoto7.wdp"/><Relationship Id="rId11" Type="http://schemas.openxmlformats.org/officeDocument/2006/relationships/image" Target="../media/image23.png"/><Relationship Id="rId5" Type="http://schemas.openxmlformats.org/officeDocument/2006/relationships/image" Target="../media/image20.png"/><Relationship Id="rId10" Type="http://schemas.microsoft.com/office/2007/relationships/hdphoto" Target="../media/hdphoto11.wdp"/><Relationship Id="rId4" Type="http://schemas.microsoft.com/office/2007/relationships/hdphoto" Target="../media/hdphoto10.wdp"/><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36.png"/><Relationship Id="rId4" Type="http://schemas.microsoft.com/office/2007/relationships/hdphoto" Target="../media/hdphoto9.wdp"/></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emf"/></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emf"/></Relationships>
</file>

<file path=ppt/slides/_rels/slide16.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9.png"/><Relationship Id="rId7" Type="http://schemas.openxmlformats.org/officeDocument/2006/relationships/image" Target="../media/image21.png"/><Relationship Id="rId12" Type="http://schemas.microsoft.com/office/2007/relationships/hdphoto" Target="../media/hdphoto9.wdp"/><Relationship Id="rId2" Type="http://schemas.openxmlformats.org/officeDocument/2006/relationships/image" Target="../media/image13.jpg"/><Relationship Id="rId1" Type="http://schemas.openxmlformats.org/officeDocument/2006/relationships/slideLayout" Target="../slideLayouts/slideLayout13.xml"/><Relationship Id="rId6" Type="http://schemas.microsoft.com/office/2007/relationships/hdphoto" Target="../media/hdphoto7.wdp"/><Relationship Id="rId11" Type="http://schemas.openxmlformats.org/officeDocument/2006/relationships/image" Target="../media/image23.png"/><Relationship Id="rId5" Type="http://schemas.openxmlformats.org/officeDocument/2006/relationships/image" Target="../media/image20.png"/><Relationship Id="rId10" Type="http://schemas.microsoft.com/office/2007/relationships/hdphoto" Target="../media/hdphoto11.wdp"/><Relationship Id="rId4" Type="http://schemas.microsoft.com/office/2007/relationships/hdphoto" Target="../media/hdphoto10.wdp"/><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3.jpg"/><Relationship Id="rId7" Type="http://schemas.microsoft.com/office/2007/relationships/hdphoto" Target="../media/hdphoto9.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3.png"/><Relationship Id="rId5" Type="http://schemas.microsoft.com/office/2007/relationships/hdphoto" Target="../media/hdphoto5.wdp"/><Relationship Id="rId10" Type="http://schemas.openxmlformats.org/officeDocument/2006/relationships/image" Target="../media/image42.png"/><Relationship Id="rId4" Type="http://schemas.openxmlformats.org/officeDocument/2006/relationships/image" Target="../media/image17.png"/><Relationship Id="rId9" Type="http://schemas.microsoft.com/office/2007/relationships/hdphoto" Target="../media/hdphoto14.wdp"/></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3.png"/><Relationship Id="rId5" Type="http://schemas.microsoft.com/office/2007/relationships/hdphoto" Target="../media/hdphoto5.wdp"/><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3.png"/><Relationship Id="rId5" Type="http://schemas.microsoft.com/office/2007/relationships/hdphoto" Target="../media/hdphoto5.wdp"/><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9.png"/><Relationship Id="rId7" Type="http://schemas.openxmlformats.org/officeDocument/2006/relationships/image" Target="../media/image21.png"/><Relationship Id="rId12" Type="http://schemas.microsoft.com/office/2007/relationships/hdphoto" Target="../media/hdphoto9.wdp"/><Relationship Id="rId2" Type="http://schemas.openxmlformats.org/officeDocument/2006/relationships/image" Target="../media/image13.jpg"/><Relationship Id="rId1" Type="http://schemas.openxmlformats.org/officeDocument/2006/relationships/slideLayout" Target="../slideLayouts/slideLayout13.xml"/><Relationship Id="rId6" Type="http://schemas.microsoft.com/office/2007/relationships/hdphoto" Target="../media/hdphoto7.wdp"/><Relationship Id="rId11" Type="http://schemas.openxmlformats.org/officeDocument/2006/relationships/image" Target="../media/image23.png"/><Relationship Id="rId5" Type="http://schemas.openxmlformats.org/officeDocument/2006/relationships/image" Target="../media/image20.png"/><Relationship Id="rId10" Type="http://schemas.microsoft.com/office/2007/relationships/hdphoto" Target="../media/hdphoto11.wdp"/><Relationship Id="rId4" Type="http://schemas.microsoft.com/office/2007/relationships/hdphoto" Target="../media/hdphoto10.wdp"/><Relationship Id="rId9"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7.xml"/><Relationship Id="rId6" Type="http://schemas.microsoft.com/office/2007/relationships/hdphoto" Target="../media/hdphoto15.wdp"/><Relationship Id="rId5" Type="http://schemas.openxmlformats.org/officeDocument/2006/relationships/image" Target="../media/image45.png"/><Relationship Id="rId4" Type="http://schemas.microsoft.com/office/2007/relationships/hdphoto" Target="../media/hdphoto9.wdp"/></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8.png"/><Relationship Id="rId5" Type="http://schemas.microsoft.com/office/2007/relationships/hdphoto" Target="../media/hdphoto16.wdp"/><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18.wdp"/><Relationship Id="rId3" Type="http://schemas.openxmlformats.org/officeDocument/2006/relationships/slideLayout" Target="../slideLayouts/slideLayout2.xml"/><Relationship Id="rId7" Type="http://schemas.openxmlformats.org/officeDocument/2006/relationships/image" Target="../media/image6.png"/><Relationship Id="rId12" Type="http://schemas.openxmlformats.org/officeDocument/2006/relationships/image" Target="../media/image50.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7.wdp"/><Relationship Id="rId11" Type="http://schemas.openxmlformats.org/officeDocument/2006/relationships/image" Target="../media/image15.png"/><Relationship Id="rId5" Type="http://schemas.openxmlformats.org/officeDocument/2006/relationships/image" Target="../media/image49.png"/><Relationship Id="rId10" Type="http://schemas.microsoft.com/office/2007/relationships/hdphoto" Target="../media/hdphoto3.wdp"/><Relationship Id="rId4" Type="http://schemas.openxmlformats.org/officeDocument/2006/relationships/notesSlide" Target="../notesSlides/notesSlide13.xml"/><Relationship Id="rId9"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2.xml"/><Relationship Id="rId6" Type="http://schemas.microsoft.com/office/2007/relationships/hdphoto" Target="../media/hdphoto6.wdp"/><Relationship Id="rId11" Type="http://schemas.openxmlformats.org/officeDocument/2006/relationships/image" Target="../media/image51.png"/><Relationship Id="rId5" Type="http://schemas.openxmlformats.org/officeDocument/2006/relationships/image" Target="../media/image19.png"/><Relationship Id="rId10" Type="http://schemas.microsoft.com/office/2007/relationships/hdphoto" Target="../media/hdphoto12.wdp"/><Relationship Id="rId4" Type="http://schemas.microsoft.com/office/2007/relationships/hdphoto" Target="../media/hdphoto1.wdp"/><Relationship Id="rId9"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2.xml"/><Relationship Id="rId6" Type="http://schemas.microsoft.com/office/2007/relationships/hdphoto" Target="../media/hdphoto8.wdp"/><Relationship Id="rId5" Type="http://schemas.openxmlformats.org/officeDocument/2006/relationships/image" Target="../media/image21.png"/><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image" Target="../media/image13.jpg"/></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3.jpg"/><Relationship Id="rId1" Type="http://schemas.openxmlformats.org/officeDocument/2006/relationships/slideLayout" Target="../slideLayouts/slideLayout13.xml"/><Relationship Id="rId6" Type="http://schemas.openxmlformats.org/officeDocument/2006/relationships/slide" Target="slide7.xml"/><Relationship Id="rId5" Type="http://schemas.openxmlformats.org/officeDocument/2006/relationships/image" Target="../media/image18.emf"/><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3.jpg"/><Relationship Id="rId1" Type="http://schemas.openxmlformats.org/officeDocument/2006/relationships/slideLayout" Target="../slideLayouts/slideLayout13.xml"/><Relationship Id="rId6" Type="http://schemas.openxmlformats.org/officeDocument/2006/relationships/slide" Target="slide7.xml"/><Relationship Id="rId5" Type="http://schemas.openxmlformats.org/officeDocument/2006/relationships/image" Target="../media/image18.emf"/><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4.emf"/><Relationship Id="rId7" Type="http://schemas.microsoft.com/office/2007/relationships/hdphoto" Target="../media/hdphoto8.wdp"/><Relationship Id="rId2" Type="http://schemas.openxmlformats.org/officeDocument/2006/relationships/image" Target="../media/image13.jpg"/><Relationship Id="rId1" Type="http://schemas.openxmlformats.org/officeDocument/2006/relationships/slideLayout" Target="../slideLayouts/slideLayout13.xml"/><Relationship Id="rId6" Type="http://schemas.openxmlformats.org/officeDocument/2006/relationships/image" Target="../media/image21.png"/><Relationship Id="rId5" Type="http://schemas.microsoft.com/office/2007/relationships/hdphoto" Target="../media/hdphoto7.wdp"/><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3.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26.png"/><Relationship Id="rId5" Type="http://schemas.openxmlformats.org/officeDocument/2006/relationships/image" Target="../media/image24.png"/><Relationship Id="rId10" Type="http://schemas.microsoft.com/office/2007/relationships/hdphoto" Target="../media/hdphoto8.wdp"/><Relationship Id="rId4" Type="http://schemas.microsoft.com/office/2007/relationships/hdphoto" Target="../media/hdphoto9.wdp"/><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3.xml"/><Relationship Id="rId6" Type="http://schemas.microsoft.com/office/2007/relationships/hdphoto" Target="../media/hdphoto8.wdp"/><Relationship Id="rId5" Type="http://schemas.openxmlformats.org/officeDocument/2006/relationships/image" Target="../media/image21.png"/><Relationship Id="rId4" Type="http://schemas.microsoft.com/office/2007/relationships/hdphoto" Target="../media/hdphoto7.wdp"/><Relationship Id="rId9" Type="http://schemas.microsoft.com/office/2007/relationships/hdphoto" Target="../media/hdphoto9.wdp"/></Relationships>
</file>

<file path=ppt/slides/_rels/slide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9.png"/><Relationship Id="rId7" Type="http://schemas.openxmlformats.org/officeDocument/2006/relationships/image" Target="../media/image20.png"/><Relationship Id="rId12" Type="http://schemas.microsoft.com/office/2007/relationships/hdphoto" Target="../media/hdphoto9.wdp"/><Relationship Id="rId2" Type="http://schemas.openxmlformats.org/officeDocument/2006/relationships/image" Target="../media/image13.jpg"/><Relationship Id="rId1" Type="http://schemas.openxmlformats.org/officeDocument/2006/relationships/slideLayout" Target="../slideLayouts/slideLayout13.xml"/><Relationship Id="rId6" Type="http://schemas.microsoft.com/office/2007/relationships/hdphoto" Target="../media/hdphoto11.wdp"/><Relationship Id="rId11" Type="http://schemas.openxmlformats.org/officeDocument/2006/relationships/image" Target="../media/image23.png"/><Relationship Id="rId5" Type="http://schemas.openxmlformats.org/officeDocument/2006/relationships/image" Target="../media/image30.png"/><Relationship Id="rId10" Type="http://schemas.microsoft.com/office/2007/relationships/hdphoto" Target="../media/hdphoto8.wdp"/><Relationship Id="rId4" Type="http://schemas.microsoft.com/office/2007/relationships/hdphoto" Target="../media/hdphoto10.wdp"/><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2698" y="0"/>
            <a:ext cx="12169470" cy="6858000"/>
          </a:xfrm>
          <a:prstGeom prst="rect">
            <a:avLst/>
          </a:prstGeom>
        </p:spPr>
      </p:pic>
      <p:pic>
        <p:nvPicPr>
          <p:cNvPr id="17" name="图片 3">
            <a:extLst>
              <a:ext uri="{FF2B5EF4-FFF2-40B4-BE49-F238E27FC236}">
                <a16:creationId xmlns:a16="http://schemas.microsoft.com/office/drawing/2014/main" id="{57DC500A-8B63-4699-AB8E-9F7FC3118B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981712"/>
            <a:ext cx="12192000" cy="1876288"/>
          </a:xfrm>
          <a:prstGeom prst="rect">
            <a:avLst/>
          </a:prstGeom>
        </p:spPr>
      </p:pic>
      <p:pic>
        <p:nvPicPr>
          <p:cNvPr id="1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A84F981C-1013-4161-B465-E515D32AEEF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1450935"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0" name="图片 20">
            <a:extLst>
              <a:ext uri="{FF2B5EF4-FFF2-40B4-BE49-F238E27FC236}">
                <a16:creationId xmlns:a16="http://schemas.microsoft.com/office/drawing/2014/main" id="{970C4595-600F-4F83-BDAE-9FFC90B3F63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658024" y="-204577"/>
            <a:ext cx="2593976"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A140F834-C47F-4790-86EB-FBD7F78A56CA}"/>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424154" y="5218374"/>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D01FADF6-6FB3-4489-9723-C8A63E4F6A7F}"/>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75314" y="540291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40CCC7B9-73D4-425D-A138-E933090A87F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453201"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4A6ABCAA-D40D-4C37-8C3D-4196BF4A6FF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5455467"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8">
            <a:extLst>
              <a:ext uri="{BEBA8EAE-BF5A-486C-A8C5-ECC9F3942E4B}">
                <a14:imgProps xmlns:a14="http://schemas.microsoft.com/office/drawing/2010/main">
                  <a14:imgLayer r:embed="rId9">
                    <a14:imgEffect>
                      <a14:backgroundRemoval t="0" b="100000" l="10000" r="90000">
                        <a14:foregroundMark x1="73721" y1="72707" x2="76047" y2="72036"/>
                        <a14:foregroundMark x1="76512" y1="65101" x2="79767" y2="64653"/>
                        <a14:foregroundMark x1="66512" y1="58613" x2="74651" y2="64430"/>
                        <a14:foregroundMark x1="35814" y1="95302" x2="33953" y2="90157"/>
                        <a14:foregroundMark x1="55814" y1="95078" x2="59070" y2="91946"/>
                        <a14:foregroundMark x1="62093" y1="21477" x2="62326" y2="18345"/>
                        <a14:foregroundMark x1="62791" y1="17897" x2="65349" y2="13870"/>
                        <a14:foregroundMark x1="66279" y1="13423" x2="71163" y2="8949"/>
                        <a14:foregroundMark x1="62558" y1="8725" x2="67209" y2="5593"/>
                        <a14:foregroundMark x1="70465" y1="5145" x2="72326" y2="6040"/>
                        <a14:foregroundMark x1="59535" y1="22148" x2="59535" y2="19016"/>
                        <a14:foregroundMark x1="59535" y1="18568" x2="59767" y2="15213"/>
                        <a14:backgroundMark x1="37209" y1="40045" x2="45581" y2="36689"/>
                        <a14:backgroundMark x1="63488" y1="13647" x2="65814" y2="10067"/>
                        <a14:backgroundMark x1="68837" y1="19911" x2="76047" y2="11186"/>
                        <a14:backgroundMark x1="74419" y1="20358" x2="83953" y2="27517"/>
                        <a14:backgroundMark x1="77209" y1="17002" x2="85116" y2="17002"/>
                        <a14:backgroundMark x1="10930" y1="56823" x2="29070" y2="43177"/>
                        <a14:backgroundMark x1="13721" y1="91946" x2="22326" y2="96421"/>
                        <a14:backgroundMark x1="33256" y1="89262" x2="38837" y2="84787"/>
                        <a14:backgroundMark x1="29070" y1="91946" x2="31395" y2="97987"/>
                        <a14:backgroundMark x1="41628" y1="96868" x2="48605" y2="87025"/>
                        <a14:backgroundMark x1="49302" y1="96421" x2="60000" y2="97763"/>
                        <a14:backgroundMark x1="57209" y1="81655" x2="66512" y2="90157"/>
                        <a14:backgroundMark x1="78605" y1="11409" x2="79767" y2="17002"/>
                        <a14:backgroundMark x1="73721" y1="2461" x2="79070" y2="5817"/>
                        <a14:backgroundMark x1="61628" y1="14318" x2="61628" y2="17226"/>
                        <a14:backgroundMark x1="61163" y1="17897" x2="61395" y2="20805"/>
                      </a14:backgroundRemoval>
                    </a14:imgEffect>
                  </a14:imgLayer>
                </a14:imgProps>
              </a:ext>
            </a:extLst>
          </a:blip>
          <a:stretch>
            <a:fillRect/>
          </a:stretch>
        </p:blipFill>
        <p:spPr>
          <a:xfrm>
            <a:off x="2102934" y="4654019"/>
            <a:ext cx="2018641" cy="2098448"/>
          </a:xfrm>
          <a:prstGeom prst="rect">
            <a:avLst/>
          </a:prstGeom>
        </p:spPr>
      </p:pic>
      <p:pic>
        <p:nvPicPr>
          <p:cNvPr id="33" name="Picture 32"/>
          <p:cNvPicPr>
            <a:picLocks noChangeAspect="1"/>
          </p:cNvPicPr>
          <p:nvPr/>
        </p:nvPicPr>
        <p:blipFill>
          <a:blip r:embed="rId10">
            <a:extLst>
              <a:ext uri="{BEBA8EAE-BF5A-486C-A8C5-ECC9F3942E4B}">
                <a14:imgProps xmlns:a14="http://schemas.microsoft.com/office/drawing/2010/main">
                  <a14:imgLayer r:embed="rId11">
                    <a14:imgEffect>
                      <a14:backgroundRemoval t="0" b="100000" l="0" r="97331">
                        <a14:foregroundMark x1="56515" y1="90084" x2="58085" y2="84370"/>
                        <a14:backgroundMark x1="28414" y1="54286" x2="31083" y2="54790"/>
                        <a14:backgroundMark x1="34851" y1="52437" x2="40659" y2="49244"/>
                        <a14:backgroundMark x1="3768" y1="11092" x2="10675" y2="8403"/>
                        <a14:backgroundMark x1="21664" y1="3697" x2="27002" y2="10420"/>
                        <a14:backgroundMark x1="45369" y1="16134" x2="49608" y2="22689"/>
                        <a14:backgroundMark x1="69702" y1="26555" x2="78022" y2="29916"/>
                        <a14:backgroundMark x1="40188" y1="10924" x2="46154" y2="14958"/>
                        <a14:backgroundMark x1="4867" y1="5210" x2="6279" y2="672"/>
                        <a14:backgroundMark x1="7692" y1="4706" x2="10047" y2="3697"/>
                      </a14:backgroundRemoval>
                    </a14:imgEffect>
                  </a14:imgLayer>
                </a14:imgProps>
              </a:ext>
            </a:extLst>
          </a:blip>
          <a:stretch>
            <a:fillRect/>
          </a:stretch>
        </p:blipFill>
        <p:spPr>
          <a:xfrm>
            <a:off x="9117574" y="4252728"/>
            <a:ext cx="2791604" cy="2607542"/>
          </a:xfrm>
          <a:prstGeom prst="rect">
            <a:avLst/>
          </a:prstGeom>
        </p:spPr>
      </p:pic>
      <p:pic>
        <p:nvPicPr>
          <p:cNvPr id="25"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9697D3F1-EAD1-4285-8E34-6E939561BD54}"/>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7437508" y="5312527"/>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Danh mục 5 bộ sách giáo khoa lớp 1 mới | Bộ sách lớp 1 mới">
            <a:extLst>
              <a:ext uri="{FF2B5EF4-FFF2-40B4-BE49-F238E27FC236}">
                <a16:creationId xmlns:a16="http://schemas.microsoft.com/office/drawing/2014/main" id="{CBD1067E-CD8C-4662-A6BF-A73A6977D44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163708"/>
            <a:ext cx="2317778" cy="2317778"/>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C4F5DB32-658C-4EE2-A745-C0F00AE67F9E}"/>
              </a:ext>
            </a:extLst>
          </p:cNvPr>
          <p:cNvGrpSpPr/>
          <p:nvPr/>
        </p:nvGrpSpPr>
        <p:grpSpPr>
          <a:xfrm>
            <a:off x="10134519" y="0"/>
            <a:ext cx="2057481" cy="2506155"/>
            <a:chOff x="111884" y="1341945"/>
            <a:chExt cx="2354690" cy="3659022"/>
          </a:xfrm>
        </p:grpSpPr>
        <p:pic>
          <p:nvPicPr>
            <p:cNvPr id="28" name="그림 77">
              <a:extLst>
                <a:ext uri="{FF2B5EF4-FFF2-40B4-BE49-F238E27FC236}">
                  <a16:creationId xmlns:a16="http://schemas.microsoft.com/office/drawing/2014/main" id="{88AEA495-0C84-4BD6-BECD-880D21EB98A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6200000">
              <a:off x="-297760" y="1751589"/>
              <a:ext cx="3173977" cy="2354690"/>
            </a:xfrm>
            <a:prstGeom prst="rect">
              <a:avLst/>
            </a:prstGeom>
          </p:spPr>
        </p:pic>
        <p:sp>
          <p:nvSpPr>
            <p:cNvPr id="29" name="TextBox 28">
              <a:extLst>
                <a:ext uri="{FF2B5EF4-FFF2-40B4-BE49-F238E27FC236}">
                  <a16:creationId xmlns:a16="http://schemas.microsoft.com/office/drawing/2014/main" id="{2DB848C0-5172-4A47-9998-B2E7386F2537}"/>
                </a:ext>
              </a:extLst>
            </p:cNvPr>
            <p:cNvSpPr txBox="1"/>
            <p:nvPr/>
          </p:nvSpPr>
          <p:spPr>
            <a:xfrm>
              <a:off x="244975" y="4056358"/>
              <a:ext cx="2113737" cy="944609"/>
            </a:xfrm>
            <a:prstGeom prst="roundRect">
              <a:avLst/>
            </a:prstGeom>
            <a:solidFill>
              <a:schemeClr val="bg1"/>
            </a:solidFill>
            <a:ln w="19050">
              <a:solidFill>
                <a:schemeClr val="tx1"/>
              </a:solidFill>
              <a:prstDash val="solid"/>
            </a:ln>
          </p:spPr>
          <p:txBody>
            <a:bodyPr wrap="square" rtlCol="0" anchor="ctr" anchorCtr="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dirty="0">
                  <a:ln w="3175">
                    <a:solidFill>
                      <a:prstClr val="black"/>
                    </a:solidFill>
                  </a:ln>
                  <a:solidFill>
                    <a:srgbClr val="0070C0"/>
                  </a:solidFill>
                  <a:effectLst>
                    <a:outerShdw blurRad="38100" dist="38100" dir="2700000" algn="tl">
                      <a:srgbClr val="000000">
                        <a:alpha val="43137"/>
                      </a:srgbClr>
                    </a:outerShdw>
                  </a:effectLst>
                  <a:uLnTx/>
                  <a:uFillTx/>
                  <a:latin typeface="+mj-lt"/>
                  <a:cs typeface="+mn-cs"/>
                </a:rPr>
                <a:t>TOÁN 3</a:t>
              </a:r>
              <a:endParaRPr kumimoji="0" lang="ko-KR" altLang="en-US" sz="3200" b="1" i="0" u="none" strike="noStrike" kern="1200" cap="none" spc="0" normalizeH="0" baseline="0" noProof="0" dirty="0">
                <a:ln w="3175">
                  <a:solidFill>
                    <a:prstClr val="black"/>
                  </a:solidFill>
                </a:ln>
                <a:solidFill>
                  <a:srgbClr val="0070C0"/>
                </a:solidFill>
                <a:effectLst>
                  <a:outerShdw blurRad="38100" dist="38100" dir="2700000" algn="tl">
                    <a:srgbClr val="000000">
                      <a:alpha val="43137"/>
                    </a:srgbClr>
                  </a:outerShdw>
                </a:effectLst>
                <a:uLnTx/>
                <a:uFillTx/>
                <a:latin typeface="+mj-lt"/>
                <a:cs typeface="+mn-cs"/>
              </a:endParaRPr>
            </a:p>
          </p:txBody>
        </p:sp>
      </p:grpSp>
      <p:pic>
        <p:nvPicPr>
          <p:cNvPr id="9" name="Picture 8">
            <a:extLst>
              <a:ext uri="{FF2B5EF4-FFF2-40B4-BE49-F238E27FC236}">
                <a16:creationId xmlns:a16="http://schemas.microsoft.com/office/drawing/2014/main" id="{37B307C0-3653-4DE6-9545-A949A70A9F66}"/>
              </a:ext>
            </a:extLst>
          </p:cNvPr>
          <p:cNvPicPr>
            <a:picLocks noChangeAspect="1"/>
          </p:cNvPicPr>
          <p:nvPr/>
        </p:nvPicPr>
        <p:blipFill>
          <a:blip r:embed="rId14"/>
          <a:stretch>
            <a:fillRect/>
          </a:stretch>
        </p:blipFill>
        <p:spPr>
          <a:xfrm>
            <a:off x="338609" y="2519870"/>
            <a:ext cx="11095682" cy="1475360"/>
          </a:xfrm>
          <a:prstGeom prst="rect">
            <a:avLst/>
          </a:prstGeom>
        </p:spPr>
      </p:pic>
      <p:pic>
        <p:nvPicPr>
          <p:cNvPr id="10" name="Picture 9">
            <a:extLst>
              <a:ext uri="{FF2B5EF4-FFF2-40B4-BE49-F238E27FC236}">
                <a16:creationId xmlns:a16="http://schemas.microsoft.com/office/drawing/2014/main" id="{4E16A357-3DC2-406B-85D7-E0C3985436FD}"/>
              </a:ext>
            </a:extLst>
          </p:cNvPr>
          <p:cNvPicPr>
            <a:picLocks noChangeAspect="1"/>
          </p:cNvPicPr>
          <p:nvPr/>
        </p:nvPicPr>
        <p:blipFill>
          <a:blip r:embed="rId15"/>
          <a:stretch>
            <a:fillRect/>
          </a:stretch>
        </p:blipFill>
        <p:spPr>
          <a:xfrm>
            <a:off x="4540618" y="3691058"/>
            <a:ext cx="3225064" cy="1609483"/>
          </a:xfrm>
          <a:prstGeom prst="rect">
            <a:avLst/>
          </a:prstGeom>
        </p:spPr>
      </p:pic>
    </p:spTree>
    <p:extLst>
      <p:ext uri="{BB962C8B-B14F-4D97-AF65-F5344CB8AC3E}">
        <p14:creationId xmlns:p14="http://schemas.microsoft.com/office/powerpoint/2010/main" val="108549091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78" fill="hold">
                                          <p:stCondLst>
                                            <p:cond delay="0"/>
                                          </p:stCondLst>
                                        </p:cTn>
                                        <p:tgtEl>
                                          <p:spTgt spid="30"/>
                                        </p:tgtEl>
                                        <p:attrNameLst>
                                          <p:attrName>r</p:attrName>
                                        </p:attrNameLst>
                                      </p:cBhvr>
                                    </p:animRot>
                                    <p:animRot by="-240000">
                                      <p:cBhvr>
                                        <p:cTn id="7" dur="155" fill="hold">
                                          <p:stCondLst>
                                            <p:cond delay="155"/>
                                          </p:stCondLst>
                                        </p:cTn>
                                        <p:tgtEl>
                                          <p:spTgt spid="30"/>
                                        </p:tgtEl>
                                        <p:attrNameLst>
                                          <p:attrName>r</p:attrName>
                                        </p:attrNameLst>
                                      </p:cBhvr>
                                    </p:animRot>
                                    <p:animRot by="240000">
                                      <p:cBhvr>
                                        <p:cTn id="8" dur="155" fill="hold">
                                          <p:stCondLst>
                                            <p:cond delay="310"/>
                                          </p:stCondLst>
                                        </p:cTn>
                                        <p:tgtEl>
                                          <p:spTgt spid="30"/>
                                        </p:tgtEl>
                                        <p:attrNameLst>
                                          <p:attrName>r</p:attrName>
                                        </p:attrNameLst>
                                      </p:cBhvr>
                                    </p:animRot>
                                    <p:animRot by="-240000">
                                      <p:cBhvr>
                                        <p:cTn id="9" dur="155" fill="hold">
                                          <p:stCondLst>
                                            <p:cond delay="465"/>
                                          </p:stCondLst>
                                        </p:cTn>
                                        <p:tgtEl>
                                          <p:spTgt spid="30"/>
                                        </p:tgtEl>
                                        <p:attrNameLst>
                                          <p:attrName>r</p:attrName>
                                        </p:attrNameLst>
                                      </p:cBhvr>
                                    </p:animRot>
                                    <p:animRot by="120000">
                                      <p:cBhvr>
                                        <p:cTn id="10" dur="155" fill="hold">
                                          <p:stCondLst>
                                            <p:cond delay="620"/>
                                          </p:stCondLst>
                                        </p:cTn>
                                        <p:tgtEl>
                                          <p:spTgt spid="30"/>
                                        </p:tgtEl>
                                        <p:attrNameLst>
                                          <p:attrName>r</p:attrName>
                                        </p:attrNameLst>
                                      </p:cBhvr>
                                    </p:animRot>
                                  </p:childTnLst>
                                </p:cTn>
                              </p:par>
                              <p:par>
                                <p:cTn id="11" presetID="32" presetClass="emph" presetSubtype="0" repeatCount="4000" fill="hold" nodeType="withEffect">
                                  <p:stCondLst>
                                    <p:cond delay="0"/>
                                  </p:stCondLst>
                                  <p:childTnLst>
                                    <p:animRot by="120000">
                                      <p:cBhvr>
                                        <p:cTn id="12" dur="75" fill="hold">
                                          <p:stCondLst>
                                            <p:cond delay="0"/>
                                          </p:stCondLst>
                                        </p:cTn>
                                        <p:tgtEl>
                                          <p:spTgt spid="33"/>
                                        </p:tgtEl>
                                        <p:attrNameLst>
                                          <p:attrName>r</p:attrName>
                                        </p:attrNameLst>
                                      </p:cBhvr>
                                    </p:animRot>
                                    <p:animRot by="-240000">
                                      <p:cBhvr>
                                        <p:cTn id="13" dur="150" fill="hold">
                                          <p:stCondLst>
                                            <p:cond delay="150"/>
                                          </p:stCondLst>
                                        </p:cTn>
                                        <p:tgtEl>
                                          <p:spTgt spid="33"/>
                                        </p:tgtEl>
                                        <p:attrNameLst>
                                          <p:attrName>r</p:attrName>
                                        </p:attrNameLst>
                                      </p:cBhvr>
                                    </p:animRot>
                                    <p:animRot by="240000">
                                      <p:cBhvr>
                                        <p:cTn id="14" dur="150" fill="hold">
                                          <p:stCondLst>
                                            <p:cond delay="300"/>
                                          </p:stCondLst>
                                        </p:cTn>
                                        <p:tgtEl>
                                          <p:spTgt spid="33"/>
                                        </p:tgtEl>
                                        <p:attrNameLst>
                                          <p:attrName>r</p:attrName>
                                        </p:attrNameLst>
                                      </p:cBhvr>
                                    </p:animRot>
                                    <p:animRot by="-240000">
                                      <p:cBhvr>
                                        <p:cTn id="15" dur="150" fill="hold">
                                          <p:stCondLst>
                                            <p:cond delay="450"/>
                                          </p:stCondLst>
                                        </p:cTn>
                                        <p:tgtEl>
                                          <p:spTgt spid="33"/>
                                        </p:tgtEl>
                                        <p:attrNameLst>
                                          <p:attrName>r</p:attrName>
                                        </p:attrNameLst>
                                      </p:cBhvr>
                                    </p:animRot>
                                    <p:animRot by="120000">
                                      <p:cBhvr>
                                        <p:cTn id="16" dur="150" fill="hold">
                                          <p:stCondLst>
                                            <p:cond delay="600"/>
                                          </p:stCondLst>
                                        </p:cTn>
                                        <p:tgtEl>
                                          <p:spTgt spid="3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4000" y="1"/>
            <a:ext cx="12225999" cy="6858000"/>
          </a:xfrm>
          <a:prstGeom prst="rect">
            <a:avLst/>
          </a:prstGeom>
        </p:spPr>
      </p:pic>
      <p:sp>
        <p:nvSpPr>
          <p:cNvPr id="12" name="Rectangle 3">
            <a:extLst>
              <a:ext uri="{FF2B5EF4-FFF2-40B4-BE49-F238E27FC236}">
                <a16:creationId xmlns:a16="http://schemas.microsoft.com/office/drawing/2014/main" id="{C8DF8883-13E8-4F0A-9CF2-30F2AD427661}"/>
              </a:ext>
            </a:extLst>
          </p:cNvPr>
          <p:cNvSpPr txBox="1">
            <a:spLocks noChangeArrowheads="1"/>
          </p:cNvSpPr>
          <p:nvPr/>
        </p:nvSpPr>
        <p:spPr bwMode="auto">
          <a:xfrm>
            <a:off x="861910" y="155756"/>
            <a:ext cx="10922079"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
                <a:srgbClr val="333399"/>
              </a:buClr>
              <a:buSzTx/>
              <a:buFontTx/>
              <a:buNone/>
              <a:tabLst/>
              <a:defRPr/>
            </a:pPr>
            <a:endParaRPr kumimoji="0" lang="en-US" altLang="en-US" sz="3200" b="1" i="0" u="none" strike="noStrike" kern="1200" cap="none" spc="0" normalizeH="0" baseline="0" noProof="0" dirty="0">
              <a:ln>
                <a:noFill/>
              </a:ln>
              <a:solidFill>
                <a:srgbClr val="002060"/>
              </a:solidFill>
              <a:effectLst/>
              <a:uLnTx/>
              <a:uFillTx/>
              <a:latin typeface="Baloo 2" pitchFamily="2" charset="0"/>
              <a:ea typeface="+mn-ea"/>
              <a:cs typeface="Baloo 2" pitchFamily="2" charset="0"/>
            </a:endParaRPr>
          </a:p>
        </p:txBody>
      </p:sp>
      <p:pic>
        <p:nvPicPr>
          <p:cNvPr id="17"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6C14E14-0C83-42AD-94A5-F525D951723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118289" y="6257583"/>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A192888-1381-4CDF-B972-A1D09699ED3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88297" y="5607472"/>
            <a:ext cx="2632669" cy="14040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192000" y="4276084"/>
            <a:ext cx="3229854" cy="2891374"/>
          </a:xfrm>
          <a:prstGeom prst="rect">
            <a:avLst/>
          </a:prstGeom>
        </p:spPr>
      </p:pic>
      <p:pic>
        <p:nvPicPr>
          <p:cNvPr id="26" name="Picture 25"/>
          <p:cNvPicPr>
            <a:picLocks noChangeAspect="1"/>
          </p:cNvPicPr>
          <p:nvPr/>
        </p:nvPicPr>
        <p:blipFill>
          <a:blip r:embed="rId10">
            <a:extLst>
              <a:ext uri="{BEBA8EAE-BF5A-486C-A8C5-ECC9F3942E4B}">
                <a14:imgProps xmlns:a14="http://schemas.microsoft.com/office/drawing/2010/main">
                  <a14:imgLayer r:embed="rId11">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594626" y="4816136"/>
            <a:ext cx="1022363" cy="1582671"/>
          </a:xfrm>
          <a:prstGeom prst="rect">
            <a:avLst/>
          </a:prstGeom>
        </p:spPr>
      </p:pic>
      <p:pic>
        <p:nvPicPr>
          <p:cNvPr id="4" name="Picture 3">
            <a:extLst>
              <a:ext uri="{FF2B5EF4-FFF2-40B4-BE49-F238E27FC236}">
                <a16:creationId xmlns:a16="http://schemas.microsoft.com/office/drawing/2014/main" id="{94D98996-F96A-4115-A04D-7E30A2C32446}"/>
              </a:ext>
            </a:extLst>
          </p:cNvPr>
          <p:cNvPicPr>
            <a:picLocks noChangeAspect="1"/>
          </p:cNvPicPr>
          <p:nvPr/>
        </p:nvPicPr>
        <p:blipFill>
          <a:blip r:embed="rId12"/>
          <a:stretch>
            <a:fillRect/>
          </a:stretch>
        </p:blipFill>
        <p:spPr>
          <a:xfrm>
            <a:off x="2189605" y="1092113"/>
            <a:ext cx="7315834" cy="3023878"/>
          </a:xfrm>
          <a:prstGeom prst="rect">
            <a:avLst/>
          </a:prstGeom>
        </p:spPr>
      </p:pic>
    </p:spTree>
    <p:extLst>
      <p:ext uri="{BB962C8B-B14F-4D97-AF65-F5344CB8AC3E}">
        <p14:creationId xmlns:p14="http://schemas.microsoft.com/office/powerpoint/2010/main" val="376518538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5"/>
                                        </p:tgtEl>
                                        <p:attrNameLst>
                                          <p:attrName>r</p:attrName>
                                        </p:attrNameLst>
                                      </p:cBhvr>
                                    </p:animRot>
                                    <p:animRot by="-240000">
                                      <p:cBhvr>
                                        <p:cTn id="10" dur="200" fill="hold">
                                          <p:stCondLst>
                                            <p:cond delay="200"/>
                                          </p:stCondLst>
                                        </p:cTn>
                                        <p:tgtEl>
                                          <p:spTgt spid="25"/>
                                        </p:tgtEl>
                                        <p:attrNameLst>
                                          <p:attrName>r</p:attrName>
                                        </p:attrNameLst>
                                      </p:cBhvr>
                                    </p:animRot>
                                    <p:animRot by="240000">
                                      <p:cBhvr>
                                        <p:cTn id="11" dur="200" fill="hold">
                                          <p:stCondLst>
                                            <p:cond delay="400"/>
                                          </p:stCondLst>
                                        </p:cTn>
                                        <p:tgtEl>
                                          <p:spTgt spid="25"/>
                                        </p:tgtEl>
                                        <p:attrNameLst>
                                          <p:attrName>r</p:attrName>
                                        </p:attrNameLst>
                                      </p:cBhvr>
                                    </p:animRot>
                                    <p:animRot by="-240000">
                                      <p:cBhvr>
                                        <p:cTn id="12" dur="200" fill="hold">
                                          <p:stCondLst>
                                            <p:cond delay="600"/>
                                          </p:stCondLst>
                                        </p:cTn>
                                        <p:tgtEl>
                                          <p:spTgt spid="25"/>
                                        </p:tgtEl>
                                        <p:attrNameLst>
                                          <p:attrName>r</p:attrName>
                                        </p:attrNameLst>
                                      </p:cBhvr>
                                    </p:animRot>
                                    <p:animRot by="120000">
                                      <p:cBhvr>
                                        <p:cTn id="13" dur="200" fill="hold">
                                          <p:stCondLst>
                                            <p:cond delay="800"/>
                                          </p:stCondLst>
                                        </p:cTn>
                                        <p:tgtEl>
                                          <p:spTgt spid="25"/>
                                        </p:tgtEl>
                                        <p:attrNameLst>
                                          <p:attrName>r</p:attrName>
                                        </p:attrNameLst>
                                      </p:cBhvr>
                                    </p:animRot>
                                  </p:childTnLst>
                                </p:cTn>
                              </p:par>
                              <p:par>
                                <p:cTn id="14" presetID="42" presetClass="path" presetSubtype="0" accel="50000" decel="50000" fill="hold" nodeType="withEffect">
                                  <p:stCondLst>
                                    <p:cond delay="100"/>
                                  </p:stCondLst>
                                  <p:childTnLst>
                                    <p:animMotion origin="layout" path="M 4.79167E-6 -2.59259E-6 L 0.32591 -2.59259E-6 " pathEditMode="relative" rAng="0" ptsTypes="AA">
                                      <p:cBhvr>
                                        <p:cTn id="15" dur="4600" fill="hold"/>
                                        <p:tgtEl>
                                          <p:spTgt spid="26"/>
                                        </p:tgtEl>
                                        <p:attrNameLst>
                                          <p:attrName>ppt_x</p:attrName>
                                          <p:attrName>ppt_y</p:attrName>
                                        </p:attrNameLst>
                                      </p:cBhvr>
                                      <p:rCtr x="16289" y="0"/>
                                    </p:animMotion>
                                  </p:childTnLst>
                                </p:cTn>
                              </p:par>
                              <p:par>
                                <p:cTn id="16" presetID="32" presetClass="emph" presetSubtype="0" repeatCount="5300" fill="hold" nodeType="withEffect">
                                  <p:stCondLst>
                                    <p:cond delay="0"/>
                                  </p:stCondLst>
                                  <p:childTnLst>
                                    <p:animRot by="120000">
                                      <p:cBhvr>
                                        <p:cTn id="17" dur="91" fill="hold">
                                          <p:stCondLst>
                                            <p:cond delay="0"/>
                                          </p:stCondLst>
                                        </p:cTn>
                                        <p:tgtEl>
                                          <p:spTgt spid="26"/>
                                        </p:tgtEl>
                                        <p:attrNameLst>
                                          <p:attrName>r</p:attrName>
                                        </p:attrNameLst>
                                      </p:cBhvr>
                                    </p:animRot>
                                    <p:animRot by="-240000">
                                      <p:cBhvr>
                                        <p:cTn id="18" dur="181" fill="hold">
                                          <p:stCondLst>
                                            <p:cond delay="181"/>
                                          </p:stCondLst>
                                        </p:cTn>
                                        <p:tgtEl>
                                          <p:spTgt spid="26"/>
                                        </p:tgtEl>
                                        <p:attrNameLst>
                                          <p:attrName>r</p:attrName>
                                        </p:attrNameLst>
                                      </p:cBhvr>
                                    </p:animRot>
                                    <p:animRot by="240000">
                                      <p:cBhvr>
                                        <p:cTn id="19" dur="181" fill="hold">
                                          <p:stCondLst>
                                            <p:cond delay="362"/>
                                          </p:stCondLst>
                                        </p:cTn>
                                        <p:tgtEl>
                                          <p:spTgt spid="26"/>
                                        </p:tgtEl>
                                        <p:attrNameLst>
                                          <p:attrName>r</p:attrName>
                                        </p:attrNameLst>
                                      </p:cBhvr>
                                    </p:animRot>
                                    <p:animRot by="-240000">
                                      <p:cBhvr>
                                        <p:cTn id="20" dur="181" fill="hold">
                                          <p:stCondLst>
                                            <p:cond delay="543"/>
                                          </p:stCondLst>
                                        </p:cTn>
                                        <p:tgtEl>
                                          <p:spTgt spid="26"/>
                                        </p:tgtEl>
                                        <p:attrNameLst>
                                          <p:attrName>r</p:attrName>
                                        </p:attrNameLst>
                                      </p:cBhvr>
                                    </p:animRot>
                                    <p:animRot by="120000">
                                      <p:cBhvr>
                                        <p:cTn id="21" dur="181" fill="hold">
                                          <p:stCondLst>
                                            <p:cond delay="725"/>
                                          </p:stCondLst>
                                        </p:cTn>
                                        <p:tgtEl>
                                          <p:spTgt spid="26"/>
                                        </p:tgtEl>
                                        <p:attrNameLst>
                                          <p:attrName>r</p:attrName>
                                        </p:attrNameLst>
                                      </p:cBhvr>
                                    </p:animRot>
                                  </p:childTnLst>
                                </p:cTn>
                              </p:par>
                              <p:par>
                                <p:cTn id="22" presetID="35" presetClass="path" presetSubtype="0" accel="50000" decel="50000" fill="hold" nodeType="withEffect">
                                  <p:stCondLst>
                                    <p:cond delay="0"/>
                                  </p:stCondLst>
                                  <p:childTnLst>
                                    <p:animMotion origin="layout" path="M 0.17292 -0.01088 L -0.47513 -0.01667 " pathEditMode="relative" rAng="0" ptsTypes="AA">
                                      <p:cBhvr>
                                        <p:cTn id="23" dur="3750" fill="hold"/>
                                        <p:tgtEl>
                                          <p:spTgt spid="25"/>
                                        </p:tgtEl>
                                        <p:attrNameLst>
                                          <p:attrName>ppt_x</p:attrName>
                                          <p:attrName>ppt_y</p:attrName>
                                        </p:attrNameLst>
                                      </p:cBhvr>
                                      <p:rCtr x="-32409" y="-3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4000" y="1"/>
            <a:ext cx="12225999" cy="6858000"/>
          </a:xfrm>
          <a:prstGeom prst="rect">
            <a:avLst/>
          </a:prstGeom>
        </p:spPr>
      </p:pic>
      <p:sp>
        <p:nvSpPr>
          <p:cNvPr id="2" name="Rectangle: Folded Corner 1">
            <a:extLst>
              <a:ext uri="{FF2B5EF4-FFF2-40B4-BE49-F238E27FC236}">
                <a16:creationId xmlns:a16="http://schemas.microsoft.com/office/drawing/2014/main" id="{87EE6279-D6A6-4525-BB9D-FE96343F90CC}"/>
              </a:ext>
            </a:extLst>
          </p:cNvPr>
          <p:cNvSpPr/>
          <p:nvPr/>
        </p:nvSpPr>
        <p:spPr>
          <a:xfrm>
            <a:off x="275467" y="1857617"/>
            <a:ext cx="10880922" cy="4288983"/>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12" name="Rectangle 3">
            <a:extLst>
              <a:ext uri="{FF2B5EF4-FFF2-40B4-BE49-F238E27FC236}">
                <a16:creationId xmlns:a16="http://schemas.microsoft.com/office/drawing/2014/main" id="{C8DF8883-13E8-4F0A-9CF2-30F2AD427661}"/>
              </a:ext>
            </a:extLst>
          </p:cNvPr>
          <p:cNvSpPr txBox="1">
            <a:spLocks noChangeArrowheads="1"/>
          </p:cNvSpPr>
          <p:nvPr/>
        </p:nvSpPr>
        <p:spPr bwMode="auto">
          <a:xfrm>
            <a:off x="861910" y="155756"/>
            <a:ext cx="10922079"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
                <a:srgbClr val="333399"/>
              </a:buClr>
              <a:buSzTx/>
              <a:buFontTx/>
              <a:buNone/>
              <a:tabLst/>
              <a:defRPr/>
            </a:pPr>
            <a:endParaRPr kumimoji="0" lang="en-US" altLang="en-US" sz="3200" b="1" i="0" u="none" strike="noStrike" kern="1200" cap="none" spc="0" normalizeH="0" baseline="0" noProof="0" dirty="0">
              <a:ln>
                <a:noFill/>
              </a:ln>
              <a:solidFill>
                <a:srgbClr val="002060"/>
              </a:solidFill>
              <a:effectLst/>
              <a:uLnTx/>
              <a:uFillTx/>
              <a:latin typeface="Calibri"/>
              <a:ea typeface="+mn-ea"/>
              <a:cs typeface="Baloo 2" pitchFamily="2" charset="0"/>
            </a:endParaRPr>
          </a:p>
        </p:txBody>
      </p:sp>
      <p:pic>
        <p:nvPicPr>
          <p:cNvPr id="17"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6C14E14-0C83-42AD-94A5-F525D951723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118289" y="6257583"/>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A192888-1381-4CDF-B972-A1D09699ED3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88297" y="5607472"/>
            <a:ext cx="2632669" cy="140409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147484" y="145924"/>
            <a:ext cx="11492066" cy="1435226"/>
            <a:chOff x="147484" y="145924"/>
            <a:chExt cx="11492066" cy="1435226"/>
          </a:xfrm>
        </p:grpSpPr>
        <p:sp>
          <p:nvSpPr>
            <p:cNvPr id="4" name="Rounded Rectangle 3"/>
            <p:cNvSpPr/>
            <p:nvPr/>
          </p:nvSpPr>
          <p:spPr>
            <a:xfrm>
              <a:off x="147484" y="145924"/>
              <a:ext cx="11492066" cy="1435226"/>
            </a:xfrm>
            <a:prstGeom prst="roundRect">
              <a:avLst>
                <a:gd name="adj" fmla="val 50000"/>
              </a:avLst>
            </a:prstGeom>
            <a:solidFill>
              <a:srgbClr val="66FF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521985" y="219999"/>
              <a:ext cx="543619" cy="614402"/>
              <a:chOff x="0" y="-20416"/>
              <a:chExt cx="252000" cy="300873"/>
            </a:xfrm>
          </p:grpSpPr>
          <p:sp>
            <p:nvSpPr>
              <p:cNvPr id="14" name="Oval 13"/>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 Box 2"/>
              <p:cNvSpPr txBox="1">
                <a:spLocks noChangeArrowheads="1"/>
              </p:cNvSpPr>
              <p:nvPr/>
            </p:nvSpPr>
            <p:spPr bwMode="auto">
              <a:xfrm>
                <a:off x="8674" y="-20416"/>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rPr>
                  <a:t>1</a:t>
                </a:r>
                <a:endParaRPr kumimoji="0" lang="en-US"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grpSp>
        <p:sp>
          <p:nvSpPr>
            <p:cNvPr id="20" name="Text Box 10"/>
            <p:cNvSpPr txBox="1">
              <a:spLocks noChangeArrowheads="1"/>
            </p:cNvSpPr>
            <p:nvPr/>
          </p:nvSpPr>
          <p:spPr bwMode="auto">
            <a:xfrm>
              <a:off x="1204470" y="214160"/>
              <a:ext cx="1005407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lang="en-US" sz="2400" b="1" i="0" dirty="0" err="1">
                  <a:solidFill>
                    <a:srgbClr val="000000"/>
                  </a:solidFill>
                  <a:effectLst/>
                  <a:latin typeface="+mn-lt"/>
                </a:rPr>
                <a:t>Để</a:t>
              </a:r>
              <a:r>
                <a:rPr lang="en-US" sz="2400" b="1" i="0" dirty="0">
                  <a:solidFill>
                    <a:srgbClr val="000000"/>
                  </a:solidFill>
                  <a:effectLst/>
                  <a:latin typeface="+mn-lt"/>
                </a:rPr>
                <a:t> </a:t>
              </a:r>
              <a:r>
                <a:rPr lang="en-US" sz="2400" b="1" i="0" dirty="0" err="1">
                  <a:solidFill>
                    <a:srgbClr val="000000"/>
                  </a:solidFill>
                  <a:effectLst/>
                  <a:latin typeface="+mn-lt"/>
                </a:rPr>
                <a:t>sửa</a:t>
              </a:r>
              <a:r>
                <a:rPr lang="en-US" sz="2400" b="1" i="0" dirty="0">
                  <a:solidFill>
                    <a:srgbClr val="000000"/>
                  </a:solidFill>
                  <a:effectLst/>
                  <a:latin typeface="+mn-lt"/>
                </a:rPr>
                <a:t> </a:t>
              </a:r>
              <a:r>
                <a:rPr lang="en-US" sz="2400" b="1" i="0" dirty="0" err="1">
                  <a:solidFill>
                    <a:srgbClr val="000000"/>
                  </a:solidFill>
                  <a:effectLst/>
                  <a:latin typeface="+mn-lt"/>
                </a:rPr>
                <a:t>một</a:t>
              </a:r>
              <a:r>
                <a:rPr lang="en-US" sz="2400" b="1" i="0" dirty="0">
                  <a:solidFill>
                    <a:srgbClr val="000000"/>
                  </a:solidFill>
                  <a:effectLst/>
                  <a:latin typeface="+mn-lt"/>
                </a:rPr>
                <a:t> </a:t>
              </a:r>
              <a:r>
                <a:rPr lang="en-US" sz="2400" b="1" i="0" dirty="0" err="1">
                  <a:solidFill>
                    <a:srgbClr val="000000"/>
                  </a:solidFill>
                  <a:effectLst/>
                  <a:latin typeface="+mn-lt"/>
                </a:rPr>
                <a:t>mảng</a:t>
              </a:r>
              <a:r>
                <a:rPr lang="en-US" sz="2400" b="1" i="0" dirty="0">
                  <a:solidFill>
                    <a:srgbClr val="000000"/>
                  </a:solidFill>
                  <a:effectLst/>
                  <a:latin typeface="+mn-lt"/>
                </a:rPr>
                <a:t> </a:t>
              </a:r>
              <a:r>
                <a:rPr lang="en-US" sz="2400" b="1" i="0" dirty="0" err="1">
                  <a:solidFill>
                    <a:srgbClr val="000000"/>
                  </a:solidFill>
                  <a:effectLst/>
                  <a:latin typeface="+mn-lt"/>
                </a:rPr>
                <a:t>nền</a:t>
              </a:r>
              <a:r>
                <a:rPr lang="en-US" sz="2400" b="1" i="0" dirty="0">
                  <a:solidFill>
                    <a:srgbClr val="000000"/>
                  </a:solidFill>
                  <a:effectLst/>
                  <a:latin typeface="+mn-lt"/>
                </a:rPr>
                <a:t> </a:t>
              </a:r>
              <a:r>
                <a:rPr lang="en-US" sz="2400" b="1" i="0" dirty="0" err="1">
                  <a:solidFill>
                    <a:srgbClr val="000000"/>
                  </a:solidFill>
                  <a:effectLst/>
                  <a:latin typeface="+mn-lt"/>
                </a:rPr>
                <a:t>nhà</a:t>
              </a:r>
              <a:r>
                <a:rPr lang="en-US" sz="2400" b="1" i="0" dirty="0">
                  <a:solidFill>
                    <a:srgbClr val="000000"/>
                  </a:solidFill>
                  <a:effectLst/>
                  <a:latin typeface="+mn-lt"/>
                </a:rPr>
                <a:t> </a:t>
              </a:r>
              <a:r>
                <a:rPr lang="en-US" sz="2400" b="1" i="0" dirty="0" err="1">
                  <a:solidFill>
                    <a:srgbClr val="000000"/>
                  </a:solidFill>
                  <a:effectLst/>
                  <a:latin typeface="+mn-lt"/>
                </a:rPr>
                <a:t>cần</a:t>
              </a:r>
              <a:r>
                <a:rPr lang="en-US" sz="2400" b="1" i="0" dirty="0">
                  <a:solidFill>
                    <a:srgbClr val="000000"/>
                  </a:solidFill>
                  <a:effectLst/>
                  <a:latin typeface="+mn-lt"/>
                </a:rPr>
                <a:t> </a:t>
              </a:r>
              <a:r>
                <a:rPr lang="en-US" sz="2400" b="1" i="0" dirty="0" err="1">
                  <a:solidFill>
                    <a:srgbClr val="000000"/>
                  </a:solidFill>
                  <a:effectLst/>
                  <a:latin typeface="+mn-lt"/>
                </a:rPr>
                <a:t>dùng</a:t>
              </a:r>
              <a:r>
                <a:rPr lang="en-US" sz="2400" b="1" i="0" dirty="0">
                  <a:solidFill>
                    <a:srgbClr val="000000"/>
                  </a:solidFill>
                  <a:effectLst/>
                  <a:latin typeface="+mn-lt"/>
                </a:rPr>
                <a:t> 9 </a:t>
              </a:r>
              <a:r>
                <a:rPr lang="en-US" sz="2400" b="1" i="0" dirty="0" err="1">
                  <a:solidFill>
                    <a:srgbClr val="000000"/>
                  </a:solidFill>
                  <a:effectLst/>
                  <a:latin typeface="+mn-lt"/>
                </a:rPr>
                <a:t>tấm</a:t>
              </a:r>
              <a:r>
                <a:rPr lang="en-US" sz="2400" b="1" i="0" dirty="0">
                  <a:solidFill>
                    <a:srgbClr val="000000"/>
                  </a:solidFill>
                  <a:effectLst/>
                  <a:latin typeface="+mn-lt"/>
                </a:rPr>
                <a:t> </a:t>
              </a:r>
              <a:r>
                <a:rPr lang="en-US" sz="2400" b="1" i="0" dirty="0" err="1">
                  <a:solidFill>
                    <a:srgbClr val="000000"/>
                  </a:solidFill>
                  <a:effectLst/>
                  <a:latin typeface="+mn-lt"/>
                </a:rPr>
                <a:t>gỗ</a:t>
              </a:r>
              <a:r>
                <a:rPr lang="en-US" sz="2400" b="1" i="0" dirty="0">
                  <a:solidFill>
                    <a:srgbClr val="000000"/>
                  </a:solidFill>
                  <a:effectLst/>
                  <a:latin typeface="+mn-lt"/>
                </a:rPr>
                <a:t> </a:t>
              </a:r>
              <a:r>
                <a:rPr lang="en-US" sz="2400" b="1" i="0" dirty="0" err="1">
                  <a:solidFill>
                    <a:srgbClr val="000000"/>
                  </a:solidFill>
                  <a:effectLst/>
                  <a:latin typeface="+mn-lt"/>
                </a:rPr>
                <a:t>lát</a:t>
              </a:r>
              <a:r>
                <a:rPr lang="en-US" sz="2400" b="1" i="0" dirty="0">
                  <a:solidFill>
                    <a:srgbClr val="000000"/>
                  </a:solidFill>
                  <a:effectLst/>
                  <a:latin typeface="+mn-lt"/>
                </a:rPr>
                <a:t> </a:t>
              </a:r>
              <a:r>
                <a:rPr lang="en-US" sz="2400" b="1" i="0" dirty="0" err="1">
                  <a:solidFill>
                    <a:srgbClr val="000000"/>
                  </a:solidFill>
                  <a:effectLst/>
                  <a:latin typeface="+mn-lt"/>
                </a:rPr>
                <a:t>sàn</a:t>
              </a:r>
              <a:r>
                <a:rPr lang="en-US" sz="2400" b="1" i="0" dirty="0">
                  <a:solidFill>
                    <a:srgbClr val="000000"/>
                  </a:solidFill>
                  <a:effectLst/>
                  <a:latin typeface="+mn-lt"/>
                </a:rPr>
                <a:t>, </a:t>
              </a:r>
              <a:r>
                <a:rPr lang="en-US" sz="2400" b="1" i="0" dirty="0" err="1">
                  <a:solidFill>
                    <a:srgbClr val="000000"/>
                  </a:solidFill>
                  <a:effectLst/>
                  <a:latin typeface="+mn-lt"/>
                </a:rPr>
                <a:t>mỗi</a:t>
              </a:r>
              <a:r>
                <a:rPr lang="en-US" sz="2400" b="1" i="0" dirty="0">
                  <a:solidFill>
                    <a:srgbClr val="000000"/>
                  </a:solidFill>
                  <a:effectLst/>
                  <a:latin typeface="+mn-lt"/>
                </a:rPr>
                <a:t> </a:t>
              </a:r>
              <a:r>
                <a:rPr lang="en-US" sz="2400" b="1" i="0" dirty="0" err="1">
                  <a:solidFill>
                    <a:srgbClr val="000000"/>
                  </a:solidFill>
                  <a:effectLst/>
                  <a:latin typeface="+mn-lt"/>
                </a:rPr>
                <a:t>tấm</a:t>
              </a:r>
              <a:r>
                <a:rPr lang="en-US" sz="2400" b="1" i="0" dirty="0">
                  <a:solidFill>
                    <a:srgbClr val="000000"/>
                  </a:solidFill>
                  <a:effectLst/>
                  <a:latin typeface="+mn-lt"/>
                </a:rPr>
                <a:t> </a:t>
              </a:r>
              <a:r>
                <a:rPr lang="en-US" sz="2400" b="1" i="0" dirty="0" err="1">
                  <a:solidFill>
                    <a:srgbClr val="000000"/>
                  </a:solidFill>
                  <a:effectLst/>
                  <a:latin typeface="+mn-lt"/>
                </a:rPr>
                <a:t>có</a:t>
              </a:r>
              <a:r>
                <a:rPr lang="en-US" sz="2400" b="1" i="0" dirty="0">
                  <a:solidFill>
                    <a:srgbClr val="000000"/>
                  </a:solidFill>
                  <a:effectLst/>
                  <a:latin typeface="+mn-lt"/>
                </a:rPr>
                <a:t> </a:t>
              </a:r>
              <a:r>
                <a:rPr lang="en-US" sz="2400" b="1" i="0" dirty="0" err="1">
                  <a:solidFill>
                    <a:srgbClr val="000000"/>
                  </a:solidFill>
                  <a:effectLst/>
                  <a:latin typeface="+mn-lt"/>
                </a:rPr>
                <a:t>dạng</a:t>
              </a:r>
              <a:r>
                <a:rPr lang="en-US" sz="2400" b="1" i="0" dirty="0">
                  <a:solidFill>
                    <a:srgbClr val="000000"/>
                  </a:solidFill>
                  <a:effectLst/>
                  <a:latin typeface="+mn-lt"/>
                </a:rPr>
                <a:t> </a:t>
              </a:r>
              <a:r>
                <a:rPr lang="en-US" sz="2400" b="1" i="0" dirty="0" err="1">
                  <a:solidFill>
                    <a:srgbClr val="000000"/>
                  </a:solidFill>
                  <a:effectLst/>
                  <a:latin typeface="+mn-lt"/>
                </a:rPr>
                <a:t>hình</a:t>
              </a:r>
              <a:r>
                <a:rPr lang="en-US" sz="2400" b="1" i="0" dirty="0">
                  <a:solidFill>
                    <a:srgbClr val="000000"/>
                  </a:solidFill>
                  <a:effectLst/>
                  <a:latin typeface="+mn-lt"/>
                </a:rPr>
                <a:t> </a:t>
              </a:r>
              <a:r>
                <a:rPr lang="en-US" sz="2400" b="1" i="0" dirty="0" err="1">
                  <a:solidFill>
                    <a:srgbClr val="000000"/>
                  </a:solidFill>
                  <a:effectLst/>
                  <a:latin typeface="+mn-lt"/>
                </a:rPr>
                <a:t>chữ</a:t>
              </a:r>
              <a:r>
                <a:rPr lang="en-US" sz="2400" b="1" i="0" dirty="0">
                  <a:solidFill>
                    <a:srgbClr val="000000"/>
                  </a:solidFill>
                  <a:effectLst/>
                  <a:latin typeface="+mn-lt"/>
                </a:rPr>
                <a:t> </a:t>
              </a:r>
              <a:r>
                <a:rPr lang="en-US" sz="2400" b="1" i="0" dirty="0" err="1">
                  <a:solidFill>
                    <a:srgbClr val="000000"/>
                  </a:solidFill>
                  <a:effectLst/>
                  <a:latin typeface="+mn-lt"/>
                </a:rPr>
                <a:t>nhật</a:t>
              </a:r>
              <a:r>
                <a:rPr lang="en-US" sz="2400" b="1" i="0" dirty="0">
                  <a:solidFill>
                    <a:srgbClr val="000000"/>
                  </a:solidFill>
                  <a:effectLst/>
                  <a:latin typeface="+mn-lt"/>
                </a:rPr>
                <a:t> </a:t>
              </a:r>
              <a:r>
                <a:rPr lang="en-US" sz="2400" b="1" i="0" dirty="0" err="1">
                  <a:solidFill>
                    <a:srgbClr val="000000"/>
                  </a:solidFill>
                  <a:effectLst/>
                  <a:latin typeface="+mn-lt"/>
                </a:rPr>
                <a:t>với</a:t>
              </a:r>
              <a:r>
                <a:rPr lang="en-US" sz="2400" b="1" i="0" dirty="0">
                  <a:solidFill>
                    <a:srgbClr val="000000"/>
                  </a:solidFill>
                  <a:effectLst/>
                  <a:latin typeface="+mn-lt"/>
                </a:rPr>
                <a:t> </a:t>
              </a:r>
              <a:r>
                <a:rPr lang="en-US" sz="2400" b="1" i="0" dirty="0" err="1">
                  <a:solidFill>
                    <a:srgbClr val="000000"/>
                  </a:solidFill>
                  <a:effectLst/>
                  <a:latin typeface="+mn-lt"/>
                </a:rPr>
                <a:t>chiều</a:t>
              </a:r>
              <a:r>
                <a:rPr lang="en-US" sz="2400" b="1" i="0" dirty="0">
                  <a:solidFill>
                    <a:srgbClr val="000000"/>
                  </a:solidFill>
                  <a:effectLst/>
                  <a:latin typeface="+mn-lt"/>
                </a:rPr>
                <a:t> </a:t>
              </a:r>
              <a:r>
                <a:rPr lang="en-US" sz="2400" b="1" i="0" dirty="0" err="1">
                  <a:solidFill>
                    <a:srgbClr val="000000"/>
                  </a:solidFill>
                  <a:effectLst/>
                  <a:latin typeface="+mn-lt"/>
                </a:rPr>
                <a:t>dài</a:t>
              </a:r>
              <a:r>
                <a:rPr lang="en-US" sz="2400" b="1" i="0" dirty="0">
                  <a:solidFill>
                    <a:srgbClr val="000000"/>
                  </a:solidFill>
                  <a:effectLst/>
                  <a:latin typeface="+mn-lt"/>
                </a:rPr>
                <a:t> 45 cm </a:t>
              </a:r>
              <a:r>
                <a:rPr lang="en-US" sz="2400" b="1" i="0" dirty="0" err="1">
                  <a:solidFill>
                    <a:srgbClr val="000000"/>
                  </a:solidFill>
                  <a:effectLst/>
                  <a:latin typeface="+mn-lt"/>
                </a:rPr>
                <a:t>và</a:t>
              </a:r>
              <a:r>
                <a:rPr lang="en-US" sz="2400" b="1" i="0" dirty="0">
                  <a:solidFill>
                    <a:srgbClr val="000000"/>
                  </a:solidFill>
                  <a:effectLst/>
                  <a:latin typeface="+mn-lt"/>
                </a:rPr>
                <a:t> </a:t>
              </a:r>
              <a:r>
                <a:rPr lang="en-US" sz="2400" b="1" i="0" dirty="0" err="1">
                  <a:solidFill>
                    <a:srgbClr val="000000"/>
                  </a:solidFill>
                  <a:effectLst/>
                  <a:latin typeface="+mn-lt"/>
                </a:rPr>
                <a:t>chiều</a:t>
              </a:r>
              <a:r>
                <a:rPr lang="en-US" sz="2400" b="1" i="0" dirty="0">
                  <a:solidFill>
                    <a:srgbClr val="000000"/>
                  </a:solidFill>
                  <a:effectLst/>
                  <a:latin typeface="+mn-lt"/>
                </a:rPr>
                <a:t> </a:t>
              </a:r>
              <a:r>
                <a:rPr lang="en-US" sz="2400" b="1" i="0" dirty="0" err="1">
                  <a:solidFill>
                    <a:srgbClr val="000000"/>
                  </a:solidFill>
                  <a:effectLst/>
                  <a:latin typeface="+mn-lt"/>
                </a:rPr>
                <a:t>rộng</a:t>
              </a:r>
              <a:r>
                <a:rPr lang="en-US" sz="2400" b="1" i="0" dirty="0">
                  <a:solidFill>
                    <a:srgbClr val="000000"/>
                  </a:solidFill>
                  <a:effectLst/>
                  <a:latin typeface="+mn-lt"/>
                </a:rPr>
                <a:t> 9 cm. </a:t>
              </a:r>
              <a:r>
                <a:rPr lang="en-US" sz="2400" b="1" i="0" dirty="0" err="1">
                  <a:solidFill>
                    <a:srgbClr val="000000"/>
                  </a:solidFill>
                  <a:effectLst/>
                  <a:latin typeface="+mn-lt"/>
                </a:rPr>
                <a:t>Hỏi</a:t>
              </a:r>
              <a:r>
                <a:rPr lang="en-US" sz="2400" b="1" i="0" dirty="0">
                  <a:solidFill>
                    <a:srgbClr val="000000"/>
                  </a:solidFill>
                  <a:effectLst/>
                  <a:latin typeface="+mn-lt"/>
                </a:rPr>
                <a:t> </a:t>
              </a:r>
              <a:r>
                <a:rPr lang="en-US" sz="2400" b="1" i="0" dirty="0" err="1">
                  <a:solidFill>
                    <a:srgbClr val="000000"/>
                  </a:solidFill>
                  <a:effectLst/>
                  <a:latin typeface="+mn-lt"/>
                </a:rPr>
                <a:t>diện</a:t>
              </a:r>
              <a:r>
                <a:rPr lang="en-US" sz="2400" b="1" i="0" dirty="0">
                  <a:solidFill>
                    <a:srgbClr val="000000"/>
                  </a:solidFill>
                  <a:effectLst/>
                  <a:latin typeface="+mn-lt"/>
                </a:rPr>
                <a:t> </a:t>
              </a:r>
              <a:r>
                <a:rPr lang="en-US" sz="2400" b="1" i="0" dirty="0" err="1">
                  <a:solidFill>
                    <a:srgbClr val="000000"/>
                  </a:solidFill>
                  <a:effectLst/>
                  <a:latin typeface="+mn-lt"/>
                </a:rPr>
                <a:t>tích</a:t>
              </a:r>
              <a:r>
                <a:rPr lang="en-US" sz="2400" b="1" i="0" dirty="0">
                  <a:solidFill>
                    <a:srgbClr val="000000"/>
                  </a:solidFill>
                  <a:effectLst/>
                  <a:latin typeface="+mn-lt"/>
                </a:rPr>
                <a:t> </a:t>
              </a:r>
              <a:r>
                <a:rPr lang="en-US" sz="2400" b="1" i="0" dirty="0" err="1">
                  <a:solidFill>
                    <a:srgbClr val="000000"/>
                  </a:solidFill>
                  <a:effectLst/>
                  <a:latin typeface="+mn-lt"/>
                </a:rPr>
                <a:t>mảng</a:t>
              </a:r>
              <a:r>
                <a:rPr lang="en-US" sz="2400" b="1" i="0" dirty="0">
                  <a:solidFill>
                    <a:srgbClr val="000000"/>
                  </a:solidFill>
                  <a:effectLst/>
                  <a:latin typeface="+mn-lt"/>
                </a:rPr>
                <a:t> </a:t>
              </a:r>
              <a:r>
                <a:rPr lang="en-US" sz="2400" b="1" i="0" dirty="0" err="1">
                  <a:solidFill>
                    <a:srgbClr val="000000"/>
                  </a:solidFill>
                  <a:effectLst/>
                  <a:latin typeface="+mn-lt"/>
                </a:rPr>
                <a:t>nền</a:t>
              </a:r>
              <a:r>
                <a:rPr lang="en-US" sz="2400" b="1" i="0" dirty="0">
                  <a:solidFill>
                    <a:srgbClr val="000000"/>
                  </a:solidFill>
                  <a:effectLst/>
                  <a:latin typeface="+mn-lt"/>
                </a:rPr>
                <a:t> </a:t>
              </a:r>
              <a:r>
                <a:rPr lang="en-US" sz="2400" b="1" i="0" dirty="0" err="1">
                  <a:solidFill>
                    <a:srgbClr val="000000"/>
                  </a:solidFill>
                  <a:effectLst/>
                  <a:latin typeface="+mn-lt"/>
                </a:rPr>
                <a:t>nhà</a:t>
              </a:r>
              <a:r>
                <a:rPr lang="en-US" sz="2400" b="1" i="0" dirty="0">
                  <a:solidFill>
                    <a:srgbClr val="000000"/>
                  </a:solidFill>
                  <a:effectLst/>
                  <a:latin typeface="+mn-lt"/>
                </a:rPr>
                <a:t> </a:t>
              </a:r>
              <a:r>
                <a:rPr lang="en-US" sz="2400" b="1" i="0" dirty="0" err="1">
                  <a:solidFill>
                    <a:srgbClr val="000000"/>
                  </a:solidFill>
                  <a:effectLst/>
                  <a:latin typeface="+mn-lt"/>
                </a:rPr>
                <a:t>cần</a:t>
              </a:r>
              <a:r>
                <a:rPr lang="en-US" sz="2400" b="1" i="0" dirty="0">
                  <a:solidFill>
                    <a:srgbClr val="000000"/>
                  </a:solidFill>
                  <a:effectLst/>
                  <a:latin typeface="+mn-lt"/>
                </a:rPr>
                <a:t> </a:t>
              </a:r>
              <a:r>
                <a:rPr lang="en-US" sz="2400" b="1" i="0" dirty="0" err="1">
                  <a:solidFill>
                    <a:srgbClr val="000000"/>
                  </a:solidFill>
                  <a:effectLst/>
                  <a:latin typeface="+mn-lt"/>
                </a:rPr>
                <a:t>sửa</a:t>
              </a:r>
              <a:r>
                <a:rPr lang="en-US" sz="2400" b="1" i="0" dirty="0">
                  <a:solidFill>
                    <a:srgbClr val="000000"/>
                  </a:solidFill>
                  <a:effectLst/>
                  <a:latin typeface="+mn-lt"/>
                </a:rPr>
                <a:t> </a:t>
              </a:r>
              <a:r>
                <a:rPr lang="en-US" sz="2400" b="1" i="0" dirty="0" err="1">
                  <a:solidFill>
                    <a:srgbClr val="000000"/>
                  </a:solidFill>
                  <a:effectLst/>
                  <a:latin typeface="+mn-lt"/>
                </a:rPr>
                <a:t>chữa</a:t>
              </a:r>
              <a:r>
                <a:rPr lang="en-US" sz="2400" b="1" i="0" dirty="0">
                  <a:solidFill>
                    <a:srgbClr val="000000"/>
                  </a:solidFill>
                  <a:effectLst/>
                  <a:latin typeface="+mn-lt"/>
                </a:rPr>
                <a:t> </a:t>
              </a:r>
              <a:r>
                <a:rPr lang="en-US" sz="2400" b="1" i="0" dirty="0" err="1">
                  <a:solidFill>
                    <a:srgbClr val="000000"/>
                  </a:solidFill>
                  <a:effectLst/>
                  <a:latin typeface="+mn-lt"/>
                </a:rPr>
                <a:t>là</a:t>
              </a:r>
              <a:r>
                <a:rPr lang="en-US" sz="2400" b="1" i="0" dirty="0">
                  <a:solidFill>
                    <a:srgbClr val="000000"/>
                  </a:solidFill>
                  <a:effectLst/>
                  <a:latin typeface="+mn-lt"/>
                </a:rPr>
                <a:t> bao </a:t>
              </a:r>
              <a:r>
                <a:rPr lang="en-US" sz="2400" b="1" i="0" dirty="0" err="1">
                  <a:solidFill>
                    <a:srgbClr val="000000"/>
                  </a:solidFill>
                  <a:effectLst/>
                  <a:latin typeface="+mn-lt"/>
                </a:rPr>
                <a:t>nhiêu</a:t>
              </a:r>
              <a:r>
                <a:rPr lang="en-US" sz="2400" b="1" i="0" dirty="0">
                  <a:solidFill>
                    <a:srgbClr val="000000"/>
                  </a:solidFill>
                  <a:effectLst/>
                  <a:latin typeface="+mn-lt"/>
                </a:rPr>
                <a:t> </a:t>
              </a:r>
              <a:r>
                <a:rPr lang="en-US" sz="2400" b="1" i="0" dirty="0" err="1">
                  <a:solidFill>
                    <a:srgbClr val="000000"/>
                  </a:solidFill>
                  <a:effectLst/>
                  <a:latin typeface="+mn-lt"/>
                </a:rPr>
                <a:t>xăng</a:t>
              </a:r>
              <a:r>
                <a:rPr lang="en-US" sz="2400" b="1" i="0" dirty="0">
                  <a:solidFill>
                    <a:srgbClr val="000000"/>
                  </a:solidFill>
                  <a:effectLst/>
                  <a:latin typeface="+mn-lt"/>
                </a:rPr>
                <a:t> – </a:t>
              </a:r>
              <a:r>
                <a:rPr lang="en-US" sz="2400" b="1" i="0" dirty="0" err="1">
                  <a:solidFill>
                    <a:srgbClr val="000000"/>
                  </a:solidFill>
                  <a:effectLst/>
                  <a:latin typeface="+mn-lt"/>
                </a:rPr>
                <a:t>ti</a:t>
              </a:r>
              <a:r>
                <a:rPr lang="en-US" sz="2400" b="1" i="0" dirty="0">
                  <a:solidFill>
                    <a:srgbClr val="000000"/>
                  </a:solidFill>
                  <a:effectLst/>
                  <a:latin typeface="+mn-lt"/>
                </a:rPr>
                <a:t> – </a:t>
              </a:r>
              <a:r>
                <a:rPr lang="en-US" sz="2400" b="1" i="0" dirty="0" err="1">
                  <a:solidFill>
                    <a:srgbClr val="000000"/>
                  </a:solidFill>
                  <a:effectLst/>
                  <a:latin typeface="+mn-lt"/>
                </a:rPr>
                <a:t>mét</a:t>
              </a:r>
              <a:r>
                <a:rPr lang="en-US" sz="2400" b="1" i="0" dirty="0">
                  <a:solidFill>
                    <a:srgbClr val="000000"/>
                  </a:solidFill>
                  <a:effectLst/>
                  <a:latin typeface="+mn-lt"/>
                </a:rPr>
                <a:t> </a:t>
              </a:r>
              <a:r>
                <a:rPr lang="en-US" sz="2400" b="1" i="0" dirty="0" err="1">
                  <a:solidFill>
                    <a:srgbClr val="000000"/>
                  </a:solidFill>
                  <a:effectLst/>
                  <a:latin typeface="+mn-lt"/>
                </a:rPr>
                <a:t>vuông</a:t>
              </a:r>
              <a:r>
                <a:rPr lang="en-US" sz="2400" b="1" i="0" dirty="0">
                  <a:solidFill>
                    <a:srgbClr val="000000"/>
                  </a:solidFill>
                  <a:effectLst/>
                  <a:latin typeface="+mn-lt"/>
                </a:rPr>
                <a:t>?</a:t>
              </a:r>
              <a:endParaRPr kumimoji="0" lang="vi-VN" altLang="en-US" sz="2400" b="1" i="0" u="none" strike="noStrike" kern="1200" cap="none" spc="0" normalizeH="0" baseline="0" noProof="0" dirty="0">
                <a:ln>
                  <a:noFill/>
                </a:ln>
                <a:solidFill>
                  <a:srgbClr val="FF0000"/>
                </a:solidFill>
                <a:effectLst/>
                <a:uLnTx/>
                <a:uFillTx/>
                <a:latin typeface="+mn-lt"/>
                <a:ea typeface="+mn-ea"/>
                <a:cs typeface="Baloo 2" pitchFamily="2" charset="0"/>
              </a:endParaRPr>
            </a:p>
          </p:txBody>
        </p:sp>
      </p:grpSp>
      <p:pic>
        <p:nvPicPr>
          <p:cNvPr id="32" name="Picture 31">
            <a:extLst>
              <a:ext uri="{FF2B5EF4-FFF2-40B4-BE49-F238E27FC236}">
                <a16:creationId xmlns:a16="http://schemas.microsoft.com/office/drawing/2014/main" id="{B027C552-D093-422A-B803-F33EF5367BB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93430" y="5132489"/>
            <a:ext cx="1695843" cy="1646827"/>
          </a:xfrm>
          <a:prstGeom prst="rect">
            <a:avLst/>
          </a:prstGeom>
        </p:spPr>
      </p:pic>
      <p:grpSp>
        <p:nvGrpSpPr>
          <p:cNvPr id="37" name="Group 36">
            <a:extLst>
              <a:ext uri="{FF2B5EF4-FFF2-40B4-BE49-F238E27FC236}">
                <a16:creationId xmlns:a16="http://schemas.microsoft.com/office/drawing/2014/main" id="{873A3C25-4AA7-4945-AB8C-0B4B9E0D5D7A}"/>
              </a:ext>
            </a:extLst>
          </p:cNvPr>
          <p:cNvGrpSpPr/>
          <p:nvPr/>
        </p:nvGrpSpPr>
        <p:grpSpPr>
          <a:xfrm>
            <a:off x="8115300" y="2438400"/>
            <a:ext cx="2705100" cy="1247775"/>
            <a:chOff x="8115300" y="2438400"/>
            <a:chExt cx="2705100" cy="1247775"/>
          </a:xfrm>
        </p:grpSpPr>
        <p:cxnSp>
          <p:nvCxnSpPr>
            <p:cNvPr id="15" name="Straight Connector 14">
              <a:extLst>
                <a:ext uri="{FF2B5EF4-FFF2-40B4-BE49-F238E27FC236}">
                  <a16:creationId xmlns:a16="http://schemas.microsoft.com/office/drawing/2014/main" id="{041FC979-B114-40FB-874A-0F77D8C54DCD}"/>
                </a:ext>
              </a:extLst>
            </p:cNvPr>
            <p:cNvCxnSpPr/>
            <p:nvPr/>
          </p:nvCxnSpPr>
          <p:spPr>
            <a:xfrm>
              <a:off x="8115300" y="2466975"/>
              <a:ext cx="2695575"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8F90CADB-1627-40BD-A957-21430C73F9F0}"/>
                </a:ext>
              </a:extLst>
            </p:cNvPr>
            <p:cNvCxnSpPr/>
            <p:nvPr/>
          </p:nvCxnSpPr>
          <p:spPr>
            <a:xfrm>
              <a:off x="8124825" y="3657600"/>
              <a:ext cx="2695575"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F95346C9-D43C-429B-9F2F-CA355A5E7069}"/>
                </a:ext>
              </a:extLst>
            </p:cNvPr>
            <p:cNvCxnSpPr>
              <a:cxnSpLocks/>
            </p:cNvCxnSpPr>
            <p:nvPr/>
          </p:nvCxnSpPr>
          <p:spPr>
            <a:xfrm flipV="1">
              <a:off x="8115300" y="2438400"/>
              <a:ext cx="0" cy="1247775"/>
            </a:xfrm>
            <a:prstGeom prst="line">
              <a:avLst/>
            </a:prstGeom>
            <a:ln w="57150"/>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532A83CB-A4BE-4C81-8200-324621375C7E}"/>
                </a:ext>
              </a:extLst>
            </p:cNvPr>
            <p:cNvCxnSpPr>
              <a:cxnSpLocks/>
            </p:cNvCxnSpPr>
            <p:nvPr/>
          </p:nvCxnSpPr>
          <p:spPr>
            <a:xfrm flipV="1">
              <a:off x="10791825" y="2438400"/>
              <a:ext cx="0" cy="1247775"/>
            </a:xfrm>
            <a:prstGeom prst="line">
              <a:avLst/>
            </a:prstGeom>
            <a:ln w="57150"/>
          </p:spPr>
          <p:style>
            <a:lnRef idx="1">
              <a:schemeClr val="dk1"/>
            </a:lnRef>
            <a:fillRef idx="0">
              <a:schemeClr val="dk1"/>
            </a:fillRef>
            <a:effectRef idx="0">
              <a:schemeClr val="dk1"/>
            </a:effectRef>
            <a:fontRef idx="minor">
              <a:schemeClr val="tx1"/>
            </a:fontRef>
          </p:style>
        </p:cxnSp>
      </p:grpSp>
      <p:sp>
        <p:nvSpPr>
          <p:cNvPr id="38" name="TextBox 37">
            <a:extLst>
              <a:ext uri="{FF2B5EF4-FFF2-40B4-BE49-F238E27FC236}">
                <a16:creationId xmlns:a16="http://schemas.microsoft.com/office/drawing/2014/main" id="{E6C68F42-0DF0-40B4-97E8-48EA32B937CC}"/>
              </a:ext>
            </a:extLst>
          </p:cNvPr>
          <p:cNvSpPr txBox="1"/>
          <p:nvPr/>
        </p:nvSpPr>
        <p:spPr>
          <a:xfrm>
            <a:off x="8858250" y="1866900"/>
            <a:ext cx="1628775" cy="584775"/>
          </a:xfrm>
          <a:prstGeom prst="rect">
            <a:avLst/>
          </a:prstGeom>
          <a:noFill/>
        </p:spPr>
        <p:txBody>
          <a:bodyPr wrap="square" rtlCol="0">
            <a:spAutoFit/>
          </a:bodyPr>
          <a:lstStyle/>
          <a:p>
            <a:r>
              <a:rPr lang="en-US" sz="3200" b="1" dirty="0"/>
              <a:t>45 cm</a:t>
            </a:r>
          </a:p>
        </p:txBody>
      </p:sp>
      <p:sp>
        <p:nvSpPr>
          <p:cNvPr id="39" name="TextBox 38">
            <a:extLst>
              <a:ext uri="{FF2B5EF4-FFF2-40B4-BE49-F238E27FC236}">
                <a16:creationId xmlns:a16="http://schemas.microsoft.com/office/drawing/2014/main" id="{D5EE7E36-8EB8-4DF4-BC10-58DB512E03BE}"/>
              </a:ext>
            </a:extLst>
          </p:cNvPr>
          <p:cNvSpPr txBox="1"/>
          <p:nvPr/>
        </p:nvSpPr>
        <p:spPr>
          <a:xfrm>
            <a:off x="7134225" y="2781300"/>
            <a:ext cx="1276350" cy="584775"/>
          </a:xfrm>
          <a:prstGeom prst="rect">
            <a:avLst/>
          </a:prstGeom>
          <a:noFill/>
        </p:spPr>
        <p:txBody>
          <a:bodyPr wrap="square" rtlCol="0">
            <a:spAutoFit/>
          </a:bodyPr>
          <a:lstStyle/>
          <a:p>
            <a:r>
              <a:rPr lang="en-US" sz="3200" b="1" dirty="0"/>
              <a:t>9 cm</a:t>
            </a:r>
          </a:p>
        </p:txBody>
      </p:sp>
      <p:sp>
        <p:nvSpPr>
          <p:cNvPr id="40" name="TextBox 39">
            <a:extLst>
              <a:ext uri="{FF2B5EF4-FFF2-40B4-BE49-F238E27FC236}">
                <a16:creationId xmlns:a16="http://schemas.microsoft.com/office/drawing/2014/main" id="{5C6D74F5-24EC-4C0D-BE25-2F7FC482D4E9}"/>
              </a:ext>
            </a:extLst>
          </p:cNvPr>
          <p:cNvSpPr txBox="1"/>
          <p:nvPr/>
        </p:nvSpPr>
        <p:spPr>
          <a:xfrm>
            <a:off x="600075" y="2343150"/>
            <a:ext cx="6267450" cy="3046988"/>
          </a:xfrm>
          <a:prstGeom prst="rect">
            <a:avLst/>
          </a:prstGeom>
          <a:noFill/>
        </p:spPr>
        <p:txBody>
          <a:bodyPr wrap="square" rtlCol="0">
            <a:spAutoFit/>
          </a:bodyPr>
          <a:lstStyle/>
          <a:p>
            <a:pPr algn="ctr"/>
            <a:r>
              <a:rPr lang="en-US" sz="3200" b="1" i="0" u="sng" dirty="0" err="1">
                <a:solidFill>
                  <a:srgbClr val="008000"/>
                </a:solidFill>
                <a:effectLst/>
                <a:latin typeface="+mj-lt"/>
              </a:rPr>
              <a:t>Bài</a:t>
            </a:r>
            <a:r>
              <a:rPr lang="en-US" sz="3200" b="1" i="0" u="sng" dirty="0">
                <a:solidFill>
                  <a:srgbClr val="008000"/>
                </a:solidFill>
                <a:effectLst/>
                <a:latin typeface="+mj-lt"/>
              </a:rPr>
              <a:t> </a:t>
            </a:r>
            <a:r>
              <a:rPr lang="en-US" sz="3200" b="1" i="0" u="sng" dirty="0" err="1">
                <a:solidFill>
                  <a:srgbClr val="008000"/>
                </a:solidFill>
                <a:effectLst/>
                <a:latin typeface="+mj-lt"/>
              </a:rPr>
              <a:t>giải</a:t>
            </a:r>
            <a:r>
              <a:rPr lang="en-US" sz="3200" b="1" i="0" u="sng" dirty="0">
                <a:solidFill>
                  <a:srgbClr val="008000"/>
                </a:solidFill>
                <a:effectLst/>
                <a:latin typeface="+mj-lt"/>
              </a:rPr>
              <a:t>:</a:t>
            </a:r>
            <a:endParaRPr lang="en-US" sz="3200" b="0" i="0" u="sng" dirty="0">
              <a:solidFill>
                <a:srgbClr val="000000"/>
              </a:solidFill>
              <a:effectLst/>
              <a:latin typeface="+mj-lt"/>
            </a:endParaRPr>
          </a:p>
          <a:p>
            <a:pPr algn="just"/>
            <a:r>
              <a:rPr lang="en-US" sz="3200" b="1" i="0" dirty="0" err="1">
                <a:solidFill>
                  <a:srgbClr val="FF0000"/>
                </a:solidFill>
                <a:effectLst/>
                <a:latin typeface="+mj-lt"/>
              </a:rPr>
              <a:t>Diện</a:t>
            </a:r>
            <a:r>
              <a:rPr lang="en-US" sz="3200" b="1" i="0" dirty="0">
                <a:solidFill>
                  <a:srgbClr val="FF0000"/>
                </a:solidFill>
                <a:effectLst/>
                <a:latin typeface="+mj-lt"/>
              </a:rPr>
              <a:t> </a:t>
            </a:r>
            <a:r>
              <a:rPr lang="en-US" sz="3200" b="1" i="0" dirty="0" err="1">
                <a:solidFill>
                  <a:srgbClr val="FF0000"/>
                </a:solidFill>
                <a:effectLst/>
                <a:latin typeface="+mj-lt"/>
              </a:rPr>
              <a:t>tích</a:t>
            </a:r>
            <a:r>
              <a:rPr lang="en-US" sz="3200" b="1" i="0" dirty="0">
                <a:solidFill>
                  <a:srgbClr val="FF0000"/>
                </a:solidFill>
                <a:effectLst/>
                <a:latin typeface="+mj-lt"/>
              </a:rPr>
              <a:t> </a:t>
            </a:r>
            <a:r>
              <a:rPr lang="en-US" sz="3200" b="1" i="0" dirty="0" err="1">
                <a:solidFill>
                  <a:srgbClr val="FF0000"/>
                </a:solidFill>
                <a:effectLst/>
                <a:latin typeface="+mj-lt"/>
              </a:rPr>
              <a:t>một</a:t>
            </a:r>
            <a:r>
              <a:rPr lang="en-US" sz="3200" b="1" i="0" dirty="0">
                <a:solidFill>
                  <a:srgbClr val="FF0000"/>
                </a:solidFill>
                <a:effectLst/>
                <a:latin typeface="+mj-lt"/>
              </a:rPr>
              <a:t> </a:t>
            </a:r>
            <a:r>
              <a:rPr lang="en-US" sz="3200" b="1" i="0" dirty="0" err="1">
                <a:solidFill>
                  <a:srgbClr val="FF0000"/>
                </a:solidFill>
                <a:effectLst/>
                <a:latin typeface="+mj-lt"/>
              </a:rPr>
              <a:t>tấm</a:t>
            </a:r>
            <a:r>
              <a:rPr lang="en-US" sz="3200" b="1" i="0" dirty="0">
                <a:solidFill>
                  <a:srgbClr val="FF0000"/>
                </a:solidFill>
                <a:effectLst/>
                <a:latin typeface="+mj-lt"/>
              </a:rPr>
              <a:t> </a:t>
            </a:r>
            <a:r>
              <a:rPr lang="en-US" sz="3200" b="1" i="0" dirty="0" err="1">
                <a:solidFill>
                  <a:srgbClr val="FF0000"/>
                </a:solidFill>
                <a:effectLst/>
                <a:latin typeface="+mj-lt"/>
              </a:rPr>
              <a:t>gỗ</a:t>
            </a:r>
            <a:r>
              <a:rPr lang="en-US" sz="3200" b="1" i="0" dirty="0">
                <a:solidFill>
                  <a:srgbClr val="FF0000"/>
                </a:solidFill>
                <a:effectLst/>
                <a:latin typeface="+mj-lt"/>
              </a:rPr>
              <a:t> </a:t>
            </a:r>
            <a:r>
              <a:rPr lang="en-US" sz="3200" b="1" i="0" dirty="0" err="1">
                <a:solidFill>
                  <a:srgbClr val="FF0000"/>
                </a:solidFill>
                <a:effectLst/>
                <a:latin typeface="+mj-lt"/>
              </a:rPr>
              <a:t>lát</a:t>
            </a:r>
            <a:r>
              <a:rPr lang="en-US" sz="3200" b="1" i="0" dirty="0">
                <a:solidFill>
                  <a:srgbClr val="FF0000"/>
                </a:solidFill>
                <a:effectLst/>
                <a:latin typeface="+mj-lt"/>
              </a:rPr>
              <a:t> </a:t>
            </a:r>
            <a:r>
              <a:rPr lang="en-US" sz="3200" b="1" i="0" dirty="0" err="1">
                <a:solidFill>
                  <a:srgbClr val="FF0000"/>
                </a:solidFill>
                <a:effectLst/>
                <a:latin typeface="+mj-lt"/>
              </a:rPr>
              <a:t>sàn</a:t>
            </a:r>
            <a:r>
              <a:rPr lang="en-US" sz="3200" b="1" i="0" dirty="0">
                <a:solidFill>
                  <a:srgbClr val="FF0000"/>
                </a:solidFill>
                <a:effectLst/>
                <a:latin typeface="+mj-lt"/>
              </a:rPr>
              <a:t> </a:t>
            </a:r>
            <a:r>
              <a:rPr lang="en-US" sz="3200" b="1" i="0" dirty="0" err="1">
                <a:solidFill>
                  <a:srgbClr val="FF0000"/>
                </a:solidFill>
                <a:effectLst/>
                <a:latin typeface="+mj-lt"/>
              </a:rPr>
              <a:t>là</a:t>
            </a:r>
            <a:r>
              <a:rPr lang="en-US" sz="3200" b="1" i="0" dirty="0">
                <a:solidFill>
                  <a:srgbClr val="FF0000"/>
                </a:solidFill>
                <a:effectLst/>
                <a:latin typeface="+mj-lt"/>
              </a:rPr>
              <a:t>:</a:t>
            </a:r>
          </a:p>
          <a:p>
            <a:pPr algn="ctr"/>
            <a:r>
              <a:rPr lang="en-US" sz="3200" b="1" i="0" dirty="0">
                <a:solidFill>
                  <a:srgbClr val="FF0000"/>
                </a:solidFill>
                <a:effectLst/>
                <a:latin typeface="+mj-lt"/>
              </a:rPr>
              <a:t>45 x 9 = 405 (cm</a:t>
            </a:r>
            <a:r>
              <a:rPr lang="en-US" sz="3200" b="1" i="0" baseline="30000" dirty="0">
                <a:solidFill>
                  <a:srgbClr val="FF0000"/>
                </a:solidFill>
                <a:effectLst/>
                <a:latin typeface="+mj-lt"/>
              </a:rPr>
              <a:t>2</a:t>
            </a:r>
            <a:r>
              <a:rPr lang="en-US" sz="3200" b="1" i="0" dirty="0">
                <a:solidFill>
                  <a:srgbClr val="FF0000"/>
                </a:solidFill>
                <a:effectLst/>
                <a:latin typeface="+mj-lt"/>
              </a:rPr>
              <a:t>)</a:t>
            </a:r>
          </a:p>
          <a:p>
            <a:pPr algn="just"/>
            <a:r>
              <a:rPr lang="en-US" sz="3200" b="1" i="0" dirty="0" err="1">
                <a:solidFill>
                  <a:srgbClr val="FF0000"/>
                </a:solidFill>
                <a:effectLst/>
                <a:latin typeface="+mj-lt"/>
              </a:rPr>
              <a:t>Diện</a:t>
            </a:r>
            <a:r>
              <a:rPr lang="en-US" sz="3200" b="1" i="0" dirty="0">
                <a:solidFill>
                  <a:srgbClr val="FF0000"/>
                </a:solidFill>
                <a:effectLst/>
                <a:latin typeface="+mj-lt"/>
              </a:rPr>
              <a:t> </a:t>
            </a:r>
            <a:r>
              <a:rPr lang="en-US" sz="3200" b="1" i="0" dirty="0" err="1">
                <a:solidFill>
                  <a:srgbClr val="FF0000"/>
                </a:solidFill>
                <a:effectLst/>
                <a:latin typeface="+mj-lt"/>
              </a:rPr>
              <a:t>tích</a:t>
            </a:r>
            <a:r>
              <a:rPr lang="en-US" sz="3200" b="1" i="0" dirty="0">
                <a:solidFill>
                  <a:srgbClr val="FF0000"/>
                </a:solidFill>
                <a:effectLst/>
                <a:latin typeface="+mj-lt"/>
              </a:rPr>
              <a:t> </a:t>
            </a:r>
            <a:r>
              <a:rPr lang="en-US" sz="3200" b="1" i="0" dirty="0" err="1">
                <a:solidFill>
                  <a:srgbClr val="FF0000"/>
                </a:solidFill>
                <a:effectLst/>
                <a:latin typeface="+mj-lt"/>
              </a:rPr>
              <a:t>mảng</a:t>
            </a:r>
            <a:r>
              <a:rPr lang="en-US" sz="3200" b="1" i="0" dirty="0">
                <a:solidFill>
                  <a:srgbClr val="FF0000"/>
                </a:solidFill>
                <a:effectLst/>
                <a:latin typeface="+mj-lt"/>
              </a:rPr>
              <a:t> </a:t>
            </a:r>
            <a:r>
              <a:rPr lang="en-US" sz="3200" b="1" i="0" dirty="0" err="1">
                <a:solidFill>
                  <a:srgbClr val="FF0000"/>
                </a:solidFill>
                <a:effectLst/>
                <a:latin typeface="+mj-lt"/>
              </a:rPr>
              <a:t>nền</a:t>
            </a:r>
            <a:r>
              <a:rPr lang="en-US" sz="3200" b="1" i="0" dirty="0">
                <a:solidFill>
                  <a:srgbClr val="FF0000"/>
                </a:solidFill>
                <a:effectLst/>
                <a:latin typeface="+mj-lt"/>
              </a:rPr>
              <a:t> </a:t>
            </a:r>
            <a:r>
              <a:rPr lang="en-US" sz="3200" b="1" i="0" dirty="0" err="1">
                <a:solidFill>
                  <a:srgbClr val="FF0000"/>
                </a:solidFill>
                <a:effectLst/>
                <a:latin typeface="+mj-lt"/>
              </a:rPr>
              <a:t>nhà</a:t>
            </a:r>
            <a:r>
              <a:rPr lang="en-US" sz="3200" b="1" i="0" dirty="0">
                <a:solidFill>
                  <a:srgbClr val="FF0000"/>
                </a:solidFill>
                <a:effectLst/>
                <a:latin typeface="+mj-lt"/>
              </a:rPr>
              <a:t> </a:t>
            </a:r>
            <a:r>
              <a:rPr lang="en-US" sz="3200" b="1" i="0" dirty="0" err="1">
                <a:solidFill>
                  <a:srgbClr val="FF0000"/>
                </a:solidFill>
                <a:effectLst/>
                <a:latin typeface="+mj-lt"/>
              </a:rPr>
              <a:t>cần</a:t>
            </a:r>
            <a:r>
              <a:rPr lang="en-US" sz="3200" b="1" i="0" dirty="0">
                <a:solidFill>
                  <a:srgbClr val="FF0000"/>
                </a:solidFill>
                <a:effectLst/>
                <a:latin typeface="+mj-lt"/>
              </a:rPr>
              <a:t> </a:t>
            </a:r>
            <a:r>
              <a:rPr lang="en-US" sz="3200" b="1" i="0" dirty="0" err="1">
                <a:solidFill>
                  <a:srgbClr val="FF0000"/>
                </a:solidFill>
                <a:effectLst/>
                <a:latin typeface="+mj-lt"/>
              </a:rPr>
              <a:t>sửa</a:t>
            </a:r>
            <a:r>
              <a:rPr lang="en-US" sz="3200" b="1" i="0" dirty="0">
                <a:solidFill>
                  <a:srgbClr val="FF0000"/>
                </a:solidFill>
                <a:effectLst/>
                <a:latin typeface="+mj-lt"/>
              </a:rPr>
              <a:t> </a:t>
            </a:r>
            <a:r>
              <a:rPr lang="en-US" sz="3200" b="1" i="0" dirty="0" err="1">
                <a:solidFill>
                  <a:srgbClr val="FF0000"/>
                </a:solidFill>
                <a:effectLst/>
                <a:latin typeface="+mj-lt"/>
              </a:rPr>
              <a:t>là</a:t>
            </a:r>
            <a:r>
              <a:rPr lang="en-US" sz="3200" b="1" i="0" dirty="0">
                <a:solidFill>
                  <a:srgbClr val="FF0000"/>
                </a:solidFill>
                <a:effectLst/>
                <a:latin typeface="+mj-lt"/>
              </a:rPr>
              <a:t>:</a:t>
            </a:r>
          </a:p>
          <a:p>
            <a:pPr algn="ctr"/>
            <a:r>
              <a:rPr lang="en-US" sz="3200" b="1" i="0" dirty="0">
                <a:solidFill>
                  <a:srgbClr val="FF0000"/>
                </a:solidFill>
                <a:effectLst/>
                <a:latin typeface="+mj-lt"/>
              </a:rPr>
              <a:t>405 x 9 = 3645 (cm</a:t>
            </a:r>
            <a:r>
              <a:rPr lang="en-US" sz="3200" b="1" i="0" baseline="30000" dirty="0">
                <a:solidFill>
                  <a:srgbClr val="FF0000"/>
                </a:solidFill>
                <a:effectLst/>
                <a:latin typeface="+mj-lt"/>
              </a:rPr>
              <a:t>2</a:t>
            </a:r>
            <a:r>
              <a:rPr lang="en-US" sz="3200" b="1" i="0" dirty="0">
                <a:solidFill>
                  <a:srgbClr val="FF0000"/>
                </a:solidFill>
                <a:effectLst/>
                <a:latin typeface="+mj-lt"/>
              </a:rPr>
              <a:t>)</a:t>
            </a:r>
          </a:p>
          <a:p>
            <a:pPr algn="r"/>
            <a:r>
              <a:rPr lang="en-US" sz="3200" b="1" i="0" dirty="0" err="1">
                <a:solidFill>
                  <a:srgbClr val="FF0000"/>
                </a:solidFill>
                <a:effectLst/>
                <a:latin typeface="+mj-lt"/>
              </a:rPr>
              <a:t>Đáp</a:t>
            </a:r>
            <a:r>
              <a:rPr lang="en-US" sz="3200" b="1" i="0" dirty="0">
                <a:solidFill>
                  <a:srgbClr val="FF0000"/>
                </a:solidFill>
                <a:effectLst/>
                <a:latin typeface="+mj-lt"/>
              </a:rPr>
              <a:t> </a:t>
            </a:r>
            <a:r>
              <a:rPr lang="en-US" sz="3200" b="1" i="0" dirty="0" err="1">
                <a:solidFill>
                  <a:srgbClr val="FF0000"/>
                </a:solidFill>
                <a:effectLst/>
                <a:latin typeface="+mj-lt"/>
              </a:rPr>
              <a:t>số</a:t>
            </a:r>
            <a:r>
              <a:rPr lang="en-US" sz="3200" b="1" i="0" dirty="0">
                <a:solidFill>
                  <a:srgbClr val="FF0000"/>
                </a:solidFill>
                <a:effectLst/>
                <a:latin typeface="+mj-lt"/>
              </a:rPr>
              <a:t>: 3645 cm</a:t>
            </a:r>
            <a:r>
              <a:rPr lang="en-US" sz="3200" b="1" i="0" baseline="30000" dirty="0">
                <a:solidFill>
                  <a:srgbClr val="FF0000"/>
                </a:solidFill>
                <a:effectLst/>
                <a:latin typeface="+mj-lt"/>
              </a:rPr>
              <a:t>2</a:t>
            </a:r>
            <a:endParaRPr lang="en-US" sz="3200" b="1" i="0" dirty="0">
              <a:solidFill>
                <a:srgbClr val="FF0000"/>
              </a:solidFill>
              <a:effectLst/>
              <a:latin typeface="+mj-lt"/>
            </a:endParaRPr>
          </a:p>
        </p:txBody>
      </p:sp>
    </p:spTree>
    <p:extLst>
      <p:ext uri="{BB962C8B-B14F-4D97-AF65-F5344CB8AC3E}">
        <p14:creationId xmlns:p14="http://schemas.microsoft.com/office/powerpoint/2010/main" val="120510579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
                                        <p:tgtEl>
                                          <p:spTgt spid="7"/>
                                        </p:tgtEl>
                                      </p:cBhvr>
                                    </p:animEffect>
                                    <p:anim calcmode="lin" valueType="num">
                                      <p:cBhvr>
                                        <p:cTn id="8" dur="400" fill="hold"/>
                                        <p:tgtEl>
                                          <p:spTgt spid="7"/>
                                        </p:tgtEl>
                                        <p:attrNameLst>
                                          <p:attrName>ppt_x</p:attrName>
                                        </p:attrNameLst>
                                      </p:cBhvr>
                                      <p:tavLst>
                                        <p:tav tm="0">
                                          <p:val>
                                            <p:strVal val="#ppt_x"/>
                                          </p:val>
                                        </p:tav>
                                        <p:tav tm="100000">
                                          <p:val>
                                            <p:strVal val="#ppt_x"/>
                                          </p:val>
                                        </p:tav>
                                      </p:tavLst>
                                    </p:anim>
                                    <p:anim calcmode="lin" valueType="num">
                                      <p:cBhvr>
                                        <p:cTn id="9" dur="400" fill="hold"/>
                                        <p:tgtEl>
                                          <p:spTgt spid="7"/>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out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ipe(down)">
                                      <p:cBhvr>
                                        <p:cTn id="21" dur="500"/>
                                        <p:tgtEl>
                                          <p:spTgt spid="3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down)">
                                      <p:cBhvr>
                                        <p:cTn id="24" dur="500"/>
                                        <p:tgtEl>
                                          <p:spTgt spid="38"/>
                                        </p:tgtEl>
                                      </p:cBhvr>
                                    </p:animEffect>
                                  </p:childTnLst>
                                </p:cTn>
                              </p:par>
                              <p:par>
                                <p:cTn id="25" presetID="22" presetClass="entr" presetSubtype="4"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down)">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0">
                                            <p:txEl>
                                              <p:pRg st="0" end="0"/>
                                            </p:txEl>
                                          </p:spTgt>
                                        </p:tgtEl>
                                        <p:attrNameLst>
                                          <p:attrName>style.visibility</p:attrName>
                                        </p:attrNameLst>
                                      </p:cBhvr>
                                      <p:to>
                                        <p:strVal val="visible"/>
                                      </p:to>
                                    </p:set>
                                    <p:animEffect transition="in" filter="wipe(down)">
                                      <p:cBhvr>
                                        <p:cTn id="32" dur="500"/>
                                        <p:tgtEl>
                                          <p:spTgt spid="4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0">
                                            <p:txEl>
                                              <p:pRg st="1" end="1"/>
                                            </p:txEl>
                                          </p:spTgt>
                                        </p:tgtEl>
                                        <p:attrNameLst>
                                          <p:attrName>style.visibility</p:attrName>
                                        </p:attrNameLst>
                                      </p:cBhvr>
                                      <p:to>
                                        <p:strVal val="visible"/>
                                      </p:to>
                                    </p:set>
                                    <p:animEffect transition="in" filter="wipe(down)">
                                      <p:cBhvr>
                                        <p:cTn id="37" dur="500"/>
                                        <p:tgtEl>
                                          <p:spTgt spid="40">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0">
                                            <p:txEl>
                                              <p:pRg st="2" end="2"/>
                                            </p:txEl>
                                          </p:spTgt>
                                        </p:tgtEl>
                                        <p:attrNameLst>
                                          <p:attrName>style.visibility</p:attrName>
                                        </p:attrNameLst>
                                      </p:cBhvr>
                                      <p:to>
                                        <p:strVal val="visible"/>
                                      </p:to>
                                    </p:set>
                                    <p:animEffect transition="in" filter="wipe(down)">
                                      <p:cBhvr>
                                        <p:cTn id="42" dur="500"/>
                                        <p:tgtEl>
                                          <p:spTgt spid="40">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40">
                                            <p:txEl>
                                              <p:pRg st="3" end="3"/>
                                            </p:txEl>
                                          </p:spTgt>
                                        </p:tgtEl>
                                        <p:attrNameLst>
                                          <p:attrName>style.visibility</p:attrName>
                                        </p:attrNameLst>
                                      </p:cBhvr>
                                      <p:to>
                                        <p:strVal val="visible"/>
                                      </p:to>
                                    </p:set>
                                    <p:animEffect transition="in" filter="wipe(down)">
                                      <p:cBhvr>
                                        <p:cTn id="47" dur="500"/>
                                        <p:tgtEl>
                                          <p:spTgt spid="40">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40">
                                            <p:txEl>
                                              <p:pRg st="4" end="4"/>
                                            </p:txEl>
                                          </p:spTgt>
                                        </p:tgtEl>
                                        <p:attrNameLst>
                                          <p:attrName>style.visibility</p:attrName>
                                        </p:attrNameLst>
                                      </p:cBhvr>
                                      <p:to>
                                        <p:strVal val="visible"/>
                                      </p:to>
                                    </p:set>
                                    <p:animEffect transition="in" filter="wipe(down)">
                                      <p:cBhvr>
                                        <p:cTn id="52" dur="500"/>
                                        <p:tgtEl>
                                          <p:spTgt spid="40">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40">
                                            <p:txEl>
                                              <p:pRg st="5" end="5"/>
                                            </p:txEl>
                                          </p:spTgt>
                                        </p:tgtEl>
                                        <p:attrNameLst>
                                          <p:attrName>style.visibility</p:attrName>
                                        </p:attrNameLst>
                                      </p:cBhvr>
                                      <p:to>
                                        <p:strVal val="visible"/>
                                      </p:to>
                                    </p:set>
                                    <p:animEffect transition="in" filter="wipe(down)">
                                      <p:cBhvr>
                                        <p:cTn id="57" dur="500"/>
                                        <p:tgtEl>
                                          <p:spTgt spid="4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8" grpId="0"/>
      <p:bldP spid="39" grpId="0"/>
      <p:bldP spid="40"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0" name="Picture 6" descr="Cartoon Location PNG, Vector, PSD, and Clipart With Transparent Background  for Free Download | Pngtree">
            <a:extLst>
              <a:ext uri="{FF2B5EF4-FFF2-40B4-BE49-F238E27FC236}">
                <a16:creationId xmlns:a16="http://schemas.microsoft.com/office/drawing/2014/main" id="{273959BF-82F1-44CB-A0C1-1B90449F98E1}"/>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5094775" y="74676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3917956" y="2715244"/>
            <a:ext cx="916636" cy="1419000"/>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30555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0" presetClass="path" presetSubtype="0" accel="50000" decel="50000" fill="hold" nodeType="withEffect">
                                  <p:stCondLst>
                                    <p:cond delay="0"/>
                                  </p:stCondLst>
                                  <p:childTnLst>
                                    <p:animMotion origin="layout" path="M 7.08333E-6 -6.2963E-6 L 0.06225 -0.09005 L 0.12384 -0.01968 L 0.1323 -0.25765 " pathEditMode="relative" ptsTypes="AAAA">
                                      <p:cBhvr>
                                        <p:cTn id="12" dur="2000" fill="hold"/>
                                        <p:tgtEl>
                                          <p:spTgt spid="12"/>
                                        </p:tgtEl>
                                        <p:attrNameLst>
                                          <p:attrName>ppt_x</p:attrName>
                                          <p:attrName>ppt_y</p:attrName>
                                        </p:attrNameLst>
                                      </p:cBhvr>
                                    </p:animMotion>
                                  </p:childTnLst>
                                </p:cTn>
                              </p:par>
                            </p:childTnLst>
                          </p:cTn>
                        </p:par>
                        <p:par>
                          <p:cTn id="13" fill="hold">
                            <p:stCondLst>
                              <p:cond delay="2000"/>
                            </p:stCondLst>
                            <p:childTnLst>
                              <p:par>
                                <p:cTn id="14" presetID="26" presetClass="emph" presetSubtype="0" repeatCount="3000" fill="hold" nodeType="afterEffect">
                                  <p:stCondLst>
                                    <p:cond delay="0"/>
                                  </p:stCondLst>
                                  <p:childTnLst>
                                    <p:animEffect transition="out" filter="fade">
                                      <p:cBhvr>
                                        <p:cTn id="15" dur="500" tmFilter="0, 0; .2, .5; .8, .5; 1, 0"/>
                                        <p:tgtEl>
                                          <p:spTgt spid="10"/>
                                        </p:tgtEl>
                                      </p:cBhvr>
                                    </p:animEffect>
                                    <p:animScale>
                                      <p:cBhvr>
                                        <p:cTn id="16"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1651204" y="3778998"/>
            <a:ext cx="1246987" cy="1930401"/>
          </a:xfrm>
          <a:prstGeom prst="rect">
            <a:avLst/>
          </a:prstGeom>
        </p:spPr>
      </p:pic>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7301" y1="96164" x2="17478" y2="69863"/>
                        <a14:foregroundMark x1="68142" y1="91781" x2="57743" y2="72055"/>
                        <a14:foregroundMark x1="92478" y1="84110" x2="84956" y2="65479"/>
                        <a14:foregroundMark x1="76770" y1="94247" x2="70354" y2="88767"/>
                        <a14:foregroundMark x1="26770" y1="76986" x2="32965" y2="80548"/>
                        <a14:backgroundMark x1="15487" y1="48767" x2="21239" y2="29315"/>
                        <a14:backgroundMark x1="34071" y1="5479" x2="43805" y2="822"/>
                        <a14:backgroundMark x1="55752" y1="1370" x2="60619" y2="1918"/>
                        <a14:backgroundMark x1="664" y1="92329" x2="3761" y2="87397"/>
                        <a14:backgroundMark x1="1106" y1="96164" x2="4867" y2="99178"/>
                        <a14:backgroundMark x1="7301" y1="98630" x2="16150" y2="98630"/>
                        <a14:backgroundMark x1="28097" y1="83562" x2="36504" y2="84932"/>
                        <a14:backgroundMark x1="38496" y1="85753" x2="48009" y2="85753"/>
                      </a14:backgroundRemoval>
                    </a14:imgEffect>
                    <a14:imgEffect>
                      <a14:saturation sat="300000"/>
                    </a14:imgEffect>
                  </a14:imgLayer>
                </a14:imgProps>
              </a:ext>
            </a:extLst>
          </a:blip>
          <a:stretch>
            <a:fillRect/>
          </a:stretch>
        </p:blipFill>
        <p:spPr>
          <a:xfrm>
            <a:off x="12623799" y="3146568"/>
            <a:ext cx="2480225" cy="2002836"/>
          </a:xfrm>
          <a:prstGeom prst="rect">
            <a:avLst/>
          </a:prstGeom>
        </p:spPr>
      </p:pic>
      <p:pic>
        <p:nvPicPr>
          <p:cNvPr id="3" name="Picture 2">
            <a:extLst>
              <a:ext uri="{FF2B5EF4-FFF2-40B4-BE49-F238E27FC236}">
                <a16:creationId xmlns:a16="http://schemas.microsoft.com/office/drawing/2014/main" id="{1D04ADBA-C7EA-45BE-81D8-DDBCF460A022}"/>
              </a:ext>
            </a:extLst>
          </p:cNvPr>
          <p:cNvPicPr>
            <a:picLocks noChangeAspect="1"/>
          </p:cNvPicPr>
          <p:nvPr/>
        </p:nvPicPr>
        <p:blipFill>
          <a:blip r:embed="rId7"/>
          <a:stretch>
            <a:fillRect/>
          </a:stretch>
        </p:blipFill>
        <p:spPr>
          <a:xfrm>
            <a:off x="2378449" y="634913"/>
            <a:ext cx="7315834" cy="3023878"/>
          </a:xfrm>
          <a:prstGeom prst="rect">
            <a:avLst/>
          </a:prstGeom>
        </p:spPr>
      </p:pic>
    </p:spTree>
    <p:extLst>
      <p:ext uri="{BB962C8B-B14F-4D97-AF65-F5344CB8AC3E}">
        <p14:creationId xmlns:p14="http://schemas.microsoft.com/office/powerpoint/2010/main" val="10258749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79167E-6 3.33333E-6 L 0.47513 0.0199 " pathEditMode="relative" rAng="0" ptsTypes="AA">
                                      <p:cBhvr>
                                        <p:cTn id="6" dur="4000" fill="hold"/>
                                        <p:tgtEl>
                                          <p:spTgt spid="6"/>
                                        </p:tgtEl>
                                        <p:attrNameLst>
                                          <p:attrName>ppt_x</p:attrName>
                                          <p:attrName>ppt_y</p:attrName>
                                        </p:attrNameLst>
                                      </p:cBhvr>
                                      <p:rCtr x="23750" y="995"/>
                                    </p:animMotion>
                                  </p:childTnLst>
                                </p:cTn>
                              </p:par>
                              <p:par>
                                <p:cTn id="7" presetID="32" presetClass="emph" presetSubtype="0" repeatCount="4000" fill="hold" nodeType="withEffect">
                                  <p:stCondLst>
                                    <p:cond delay="0"/>
                                  </p:stCondLst>
                                  <p:childTnLst>
                                    <p:animRot by="120000">
                                      <p:cBhvr>
                                        <p:cTn id="8" dur="100" fill="hold">
                                          <p:stCondLst>
                                            <p:cond delay="0"/>
                                          </p:stCondLst>
                                        </p:cTn>
                                        <p:tgtEl>
                                          <p:spTgt spid="6"/>
                                        </p:tgtEl>
                                        <p:attrNameLst>
                                          <p:attrName>r</p:attrName>
                                        </p:attrNameLst>
                                      </p:cBhvr>
                                    </p:animRot>
                                    <p:animRot by="-240000">
                                      <p:cBhvr>
                                        <p:cTn id="9" dur="200" fill="hold">
                                          <p:stCondLst>
                                            <p:cond delay="200"/>
                                          </p:stCondLst>
                                        </p:cTn>
                                        <p:tgtEl>
                                          <p:spTgt spid="6"/>
                                        </p:tgtEl>
                                        <p:attrNameLst>
                                          <p:attrName>r</p:attrName>
                                        </p:attrNameLst>
                                      </p:cBhvr>
                                    </p:animRot>
                                    <p:animRot by="240000">
                                      <p:cBhvr>
                                        <p:cTn id="10" dur="200" fill="hold">
                                          <p:stCondLst>
                                            <p:cond delay="400"/>
                                          </p:stCondLst>
                                        </p:cTn>
                                        <p:tgtEl>
                                          <p:spTgt spid="6"/>
                                        </p:tgtEl>
                                        <p:attrNameLst>
                                          <p:attrName>r</p:attrName>
                                        </p:attrNameLst>
                                      </p:cBhvr>
                                    </p:animRot>
                                    <p:animRot by="-240000">
                                      <p:cBhvr>
                                        <p:cTn id="11" dur="200" fill="hold">
                                          <p:stCondLst>
                                            <p:cond delay="600"/>
                                          </p:stCondLst>
                                        </p:cTn>
                                        <p:tgtEl>
                                          <p:spTgt spid="6"/>
                                        </p:tgtEl>
                                        <p:attrNameLst>
                                          <p:attrName>r</p:attrName>
                                        </p:attrNameLst>
                                      </p:cBhvr>
                                    </p:animRot>
                                    <p:animRot by="120000">
                                      <p:cBhvr>
                                        <p:cTn id="12" dur="200" fill="hold">
                                          <p:stCondLst>
                                            <p:cond delay="800"/>
                                          </p:stCondLst>
                                        </p:cTn>
                                        <p:tgtEl>
                                          <p:spTgt spid="6"/>
                                        </p:tgtEl>
                                        <p:attrNameLst>
                                          <p:attrName>r</p:attrName>
                                        </p:attrNameLst>
                                      </p:cBhvr>
                                    </p:animRot>
                                  </p:childTnLst>
                                </p:cTn>
                              </p:par>
                              <p:par>
                                <p:cTn id="13" presetID="32" presetClass="emph" presetSubtype="0" repeatCount="4000" fill="hold" nodeType="withEffect">
                                  <p:stCondLst>
                                    <p:cond delay="0"/>
                                  </p:stCondLst>
                                  <p:childTnLst>
                                    <p:animRot by="120000">
                                      <p:cBhvr>
                                        <p:cTn id="14" dur="100" fill="hold">
                                          <p:stCondLst>
                                            <p:cond delay="0"/>
                                          </p:stCondLst>
                                        </p:cTn>
                                        <p:tgtEl>
                                          <p:spTgt spid="4"/>
                                        </p:tgtEl>
                                        <p:attrNameLst>
                                          <p:attrName>r</p:attrName>
                                        </p:attrNameLst>
                                      </p:cBhvr>
                                    </p:animRot>
                                    <p:animRot by="-240000">
                                      <p:cBhvr>
                                        <p:cTn id="15" dur="200" fill="hold">
                                          <p:stCondLst>
                                            <p:cond delay="200"/>
                                          </p:stCondLst>
                                        </p:cTn>
                                        <p:tgtEl>
                                          <p:spTgt spid="4"/>
                                        </p:tgtEl>
                                        <p:attrNameLst>
                                          <p:attrName>r</p:attrName>
                                        </p:attrNameLst>
                                      </p:cBhvr>
                                    </p:animRot>
                                    <p:animRot by="240000">
                                      <p:cBhvr>
                                        <p:cTn id="16" dur="200" fill="hold">
                                          <p:stCondLst>
                                            <p:cond delay="400"/>
                                          </p:stCondLst>
                                        </p:cTn>
                                        <p:tgtEl>
                                          <p:spTgt spid="4"/>
                                        </p:tgtEl>
                                        <p:attrNameLst>
                                          <p:attrName>r</p:attrName>
                                        </p:attrNameLst>
                                      </p:cBhvr>
                                    </p:animRot>
                                    <p:animRot by="-240000">
                                      <p:cBhvr>
                                        <p:cTn id="17" dur="200" fill="hold">
                                          <p:stCondLst>
                                            <p:cond delay="600"/>
                                          </p:stCondLst>
                                        </p:cTn>
                                        <p:tgtEl>
                                          <p:spTgt spid="4"/>
                                        </p:tgtEl>
                                        <p:attrNameLst>
                                          <p:attrName>r</p:attrName>
                                        </p:attrNameLst>
                                      </p:cBhvr>
                                    </p:animRot>
                                    <p:animRot by="120000">
                                      <p:cBhvr>
                                        <p:cTn id="18" dur="200" fill="hold">
                                          <p:stCondLst>
                                            <p:cond delay="800"/>
                                          </p:stCondLst>
                                        </p:cTn>
                                        <p:tgtEl>
                                          <p:spTgt spid="4"/>
                                        </p:tgtEl>
                                        <p:attrNameLst>
                                          <p:attrName>r</p:attrName>
                                        </p:attrNameLst>
                                      </p:cBhvr>
                                    </p:animRot>
                                  </p:childTnLst>
                                </p:cTn>
                              </p:par>
                              <p:par>
                                <p:cTn id="19" presetID="42" presetClass="path" presetSubtype="0" accel="50000" decel="50000" fill="hold" nodeType="withEffect">
                                  <p:stCondLst>
                                    <p:cond delay="0"/>
                                  </p:stCondLst>
                                  <p:childTnLst>
                                    <p:animMotion origin="layout" path="M 6.25E-7 -1.11111E-6 L -0.52943 -0.02407 " pathEditMode="relative" rAng="0" ptsTypes="AA">
                                      <p:cBhvr>
                                        <p:cTn id="20" dur="4100" fill="hold"/>
                                        <p:tgtEl>
                                          <p:spTgt spid="4"/>
                                        </p:tgtEl>
                                        <p:attrNameLst>
                                          <p:attrName>ppt_x</p:attrName>
                                          <p:attrName>ppt_y</p:attrName>
                                        </p:attrNameLst>
                                      </p:cBhvr>
                                      <p:rCtr x="-26471" y="-12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3"/>
          <a:stretch>
            <a:fillRect/>
          </a:stretch>
        </p:blipFill>
        <p:spPr>
          <a:xfrm>
            <a:off x="0" y="-30750"/>
            <a:ext cx="12192000" cy="6888750"/>
          </a:xfrm>
          <a:prstGeom prst="rect">
            <a:avLst/>
          </a:prstGeom>
        </p:spPr>
      </p:pic>
      <p:grpSp>
        <p:nvGrpSpPr>
          <p:cNvPr id="3" name="Group 2"/>
          <p:cNvGrpSpPr/>
          <p:nvPr/>
        </p:nvGrpSpPr>
        <p:grpSpPr>
          <a:xfrm>
            <a:off x="237366" y="1447800"/>
            <a:ext cx="11354559" cy="5276849"/>
            <a:chOff x="237366" y="1219696"/>
            <a:chExt cx="2867341" cy="4670741"/>
          </a:xfrm>
        </p:grpSpPr>
        <p:pic>
          <p:nvPicPr>
            <p:cNvPr id="50" name="Picture 49"/>
            <p:cNvPicPr>
              <a:picLocks noChangeAspect="1"/>
            </p:cNvPicPr>
            <p:nvPr/>
          </p:nvPicPr>
          <p:blipFill>
            <a:blip r:embed="rId4"/>
            <a:stretch>
              <a:fillRect/>
            </a:stretch>
          </p:blipFill>
          <p:spPr>
            <a:xfrm>
              <a:off x="237366" y="1219696"/>
              <a:ext cx="2867341" cy="4670741"/>
            </a:xfrm>
            <a:prstGeom prst="rect">
              <a:avLst/>
            </a:prstGeom>
          </p:spPr>
        </p:pic>
        <p:cxnSp>
          <p:nvCxnSpPr>
            <p:cNvPr id="51" name="Straight Connector 50"/>
            <p:cNvCxnSpPr/>
            <p:nvPr/>
          </p:nvCxnSpPr>
          <p:spPr>
            <a:xfrm>
              <a:off x="527698" y="3005280"/>
              <a:ext cx="216937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532790" y="4032751"/>
              <a:ext cx="216937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537883" y="5060222"/>
              <a:ext cx="216937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1B3027E1-D1ED-4B31-A648-65285D7EC963}"/>
              </a:ext>
            </a:extLst>
          </p:cNvPr>
          <p:cNvGrpSpPr/>
          <p:nvPr/>
        </p:nvGrpSpPr>
        <p:grpSpPr>
          <a:xfrm>
            <a:off x="237365" y="145924"/>
            <a:ext cx="11878435" cy="1145454"/>
            <a:chOff x="237365" y="145924"/>
            <a:chExt cx="11878435" cy="1145454"/>
          </a:xfrm>
        </p:grpSpPr>
        <p:sp>
          <p:nvSpPr>
            <p:cNvPr id="42" name="Rounded Rectangle 3">
              <a:extLst>
                <a:ext uri="{FF2B5EF4-FFF2-40B4-BE49-F238E27FC236}">
                  <a16:creationId xmlns:a16="http://schemas.microsoft.com/office/drawing/2014/main" id="{A14244B3-4D66-4EB7-B314-955C51042FB5}"/>
                </a:ext>
              </a:extLst>
            </p:cNvPr>
            <p:cNvSpPr/>
            <p:nvPr/>
          </p:nvSpPr>
          <p:spPr>
            <a:xfrm>
              <a:off x="237365" y="145924"/>
              <a:ext cx="11878435" cy="1130426"/>
            </a:xfrm>
            <a:prstGeom prst="roundRect">
              <a:avLst>
                <a:gd name="adj" fmla="val 50000"/>
              </a:avLst>
            </a:prstGeom>
            <a:solidFill>
              <a:srgbClr val="FFF5E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43" name="Group 42">
              <a:extLst>
                <a:ext uri="{FF2B5EF4-FFF2-40B4-BE49-F238E27FC236}">
                  <a16:creationId xmlns:a16="http://schemas.microsoft.com/office/drawing/2014/main" id="{020F52E1-E6CB-4863-BD90-056184E3C25B}"/>
                </a:ext>
              </a:extLst>
            </p:cNvPr>
            <p:cNvGrpSpPr/>
            <p:nvPr/>
          </p:nvGrpSpPr>
          <p:grpSpPr>
            <a:xfrm>
              <a:off x="521985" y="229832"/>
              <a:ext cx="543619" cy="614402"/>
              <a:chOff x="0" y="-15601"/>
              <a:chExt cx="252000" cy="300873"/>
            </a:xfrm>
          </p:grpSpPr>
          <p:sp>
            <p:nvSpPr>
              <p:cNvPr id="45" name="Oval 44">
                <a:extLst>
                  <a:ext uri="{FF2B5EF4-FFF2-40B4-BE49-F238E27FC236}">
                    <a16:creationId xmlns:a16="http://schemas.microsoft.com/office/drawing/2014/main" id="{F433D023-436E-4360-B024-7B713AFAC032}"/>
                  </a:ext>
                </a:extLst>
              </p:cNvPr>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Text Box 2">
                <a:extLst>
                  <a:ext uri="{FF2B5EF4-FFF2-40B4-BE49-F238E27FC236}">
                    <a16:creationId xmlns:a16="http://schemas.microsoft.com/office/drawing/2014/main" id="{3073914E-B147-4EBA-8ED6-6570644BAB1F}"/>
                  </a:ext>
                </a:extLst>
              </p:cNvPr>
              <p:cNvSpPr txBox="1">
                <a:spLocks noChangeArrowheads="1"/>
              </p:cNvSpPr>
              <p:nvPr/>
            </p:nvSpPr>
            <p:spPr bwMode="auto">
              <a:xfrm>
                <a:off x="8674" y="-15601"/>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rPr>
                  <a:t>2</a:t>
                </a:r>
                <a:endParaRPr kumimoji="0" lang="en-US"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grpSp>
        <p:sp>
          <p:nvSpPr>
            <p:cNvPr id="44" name="Text Box 10">
              <a:extLst>
                <a:ext uri="{FF2B5EF4-FFF2-40B4-BE49-F238E27FC236}">
                  <a16:creationId xmlns:a16="http://schemas.microsoft.com/office/drawing/2014/main" id="{8F139226-DAAE-4116-956F-7CB97C92873D}"/>
                </a:ext>
              </a:extLst>
            </p:cNvPr>
            <p:cNvSpPr txBox="1">
              <a:spLocks noChangeArrowheads="1"/>
            </p:cNvSpPr>
            <p:nvPr/>
          </p:nvSpPr>
          <p:spPr bwMode="auto">
            <a:xfrm>
              <a:off x="1080646" y="214160"/>
              <a:ext cx="1087322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lang="vi-VN" sz="3200" b="1" i="0" dirty="0">
                  <a:solidFill>
                    <a:srgbClr val="000000"/>
                  </a:solidFill>
                  <a:effectLst/>
                  <a:latin typeface="Calibri" panose="020F0502020204030204" pitchFamily="34" charset="0"/>
                  <a:cs typeface="Calibri" panose="020F0502020204030204" pitchFamily="34" charset="0"/>
                </a:rPr>
                <a:t>Hình </a:t>
              </a:r>
              <a:r>
                <a:rPr lang="vi-VN" sz="3200" b="1" i="0" dirty="0">
                  <a:solidFill>
                    <a:srgbClr val="000000"/>
                  </a:solidFill>
                  <a:effectLst/>
                  <a:latin typeface="HP001 4 hàng" panose="020B0603050302020204" pitchFamily="34" charset="0"/>
                  <a:cs typeface="Calibri" panose="020F0502020204030204" pitchFamily="34" charset="0"/>
                </a:rPr>
                <a:t>H</a:t>
              </a:r>
              <a:r>
                <a:rPr lang="vi-VN" sz="3200" b="1" i="0" dirty="0">
                  <a:solidFill>
                    <a:srgbClr val="000000"/>
                  </a:solidFill>
                  <a:effectLst/>
                  <a:latin typeface="Calibri" panose="020F0502020204030204" pitchFamily="34" charset="0"/>
                  <a:cs typeface="Calibri" panose="020F0502020204030204" pitchFamily="34" charset="0"/>
                </a:rPr>
                <a:t> gồm hình chữ nhật ABCD và hình chữ nhật DMNP như hình bên.</a:t>
              </a:r>
              <a:endParaRPr kumimoji="0" lang="vi-VN" alt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pic>
        <p:nvPicPr>
          <p:cNvPr id="9" name="Picture 8">
            <a:extLst>
              <a:ext uri="{FF2B5EF4-FFF2-40B4-BE49-F238E27FC236}">
                <a16:creationId xmlns:a16="http://schemas.microsoft.com/office/drawing/2014/main" id="{7C1E2CE6-C163-4E48-B44A-D5F1809F2C68}"/>
              </a:ext>
            </a:extLst>
          </p:cNvPr>
          <p:cNvPicPr>
            <a:picLocks noChangeAspect="1"/>
          </p:cNvPicPr>
          <p:nvPr/>
        </p:nvPicPr>
        <p:blipFill>
          <a:blip r:embed="rId5"/>
          <a:stretch>
            <a:fillRect/>
          </a:stretch>
        </p:blipFill>
        <p:spPr>
          <a:xfrm>
            <a:off x="8528285" y="2733675"/>
            <a:ext cx="2658828" cy="3524250"/>
          </a:xfrm>
          <a:prstGeom prst="rect">
            <a:avLst/>
          </a:prstGeom>
        </p:spPr>
      </p:pic>
      <p:sp>
        <p:nvSpPr>
          <p:cNvPr id="10" name="TextBox 9">
            <a:extLst>
              <a:ext uri="{FF2B5EF4-FFF2-40B4-BE49-F238E27FC236}">
                <a16:creationId xmlns:a16="http://schemas.microsoft.com/office/drawing/2014/main" id="{63B19FCF-13E0-4710-9731-50E1EEEF12EC}"/>
              </a:ext>
            </a:extLst>
          </p:cNvPr>
          <p:cNvSpPr txBox="1"/>
          <p:nvPr/>
        </p:nvSpPr>
        <p:spPr>
          <a:xfrm>
            <a:off x="800100" y="2847975"/>
            <a:ext cx="7648575" cy="2246769"/>
          </a:xfrm>
          <a:prstGeom prst="rect">
            <a:avLst/>
          </a:prstGeom>
          <a:noFill/>
        </p:spPr>
        <p:txBody>
          <a:bodyPr wrap="square" rtlCol="0">
            <a:spAutoFit/>
          </a:bodyPr>
          <a:lstStyle/>
          <a:p>
            <a:pPr algn="just">
              <a:lnSpc>
                <a:spcPct val="150000"/>
              </a:lnSpc>
            </a:pPr>
            <a:r>
              <a:rPr lang="en-US" sz="3200" dirty="0"/>
              <a:t>a) </a:t>
            </a:r>
            <a:r>
              <a:rPr lang="en-US" sz="3200" dirty="0" err="1"/>
              <a:t>Tính</a:t>
            </a:r>
            <a:r>
              <a:rPr lang="en-US" sz="3200" dirty="0"/>
              <a:t> </a:t>
            </a:r>
            <a:r>
              <a:rPr lang="en-US" sz="3200" dirty="0" err="1"/>
              <a:t>diện</a:t>
            </a:r>
            <a:r>
              <a:rPr lang="en-US" sz="3200" dirty="0"/>
              <a:t> </a:t>
            </a:r>
            <a:r>
              <a:rPr lang="en-US" sz="3200" dirty="0" err="1"/>
              <a:t>tích</a:t>
            </a:r>
            <a:r>
              <a:rPr lang="en-US" sz="3200" dirty="0"/>
              <a:t> </a:t>
            </a:r>
            <a:r>
              <a:rPr lang="en-US" sz="3200" dirty="0" err="1"/>
              <a:t>mỗi</a:t>
            </a:r>
            <a:r>
              <a:rPr lang="en-US" sz="3200" dirty="0"/>
              <a:t> </a:t>
            </a:r>
            <a:r>
              <a:rPr lang="en-US" sz="3200" dirty="0" err="1"/>
              <a:t>hình</a:t>
            </a:r>
            <a:r>
              <a:rPr lang="en-US" sz="3200" dirty="0"/>
              <a:t> </a:t>
            </a:r>
            <a:r>
              <a:rPr lang="en-US" sz="3200" dirty="0" err="1"/>
              <a:t>chữ</a:t>
            </a:r>
            <a:r>
              <a:rPr lang="en-US" sz="3200" dirty="0"/>
              <a:t> </a:t>
            </a:r>
            <a:r>
              <a:rPr lang="en-US" sz="3200" dirty="0" err="1"/>
              <a:t>nhật</a:t>
            </a:r>
            <a:r>
              <a:rPr lang="en-US" sz="3200" dirty="0"/>
              <a:t> </a:t>
            </a:r>
            <a:r>
              <a:rPr lang="en-US" sz="3200" dirty="0" err="1"/>
              <a:t>có</a:t>
            </a:r>
            <a:r>
              <a:rPr lang="en-US" sz="3200" dirty="0"/>
              <a:t> </a:t>
            </a:r>
            <a:r>
              <a:rPr lang="en-US" sz="3200" dirty="0" err="1"/>
              <a:t>trong</a:t>
            </a:r>
            <a:r>
              <a:rPr lang="en-US" sz="3200" dirty="0"/>
              <a:t> </a:t>
            </a:r>
            <a:r>
              <a:rPr lang="en-US" sz="3200" dirty="0" err="1"/>
              <a:t>hình</a:t>
            </a:r>
            <a:r>
              <a:rPr lang="en-US" sz="3200" dirty="0"/>
              <a:t> </a:t>
            </a:r>
            <a:r>
              <a:rPr lang="en-US" sz="3200" dirty="0" err="1"/>
              <a:t>vẽ</a:t>
            </a:r>
            <a:r>
              <a:rPr lang="en-US" sz="3200" dirty="0"/>
              <a:t>.</a:t>
            </a:r>
          </a:p>
          <a:p>
            <a:pPr algn="just">
              <a:lnSpc>
                <a:spcPct val="150000"/>
              </a:lnSpc>
            </a:pPr>
            <a:r>
              <a:rPr lang="en-US" sz="3200" dirty="0"/>
              <a:t>b) </a:t>
            </a:r>
            <a:r>
              <a:rPr lang="en-US" sz="3200" dirty="0" err="1"/>
              <a:t>Tính</a:t>
            </a:r>
            <a:r>
              <a:rPr lang="en-US" sz="3200" dirty="0"/>
              <a:t> </a:t>
            </a:r>
            <a:r>
              <a:rPr lang="en-US" sz="3200" dirty="0" err="1"/>
              <a:t>diện</a:t>
            </a:r>
            <a:r>
              <a:rPr lang="en-US" sz="3200" dirty="0"/>
              <a:t> </a:t>
            </a:r>
            <a:r>
              <a:rPr lang="en-US" sz="3200" dirty="0" err="1"/>
              <a:t>tích</a:t>
            </a:r>
            <a:r>
              <a:rPr lang="en-US" sz="3200" dirty="0"/>
              <a:t> </a:t>
            </a:r>
            <a:r>
              <a:rPr lang="en-US" sz="3200" dirty="0" err="1"/>
              <a:t>hình</a:t>
            </a:r>
            <a:r>
              <a:rPr lang="en-US" sz="3200" dirty="0"/>
              <a:t> </a:t>
            </a:r>
            <a:r>
              <a:rPr lang="en-US" sz="3200" b="1" dirty="0">
                <a:latin typeface="HP001 4 hàng" panose="020B0603050302020204" pitchFamily="34" charset="0"/>
              </a:rPr>
              <a:t>H</a:t>
            </a:r>
            <a:r>
              <a:rPr lang="en-US" sz="3200" dirty="0"/>
              <a:t>.</a:t>
            </a:r>
          </a:p>
        </p:txBody>
      </p:sp>
    </p:spTree>
    <p:extLst>
      <p:ext uri="{BB962C8B-B14F-4D97-AF65-F5344CB8AC3E}">
        <p14:creationId xmlns:p14="http://schemas.microsoft.com/office/powerpoint/2010/main" val="82239299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100000">
                                          <p:val>
                                            <p:strVal val="#ppt_x"/>
                                          </p:val>
                                        </p:tav>
                                      </p:tavLst>
                                    </p:anim>
                                    <p:anim calcmode="lin" valueType="num">
                                      <p:cBhvr>
                                        <p:cTn id="8" dur="500" fill="hold"/>
                                        <p:tgtEl>
                                          <p:spTgt spid="3"/>
                                        </p:tgtEl>
                                        <p:attrNameLst>
                                          <p:attrName>ppt_y</p:attrName>
                                        </p:attrNameLst>
                                      </p:cBhvr>
                                      <p:tavLst>
                                        <p:tav tm="0">
                                          <p:val>
                                            <p:strVal val="#ppt_y-#ppt_h/2"/>
                                          </p:val>
                                        </p:tav>
                                        <p:tav tm="100000">
                                          <p:val>
                                            <p:strVal val="#ppt_y"/>
                                          </p:val>
                                        </p:tav>
                                      </p:tavLst>
                                    </p:anim>
                                    <p:anim calcmode="lin" valueType="num">
                                      <p:cBhvr>
                                        <p:cTn id="9" dur="500" fill="hold"/>
                                        <p:tgtEl>
                                          <p:spTgt spid="3"/>
                                        </p:tgtEl>
                                        <p:attrNameLst>
                                          <p:attrName>ppt_w</p:attrName>
                                        </p:attrNameLst>
                                      </p:cBhvr>
                                      <p:tavLst>
                                        <p:tav tm="0">
                                          <p:val>
                                            <p:strVal val="#ppt_w"/>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 name="Picture 43"/>
          <p:cNvPicPr>
            <a:picLocks noChangeAspect="1"/>
          </p:cNvPicPr>
          <p:nvPr/>
        </p:nvPicPr>
        <p:blipFill>
          <a:blip r:embed="rId3"/>
          <a:stretch>
            <a:fillRect/>
          </a:stretch>
        </p:blipFill>
        <p:spPr>
          <a:xfrm>
            <a:off x="0" y="-30750"/>
            <a:ext cx="12192000" cy="6888750"/>
          </a:xfrm>
          <a:prstGeom prst="rect">
            <a:avLst/>
          </a:prstGeom>
        </p:spPr>
      </p:pic>
      <p:pic>
        <p:nvPicPr>
          <p:cNvPr id="50" name="Picture 49"/>
          <p:cNvPicPr>
            <a:picLocks noChangeAspect="1"/>
          </p:cNvPicPr>
          <p:nvPr/>
        </p:nvPicPr>
        <p:blipFill>
          <a:blip r:embed="rId4"/>
          <a:stretch>
            <a:fillRect/>
          </a:stretch>
        </p:blipFill>
        <p:spPr>
          <a:xfrm>
            <a:off x="485016" y="257175"/>
            <a:ext cx="11097384" cy="6267449"/>
          </a:xfrm>
          <a:prstGeom prst="rect">
            <a:avLst/>
          </a:prstGeom>
        </p:spPr>
      </p:pic>
      <p:pic>
        <p:nvPicPr>
          <p:cNvPr id="43" name="Picture 42">
            <a:extLst>
              <a:ext uri="{FF2B5EF4-FFF2-40B4-BE49-F238E27FC236}">
                <a16:creationId xmlns:a16="http://schemas.microsoft.com/office/drawing/2014/main" id="{61D3C5A3-00BB-4A5F-85AA-F6D03D6B7021}"/>
              </a:ext>
            </a:extLst>
          </p:cNvPr>
          <p:cNvPicPr>
            <a:picLocks noChangeAspect="1"/>
          </p:cNvPicPr>
          <p:nvPr/>
        </p:nvPicPr>
        <p:blipFill>
          <a:blip r:embed="rId5"/>
          <a:stretch>
            <a:fillRect/>
          </a:stretch>
        </p:blipFill>
        <p:spPr>
          <a:xfrm>
            <a:off x="8537810" y="2314575"/>
            <a:ext cx="2658828" cy="3524250"/>
          </a:xfrm>
          <a:prstGeom prst="rect">
            <a:avLst/>
          </a:prstGeom>
        </p:spPr>
      </p:pic>
      <p:sp>
        <p:nvSpPr>
          <p:cNvPr id="2" name="TextBox 1">
            <a:extLst>
              <a:ext uri="{FF2B5EF4-FFF2-40B4-BE49-F238E27FC236}">
                <a16:creationId xmlns:a16="http://schemas.microsoft.com/office/drawing/2014/main" id="{902463E6-7644-4513-A699-E252A81D6F48}"/>
              </a:ext>
            </a:extLst>
          </p:cNvPr>
          <p:cNvSpPr txBox="1"/>
          <p:nvPr/>
        </p:nvSpPr>
        <p:spPr>
          <a:xfrm>
            <a:off x="742950" y="1343025"/>
            <a:ext cx="7724775" cy="4524315"/>
          </a:xfrm>
          <a:prstGeom prst="rect">
            <a:avLst/>
          </a:prstGeom>
          <a:noFill/>
        </p:spPr>
        <p:txBody>
          <a:bodyPr wrap="square" rtlCol="0">
            <a:spAutoFit/>
          </a:bodyPr>
          <a:lstStyle/>
          <a:p>
            <a:pPr algn="ctr"/>
            <a:r>
              <a:rPr lang="en-US" sz="3200" b="1" i="0" dirty="0" err="1">
                <a:solidFill>
                  <a:srgbClr val="FF0000"/>
                </a:solidFill>
                <a:effectLst/>
                <a:latin typeface="+mj-lt"/>
              </a:rPr>
              <a:t>Bài</a:t>
            </a:r>
            <a:r>
              <a:rPr lang="en-US" sz="3200" b="1" i="0" dirty="0">
                <a:solidFill>
                  <a:srgbClr val="FF0000"/>
                </a:solidFill>
                <a:effectLst/>
                <a:latin typeface="+mj-lt"/>
              </a:rPr>
              <a:t> </a:t>
            </a:r>
            <a:r>
              <a:rPr lang="en-US" sz="3200" b="1" i="0" dirty="0" err="1">
                <a:solidFill>
                  <a:srgbClr val="FF0000"/>
                </a:solidFill>
                <a:effectLst/>
                <a:latin typeface="+mj-lt"/>
              </a:rPr>
              <a:t>giải</a:t>
            </a:r>
            <a:r>
              <a:rPr lang="en-US" sz="3200" b="1" i="0" dirty="0">
                <a:solidFill>
                  <a:srgbClr val="FF0000"/>
                </a:solidFill>
                <a:effectLst/>
                <a:latin typeface="+mj-lt"/>
              </a:rPr>
              <a:t>:</a:t>
            </a:r>
          </a:p>
          <a:p>
            <a:pPr algn="ctr"/>
            <a:r>
              <a:rPr lang="en-US" sz="3200" b="1" i="0" dirty="0">
                <a:solidFill>
                  <a:srgbClr val="FF0000"/>
                </a:solidFill>
                <a:effectLst/>
                <a:latin typeface="+mj-lt"/>
              </a:rPr>
              <a:t>a) </a:t>
            </a:r>
            <a:r>
              <a:rPr lang="en-US" sz="3200" b="1" i="0" dirty="0" err="1">
                <a:solidFill>
                  <a:srgbClr val="FF0000"/>
                </a:solidFill>
                <a:effectLst/>
                <a:latin typeface="+mj-lt"/>
              </a:rPr>
              <a:t>Diện</a:t>
            </a:r>
            <a:r>
              <a:rPr lang="en-US" sz="3200" b="1" i="0" dirty="0">
                <a:solidFill>
                  <a:srgbClr val="FF0000"/>
                </a:solidFill>
                <a:effectLst/>
                <a:latin typeface="+mj-lt"/>
              </a:rPr>
              <a:t> </a:t>
            </a:r>
            <a:r>
              <a:rPr lang="en-US" sz="3200" b="1" i="0" dirty="0" err="1">
                <a:solidFill>
                  <a:srgbClr val="FF0000"/>
                </a:solidFill>
                <a:effectLst/>
                <a:latin typeface="+mj-lt"/>
              </a:rPr>
              <a:t>tích</a:t>
            </a:r>
            <a:r>
              <a:rPr lang="en-US" sz="3200" b="1" i="0" dirty="0">
                <a:solidFill>
                  <a:srgbClr val="FF0000"/>
                </a:solidFill>
                <a:effectLst/>
                <a:latin typeface="+mj-lt"/>
              </a:rPr>
              <a:t> </a:t>
            </a:r>
            <a:r>
              <a:rPr lang="en-US" sz="3200" b="1" i="0" dirty="0" err="1">
                <a:solidFill>
                  <a:srgbClr val="FF0000"/>
                </a:solidFill>
                <a:effectLst/>
                <a:latin typeface="+mj-lt"/>
              </a:rPr>
              <a:t>hình</a:t>
            </a:r>
            <a:r>
              <a:rPr lang="en-US" sz="3200" b="1" i="0" dirty="0">
                <a:solidFill>
                  <a:srgbClr val="FF0000"/>
                </a:solidFill>
                <a:effectLst/>
                <a:latin typeface="+mj-lt"/>
              </a:rPr>
              <a:t> </a:t>
            </a:r>
            <a:r>
              <a:rPr lang="en-US" sz="3200" b="1" i="0" dirty="0" err="1">
                <a:solidFill>
                  <a:srgbClr val="FF0000"/>
                </a:solidFill>
                <a:effectLst/>
                <a:latin typeface="+mj-lt"/>
              </a:rPr>
              <a:t>chữ</a:t>
            </a:r>
            <a:r>
              <a:rPr lang="en-US" sz="3200" b="1" i="0" dirty="0">
                <a:solidFill>
                  <a:srgbClr val="FF0000"/>
                </a:solidFill>
                <a:effectLst/>
                <a:latin typeface="+mj-lt"/>
              </a:rPr>
              <a:t> </a:t>
            </a:r>
            <a:r>
              <a:rPr lang="en-US" sz="3200" b="1" i="0" dirty="0" err="1">
                <a:solidFill>
                  <a:srgbClr val="FF0000"/>
                </a:solidFill>
                <a:effectLst/>
                <a:latin typeface="+mj-lt"/>
              </a:rPr>
              <a:t>nhật</a:t>
            </a:r>
            <a:r>
              <a:rPr lang="en-US" sz="3200" b="1" i="0" dirty="0">
                <a:solidFill>
                  <a:srgbClr val="FF0000"/>
                </a:solidFill>
                <a:effectLst/>
                <a:latin typeface="+mj-lt"/>
              </a:rPr>
              <a:t> ABCD </a:t>
            </a:r>
            <a:r>
              <a:rPr lang="en-US" sz="3200" b="1" i="0" dirty="0" err="1">
                <a:solidFill>
                  <a:srgbClr val="FF0000"/>
                </a:solidFill>
                <a:effectLst/>
                <a:latin typeface="+mj-lt"/>
              </a:rPr>
              <a:t>là</a:t>
            </a:r>
            <a:r>
              <a:rPr lang="en-US" sz="3200" b="1" i="0" dirty="0">
                <a:solidFill>
                  <a:srgbClr val="FF0000"/>
                </a:solidFill>
                <a:effectLst/>
                <a:latin typeface="+mj-lt"/>
              </a:rPr>
              <a:t>:</a:t>
            </a:r>
          </a:p>
          <a:p>
            <a:pPr algn="ctr"/>
            <a:r>
              <a:rPr lang="en-US" sz="3200" b="1" i="0" dirty="0">
                <a:solidFill>
                  <a:srgbClr val="FF0000"/>
                </a:solidFill>
                <a:effectLst/>
                <a:latin typeface="+mj-lt"/>
              </a:rPr>
              <a:t>8 x 6 = 48 (cm</a:t>
            </a:r>
            <a:r>
              <a:rPr lang="en-US" sz="3200" b="1" i="0" baseline="30000" dirty="0">
                <a:solidFill>
                  <a:srgbClr val="FF0000"/>
                </a:solidFill>
                <a:effectLst/>
                <a:latin typeface="+mj-lt"/>
              </a:rPr>
              <a:t>2</a:t>
            </a:r>
            <a:r>
              <a:rPr lang="en-US" sz="3200" b="1" i="0" dirty="0">
                <a:solidFill>
                  <a:srgbClr val="FF0000"/>
                </a:solidFill>
                <a:effectLst/>
                <a:latin typeface="+mj-lt"/>
              </a:rPr>
              <a:t>)</a:t>
            </a:r>
          </a:p>
          <a:p>
            <a:pPr algn="ctr"/>
            <a:r>
              <a:rPr lang="en-US" sz="3200" b="1" i="0" dirty="0" err="1">
                <a:solidFill>
                  <a:srgbClr val="FF0000"/>
                </a:solidFill>
                <a:effectLst/>
                <a:latin typeface="+mj-lt"/>
              </a:rPr>
              <a:t>Diện</a:t>
            </a:r>
            <a:r>
              <a:rPr lang="en-US" sz="3200" b="1" i="0" dirty="0">
                <a:solidFill>
                  <a:srgbClr val="FF0000"/>
                </a:solidFill>
                <a:effectLst/>
                <a:latin typeface="+mj-lt"/>
              </a:rPr>
              <a:t> </a:t>
            </a:r>
            <a:r>
              <a:rPr lang="en-US" sz="3200" b="1" i="0" dirty="0" err="1">
                <a:solidFill>
                  <a:srgbClr val="FF0000"/>
                </a:solidFill>
                <a:effectLst/>
                <a:latin typeface="+mj-lt"/>
              </a:rPr>
              <a:t>tích</a:t>
            </a:r>
            <a:r>
              <a:rPr lang="en-US" sz="3200" b="1" i="0" dirty="0">
                <a:solidFill>
                  <a:srgbClr val="FF0000"/>
                </a:solidFill>
                <a:effectLst/>
                <a:latin typeface="+mj-lt"/>
              </a:rPr>
              <a:t> </a:t>
            </a:r>
            <a:r>
              <a:rPr lang="en-US" sz="3200" b="1" i="0" dirty="0" err="1">
                <a:solidFill>
                  <a:srgbClr val="FF0000"/>
                </a:solidFill>
                <a:effectLst/>
                <a:latin typeface="+mj-lt"/>
              </a:rPr>
              <a:t>hình</a:t>
            </a:r>
            <a:r>
              <a:rPr lang="en-US" sz="3200" b="1" i="0" dirty="0">
                <a:solidFill>
                  <a:srgbClr val="FF0000"/>
                </a:solidFill>
                <a:effectLst/>
                <a:latin typeface="+mj-lt"/>
              </a:rPr>
              <a:t> </a:t>
            </a:r>
            <a:r>
              <a:rPr lang="en-US" sz="3200" b="1" i="0" dirty="0" err="1">
                <a:solidFill>
                  <a:srgbClr val="FF0000"/>
                </a:solidFill>
                <a:effectLst/>
                <a:latin typeface="+mj-lt"/>
              </a:rPr>
              <a:t>chữ</a:t>
            </a:r>
            <a:r>
              <a:rPr lang="en-US" sz="3200" b="1" i="0" dirty="0">
                <a:solidFill>
                  <a:srgbClr val="FF0000"/>
                </a:solidFill>
                <a:effectLst/>
                <a:latin typeface="+mj-lt"/>
              </a:rPr>
              <a:t> </a:t>
            </a:r>
            <a:r>
              <a:rPr lang="en-US" sz="3200" b="1" i="0" dirty="0" err="1">
                <a:solidFill>
                  <a:srgbClr val="FF0000"/>
                </a:solidFill>
                <a:effectLst/>
                <a:latin typeface="+mj-lt"/>
              </a:rPr>
              <a:t>nhật</a:t>
            </a:r>
            <a:r>
              <a:rPr lang="en-US" sz="3200" b="1" i="0" dirty="0">
                <a:solidFill>
                  <a:srgbClr val="FF0000"/>
                </a:solidFill>
                <a:effectLst/>
                <a:latin typeface="+mj-lt"/>
              </a:rPr>
              <a:t> DMNP </a:t>
            </a:r>
            <a:r>
              <a:rPr lang="en-US" sz="3200" b="1" i="0" dirty="0" err="1">
                <a:solidFill>
                  <a:srgbClr val="FF0000"/>
                </a:solidFill>
                <a:effectLst/>
                <a:latin typeface="+mj-lt"/>
              </a:rPr>
              <a:t>là</a:t>
            </a:r>
            <a:r>
              <a:rPr lang="en-US" sz="3200" b="1" i="0" dirty="0">
                <a:solidFill>
                  <a:srgbClr val="FF0000"/>
                </a:solidFill>
                <a:effectLst/>
                <a:latin typeface="+mj-lt"/>
              </a:rPr>
              <a:t>:</a:t>
            </a:r>
          </a:p>
          <a:p>
            <a:pPr algn="ctr"/>
            <a:r>
              <a:rPr lang="en-US" sz="3200" b="1" i="0" dirty="0">
                <a:solidFill>
                  <a:srgbClr val="FF0000"/>
                </a:solidFill>
                <a:effectLst/>
                <a:latin typeface="+mj-lt"/>
              </a:rPr>
              <a:t>7 x 10 = 70 (cm</a:t>
            </a:r>
            <a:r>
              <a:rPr lang="en-US" sz="3200" b="1" i="0" baseline="30000" dirty="0">
                <a:solidFill>
                  <a:srgbClr val="FF0000"/>
                </a:solidFill>
                <a:effectLst/>
                <a:latin typeface="+mj-lt"/>
              </a:rPr>
              <a:t>2</a:t>
            </a:r>
            <a:r>
              <a:rPr lang="en-US" sz="3200" b="1" i="0" dirty="0">
                <a:solidFill>
                  <a:srgbClr val="FF0000"/>
                </a:solidFill>
                <a:effectLst/>
                <a:latin typeface="+mj-lt"/>
              </a:rPr>
              <a:t>)</a:t>
            </a:r>
          </a:p>
          <a:p>
            <a:pPr algn="ctr"/>
            <a:r>
              <a:rPr lang="en-US" sz="3200" b="1" i="0" dirty="0">
                <a:solidFill>
                  <a:srgbClr val="FF0000"/>
                </a:solidFill>
                <a:effectLst/>
                <a:latin typeface="+mj-lt"/>
              </a:rPr>
              <a:t>b) </a:t>
            </a:r>
            <a:r>
              <a:rPr lang="en-US" sz="3200" b="1" i="0" dirty="0" err="1">
                <a:solidFill>
                  <a:srgbClr val="FF0000"/>
                </a:solidFill>
                <a:effectLst/>
                <a:latin typeface="+mj-lt"/>
              </a:rPr>
              <a:t>Diện</a:t>
            </a:r>
            <a:r>
              <a:rPr lang="en-US" sz="3200" b="1" i="0" dirty="0">
                <a:solidFill>
                  <a:srgbClr val="FF0000"/>
                </a:solidFill>
                <a:effectLst/>
                <a:latin typeface="+mj-lt"/>
              </a:rPr>
              <a:t> </a:t>
            </a:r>
            <a:r>
              <a:rPr lang="en-US" sz="3200" b="1" i="0" dirty="0" err="1">
                <a:solidFill>
                  <a:srgbClr val="FF0000"/>
                </a:solidFill>
                <a:effectLst/>
                <a:latin typeface="+mj-lt"/>
              </a:rPr>
              <a:t>tích</a:t>
            </a:r>
            <a:r>
              <a:rPr lang="en-US" sz="3200" b="1" i="0" dirty="0">
                <a:solidFill>
                  <a:srgbClr val="FF0000"/>
                </a:solidFill>
                <a:effectLst/>
                <a:latin typeface="+mj-lt"/>
              </a:rPr>
              <a:t> </a:t>
            </a:r>
            <a:r>
              <a:rPr lang="en-US" sz="3200" b="1" i="0" dirty="0" err="1">
                <a:solidFill>
                  <a:srgbClr val="FF0000"/>
                </a:solidFill>
                <a:effectLst/>
                <a:latin typeface="+mj-lt"/>
              </a:rPr>
              <a:t>hình</a:t>
            </a:r>
            <a:r>
              <a:rPr lang="en-US" sz="3200" b="1" i="0" dirty="0">
                <a:solidFill>
                  <a:srgbClr val="FF0000"/>
                </a:solidFill>
                <a:effectLst/>
                <a:latin typeface="+mj-lt"/>
              </a:rPr>
              <a:t> </a:t>
            </a:r>
            <a:r>
              <a:rPr lang="en-US" sz="3200" b="1" i="0" dirty="0">
                <a:solidFill>
                  <a:srgbClr val="FF0000"/>
                </a:solidFill>
                <a:effectLst/>
                <a:latin typeface="HP001 4 hàng" panose="020B0603050302020204" pitchFamily="34" charset="0"/>
              </a:rPr>
              <a:t>H</a:t>
            </a:r>
            <a:r>
              <a:rPr lang="en-US" sz="3200" b="1" i="0" dirty="0">
                <a:solidFill>
                  <a:srgbClr val="FF0000"/>
                </a:solidFill>
                <a:effectLst/>
                <a:latin typeface="+mj-lt"/>
              </a:rPr>
              <a:t> </a:t>
            </a:r>
            <a:r>
              <a:rPr lang="en-US" sz="3200" b="1" i="0" dirty="0" err="1">
                <a:solidFill>
                  <a:srgbClr val="FF0000"/>
                </a:solidFill>
                <a:effectLst/>
                <a:latin typeface="+mj-lt"/>
              </a:rPr>
              <a:t>là</a:t>
            </a:r>
            <a:r>
              <a:rPr lang="en-US" sz="3200" b="1" i="0" dirty="0">
                <a:solidFill>
                  <a:srgbClr val="FF0000"/>
                </a:solidFill>
                <a:effectLst/>
                <a:latin typeface="+mj-lt"/>
              </a:rPr>
              <a:t>:</a:t>
            </a:r>
          </a:p>
          <a:p>
            <a:pPr algn="ctr"/>
            <a:r>
              <a:rPr lang="en-US" sz="3200" b="1" i="0" dirty="0">
                <a:solidFill>
                  <a:srgbClr val="FF0000"/>
                </a:solidFill>
                <a:effectLst/>
                <a:latin typeface="+mj-lt"/>
              </a:rPr>
              <a:t>48 + 70 = 118 (cm</a:t>
            </a:r>
            <a:r>
              <a:rPr lang="en-US" sz="3200" b="1" i="0" baseline="30000" dirty="0">
                <a:solidFill>
                  <a:srgbClr val="FF0000"/>
                </a:solidFill>
                <a:effectLst/>
                <a:latin typeface="+mj-lt"/>
              </a:rPr>
              <a:t>2</a:t>
            </a:r>
            <a:r>
              <a:rPr lang="en-US" sz="3200" b="1" i="0" dirty="0">
                <a:solidFill>
                  <a:srgbClr val="FF0000"/>
                </a:solidFill>
                <a:effectLst/>
                <a:latin typeface="+mj-lt"/>
              </a:rPr>
              <a:t>)</a:t>
            </a:r>
          </a:p>
          <a:p>
            <a:pPr algn="r"/>
            <a:r>
              <a:rPr lang="en-US" sz="3200" b="1" i="0" dirty="0" err="1">
                <a:solidFill>
                  <a:srgbClr val="FF0000"/>
                </a:solidFill>
                <a:effectLst/>
                <a:latin typeface="+mj-lt"/>
              </a:rPr>
              <a:t>Đáp</a:t>
            </a:r>
            <a:r>
              <a:rPr lang="en-US" sz="3200" b="1" i="0" dirty="0">
                <a:solidFill>
                  <a:srgbClr val="FF0000"/>
                </a:solidFill>
                <a:effectLst/>
                <a:latin typeface="+mj-lt"/>
              </a:rPr>
              <a:t> </a:t>
            </a:r>
            <a:r>
              <a:rPr lang="en-US" sz="3200" b="1" i="0" dirty="0" err="1">
                <a:solidFill>
                  <a:srgbClr val="FF0000"/>
                </a:solidFill>
                <a:effectLst/>
                <a:latin typeface="+mj-lt"/>
              </a:rPr>
              <a:t>số</a:t>
            </a:r>
            <a:r>
              <a:rPr lang="en-US" sz="3200" b="1" i="0" dirty="0">
                <a:solidFill>
                  <a:srgbClr val="FF0000"/>
                </a:solidFill>
                <a:effectLst/>
                <a:latin typeface="+mj-lt"/>
              </a:rPr>
              <a:t>: a) 48 cm</a:t>
            </a:r>
            <a:r>
              <a:rPr lang="en-US" sz="3200" b="1" i="0" baseline="30000" dirty="0">
                <a:solidFill>
                  <a:srgbClr val="FF0000"/>
                </a:solidFill>
                <a:effectLst/>
                <a:latin typeface="+mj-lt"/>
              </a:rPr>
              <a:t>2</a:t>
            </a:r>
            <a:r>
              <a:rPr lang="en-US" sz="3200" b="1" i="0" dirty="0">
                <a:solidFill>
                  <a:srgbClr val="FF0000"/>
                </a:solidFill>
                <a:effectLst/>
                <a:latin typeface="+mj-lt"/>
              </a:rPr>
              <a:t>; 70 cm</a:t>
            </a:r>
            <a:r>
              <a:rPr lang="en-US" sz="3200" b="1" i="0" baseline="30000" dirty="0">
                <a:solidFill>
                  <a:srgbClr val="FF0000"/>
                </a:solidFill>
                <a:effectLst/>
                <a:latin typeface="+mj-lt"/>
              </a:rPr>
              <a:t>2</a:t>
            </a:r>
            <a:br>
              <a:rPr lang="en-US" sz="3200" b="1" i="0" baseline="30000" dirty="0">
                <a:solidFill>
                  <a:srgbClr val="FF0000"/>
                </a:solidFill>
                <a:effectLst/>
                <a:latin typeface="+mj-lt"/>
              </a:rPr>
            </a:br>
            <a:r>
              <a:rPr lang="en-US" sz="3200" b="1" i="0" baseline="30000" dirty="0">
                <a:solidFill>
                  <a:srgbClr val="FF0000"/>
                </a:solidFill>
                <a:effectLst/>
                <a:latin typeface="+mj-lt"/>
              </a:rPr>
              <a:t> </a:t>
            </a:r>
            <a:r>
              <a:rPr lang="en-US" sz="3200" b="1" i="0" dirty="0">
                <a:solidFill>
                  <a:srgbClr val="FF0000"/>
                </a:solidFill>
                <a:effectLst/>
                <a:latin typeface="+mj-lt"/>
              </a:rPr>
              <a:t>b) 118 cm</a:t>
            </a:r>
            <a:r>
              <a:rPr lang="en-US" sz="3200" b="1" i="0" baseline="30000" dirty="0">
                <a:solidFill>
                  <a:srgbClr val="FF0000"/>
                </a:solidFill>
                <a:effectLst/>
                <a:latin typeface="+mj-lt"/>
              </a:rPr>
              <a:t>2</a:t>
            </a:r>
            <a:endParaRPr lang="en-US" sz="3200" b="1" i="0" dirty="0">
              <a:solidFill>
                <a:srgbClr val="FF0000"/>
              </a:solidFill>
              <a:effectLst/>
              <a:latin typeface="+mj-lt"/>
            </a:endParaRPr>
          </a:p>
        </p:txBody>
      </p:sp>
    </p:spTree>
    <p:extLst>
      <p:ext uri="{BB962C8B-B14F-4D97-AF65-F5344CB8AC3E}">
        <p14:creationId xmlns:p14="http://schemas.microsoft.com/office/powerpoint/2010/main" val="245913745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down)">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down)">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down)">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wipe(down)">
                                      <p:cBhvr>
                                        <p:cTn id="4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1"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5481159" y="746760"/>
            <a:ext cx="916636" cy="1419000"/>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7963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4.16667E-6 -2.59259E-6 L 0.05703 -0.01296 L 0.09531 0.12338 L 0.16875 0.12176 " pathEditMode="relative" ptsTypes="AAAA">
                                      <p:cBhvr>
                                        <p:cTn id="6" dur="2000" fill="hold"/>
                                        <p:tgtEl>
                                          <p:spTgt spid="12"/>
                                        </p:tgtEl>
                                        <p:attrNameLst>
                                          <p:attrName>ppt_x</p:attrName>
                                          <p:attrName>ppt_y</p:attrName>
                                        </p:attrNameLst>
                                      </p:cBhvr>
                                    </p:animMotion>
                                  </p:childTnLst>
                                </p:cTn>
                              </p:par>
                            </p:childTnLst>
                          </p:cTn>
                        </p:par>
                        <p:par>
                          <p:cTn id="7" fill="hold">
                            <p:stCondLst>
                              <p:cond delay="2000"/>
                            </p:stCondLst>
                            <p:childTnLst>
                              <p:par>
                                <p:cTn id="8" presetID="26" presetClass="emph" presetSubtype="0" repeatCount="3000" fill="hold" nodeType="after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128614" y="0"/>
            <a:ext cx="12512843" cy="6858001"/>
            <a:chOff x="-128614" y="0"/>
            <a:chExt cx="12512843" cy="6858001"/>
          </a:xfrm>
        </p:grpSpPr>
        <p:pic>
          <p:nvPicPr>
            <p:cNvPr id="9" name="Picture 8">
              <a:extLst>
                <a:ext uri="{FF2B5EF4-FFF2-40B4-BE49-F238E27FC236}">
                  <a16:creationId xmlns:a16="http://schemas.microsoft.com/office/drawing/2014/main" id="{89787B99-D1AD-481E-9F8B-8311FC9FBFAE}"/>
                </a:ext>
              </a:extLst>
            </p:cNvPr>
            <p:cNvPicPr>
              <a:picLocks noChangeAspect="1"/>
            </p:cNvPicPr>
            <p:nvPr/>
          </p:nvPicPr>
          <p:blipFill rotWithShape="1">
            <a:blip r:embed="rId3">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10" name="Picture 9">
              <a:extLst>
                <a:ext uri="{FF2B5EF4-FFF2-40B4-BE49-F238E27FC236}">
                  <a16:creationId xmlns:a16="http://schemas.microsoft.com/office/drawing/2014/main" id="{89787B99-D1AD-481E-9F8B-8311FC9FBFA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1215284" y="4683127"/>
            <a:ext cx="1022363" cy="1582671"/>
          </a:xfrm>
          <a:prstGeom prst="rect">
            <a:avLst/>
          </a:prstGeom>
        </p:spPr>
      </p:pic>
      <p:pic>
        <p:nvPicPr>
          <p:cNvPr id="11" name="Picture 2" descr="Mật Ong Clip nghệ thuật - con ong png tải về - Miễn phí trong suốt Cười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719" b="98125" l="3111" r="97111">
                        <a14:foregroundMark x1="33889" y1="27187" x2="33889" y2="27187"/>
                        <a14:foregroundMark x1="51556" y1="21563" x2="51556" y2="21563"/>
                        <a14:foregroundMark x1="10333" y1="11563" x2="49444" y2="53125"/>
                        <a14:foregroundMark x1="55778" y1="11094" x2="51556" y2="49844"/>
                        <a14:foregroundMark x1="78889" y1="34531" x2="84889" y2="54219"/>
                        <a14:foregroundMark x1="92667" y1="40156" x2="94000" y2="59844"/>
                        <a14:foregroundMark x1="73000" y1="15313" x2="84667" y2="30781"/>
                        <a14:foregroundMark x1="85444" y1="16719" x2="89778" y2="36406"/>
                        <a14:backgroundMark x1="80111" y1="24531" x2="80000" y2="29063"/>
                        <a14:backgroundMark x1="80000" y1="23281" x2="81111" y2="25156"/>
                        <a14:backgroundMark x1="75778" y1="18906" x2="81000" y2="24688"/>
                        <a14:backgroundMark x1="83222" y1="29844" x2="81333" y2="24688"/>
                        <a14:backgroundMark x1="82889" y1="20938" x2="87222" y2="30781"/>
                        <a14:backgroundMark x1="86889" y1="30312" x2="88111" y2="33438"/>
                        <a14:backgroundMark x1="86778" y1="20781" x2="88667" y2="28281"/>
                        <a14:backgroundMark x1="88889" y1="28438" x2="88667" y2="3156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2212068" y="4200527"/>
            <a:ext cx="2190754" cy="15578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2563E34-692B-43F5-960D-9C5798E03A11}"/>
              </a:ext>
            </a:extLst>
          </p:cNvPr>
          <p:cNvPicPr>
            <a:picLocks noChangeAspect="1"/>
          </p:cNvPicPr>
          <p:nvPr/>
        </p:nvPicPr>
        <p:blipFill>
          <a:blip r:embed="rId10"/>
          <a:stretch>
            <a:fillRect/>
          </a:stretch>
        </p:blipFill>
        <p:spPr>
          <a:xfrm>
            <a:off x="2318813" y="1002661"/>
            <a:ext cx="7315834" cy="3023878"/>
          </a:xfrm>
          <a:prstGeom prst="rect">
            <a:avLst/>
          </a:prstGeom>
        </p:spPr>
      </p:pic>
    </p:spTree>
    <p:extLst>
      <p:ext uri="{BB962C8B-B14F-4D97-AF65-F5344CB8AC3E}">
        <p14:creationId xmlns:p14="http://schemas.microsoft.com/office/powerpoint/2010/main" val="30101533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100"/>
                                  </p:stCondLst>
                                  <p:childTnLst>
                                    <p:animMotion origin="layout" path="M 2.5E-6 1.85185E-6 L 0.48385 0.04143 " pathEditMode="relative" rAng="0" ptsTypes="AA">
                                      <p:cBhvr>
                                        <p:cTn id="6" dur="4600" fill="hold"/>
                                        <p:tgtEl>
                                          <p:spTgt spid="7"/>
                                        </p:tgtEl>
                                        <p:attrNameLst>
                                          <p:attrName>ppt_x</p:attrName>
                                          <p:attrName>ppt_y</p:attrName>
                                        </p:attrNameLst>
                                      </p:cBhvr>
                                      <p:rCtr x="24193" y="2060"/>
                                    </p:animMotion>
                                  </p:childTnLst>
                                </p:cTn>
                              </p:par>
                              <p:par>
                                <p:cTn id="7" presetID="32" presetClass="emph" presetSubtype="0" repeatCount="5300" fill="hold" nodeType="withEffect">
                                  <p:stCondLst>
                                    <p:cond delay="0"/>
                                  </p:stCondLst>
                                  <p:childTnLst>
                                    <p:animRot by="120000">
                                      <p:cBhvr>
                                        <p:cTn id="8" dur="91" fill="hold">
                                          <p:stCondLst>
                                            <p:cond delay="0"/>
                                          </p:stCondLst>
                                        </p:cTn>
                                        <p:tgtEl>
                                          <p:spTgt spid="7"/>
                                        </p:tgtEl>
                                        <p:attrNameLst>
                                          <p:attrName>r</p:attrName>
                                        </p:attrNameLst>
                                      </p:cBhvr>
                                    </p:animRot>
                                    <p:animRot by="-240000">
                                      <p:cBhvr>
                                        <p:cTn id="9" dur="181" fill="hold">
                                          <p:stCondLst>
                                            <p:cond delay="181"/>
                                          </p:stCondLst>
                                        </p:cTn>
                                        <p:tgtEl>
                                          <p:spTgt spid="7"/>
                                        </p:tgtEl>
                                        <p:attrNameLst>
                                          <p:attrName>r</p:attrName>
                                        </p:attrNameLst>
                                      </p:cBhvr>
                                    </p:animRot>
                                    <p:animRot by="240000">
                                      <p:cBhvr>
                                        <p:cTn id="10" dur="181" fill="hold">
                                          <p:stCondLst>
                                            <p:cond delay="362"/>
                                          </p:stCondLst>
                                        </p:cTn>
                                        <p:tgtEl>
                                          <p:spTgt spid="7"/>
                                        </p:tgtEl>
                                        <p:attrNameLst>
                                          <p:attrName>r</p:attrName>
                                        </p:attrNameLst>
                                      </p:cBhvr>
                                    </p:animRot>
                                    <p:animRot by="-240000">
                                      <p:cBhvr>
                                        <p:cTn id="11" dur="181" fill="hold">
                                          <p:stCondLst>
                                            <p:cond delay="543"/>
                                          </p:stCondLst>
                                        </p:cTn>
                                        <p:tgtEl>
                                          <p:spTgt spid="7"/>
                                        </p:tgtEl>
                                        <p:attrNameLst>
                                          <p:attrName>r</p:attrName>
                                        </p:attrNameLst>
                                      </p:cBhvr>
                                    </p:animRot>
                                    <p:animRot by="120000">
                                      <p:cBhvr>
                                        <p:cTn id="12" dur="181" fill="hold">
                                          <p:stCondLst>
                                            <p:cond delay="725"/>
                                          </p:stCondLst>
                                        </p:cTn>
                                        <p:tgtEl>
                                          <p:spTgt spid="7"/>
                                        </p:tgtEl>
                                        <p:attrNameLst>
                                          <p:attrName>r</p:attrName>
                                        </p:attrNameLst>
                                      </p:cBhvr>
                                    </p:animRot>
                                  </p:childTnLst>
                                </p:cTn>
                              </p:par>
                              <p:par>
                                <p:cTn id="13" presetID="60" presetClass="path" presetSubtype="0" accel="50000" decel="50000" fill="hold" nodeType="withEffect">
                                  <p:stCondLst>
                                    <p:cond delay="0"/>
                                  </p:stCondLst>
                                  <p:childTnLst>
                                    <p:animMotion origin="layout" path="M 3.54167E-6 4.07407E-6 C -0.00391 0.05301 -0.01394 0.12708 -0.04922 0.12592 C -0.10026 0.12592 -0.10417 -0.12199 -0.16498 -0.12292 C -0.21993 -0.12292 -0.19063 0.09398 -0.24349 0.09305 C -0.29844 0.09305 -0.26914 -0.06389 -0.32813 -0.06389 C -0.38112 -0.06389 -0.3517 0.04189 -0.3987 0.04189 C -0.44401 0.04189 -0.42045 -0.03889 -0.46159 -0.03889 C -0.48516 -0.03889 -0.48724 -0.0169 -0.48894 4.07407E-6 " pathEditMode="relative" rAng="0" ptsTypes="AAAAAAAA">
                                      <p:cBhvr>
                                        <p:cTn id="14" dur="4250" fill="hold"/>
                                        <p:tgtEl>
                                          <p:spTgt spid="11"/>
                                        </p:tgtEl>
                                        <p:attrNameLst>
                                          <p:attrName>ppt_x</p:attrName>
                                          <p:attrName>ppt_y</p:attrName>
                                        </p:attrNameLst>
                                      </p:cBhvr>
                                      <p:rCtr x="-24453" y="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8" name="Group 17"/>
          <p:cNvGrpSpPr/>
          <p:nvPr/>
        </p:nvGrpSpPr>
        <p:grpSpPr>
          <a:xfrm>
            <a:off x="-128614" y="0"/>
            <a:ext cx="12512843" cy="6858001"/>
            <a:chOff x="-128614" y="0"/>
            <a:chExt cx="12512843" cy="6858001"/>
          </a:xfrm>
        </p:grpSpPr>
        <p:pic>
          <p:nvPicPr>
            <p:cNvPr id="21" name="Picture 20">
              <a:extLst>
                <a:ext uri="{FF2B5EF4-FFF2-40B4-BE49-F238E27FC236}">
                  <a16:creationId xmlns:a16="http://schemas.microsoft.com/office/drawing/2014/main" id="{89787B99-D1AD-481E-9F8B-8311FC9FBFAE}"/>
                </a:ext>
              </a:extLst>
            </p:cNvPr>
            <p:cNvPicPr>
              <a:picLocks noChangeAspect="1"/>
            </p:cNvPicPr>
            <p:nvPr/>
          </p:nvPicPr>
          <p:blipFill rotWithShape="1">
            <a:blip r:embed="rId3">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22" name="Picture 21">
              <a:extLst>
                <a:ext uri="{FF2B5EF4-FFF2-40B4-BE49-F238E27FC236}">
                  <a16:creationId xmlns:a16="http://schemas.microsoft.com/office/drawing/2014/main" id="{89787B99-D1AD-481E-9F8B-8311FC9FBFA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sp>
        <p:nvSpPr>
          <p:cNvPr id="4" name="Rounded Rectangle 3"/>
          <p:cNvSpPr/>
          <p:nvPr/>
        </p:nvSpPr>
        <p:spPr>
          <a:xfrm>
            <a:off x="237364" y="145925"/>
            <a:ext cx="11554585" cy="1416176"/>
          </a:xfrm>
          <a:prstGeom prst="roundRect">
            <a:avLst>
              <a:gd name="adj" fmla="val 5000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483885" y="429857"/>
            <a:ext cx="543619" cy="614402"/>
            <a:chOff x="0" y="-15601"/>
            <a:chExt cx="252000" cy="300873"/>
          </a:xfrm>
        </p:grpSpPr>
        <p:sp>
          <p:nvSpPr>
            <p:cNvPr id="14" name="Oval 13"/>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 Box 2"/>
            <p:cNvSpPr txBox="1">
              <a:spLocks noChangeArrowheads="1"/>
            </p:cNvSpPr>
            <p:nvPr/>
          </p:nvSpPr>
          <p:spPr bwMode="auto">
            <a:xfrm>
              <a:off x="8674" y="-15601"/>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rPr>
                <a:t>3</a:t>
              </a:r>
              <a:endParaRPr kumimoji="0" lang="en-US"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grpSp>
      <p:sp>
        <p:nvSpPr>
          <p:cNvPr id="20" name="Text Box 10"/>
          <p:cNvSpPr txBox="1">
            <a:spLocks noChangeArrowheads="1"/>
          </p:cNvSpPr>
          <p:nvPr/>
        </p:nvSpPr>
        <p:spPr bwMode="auto">
          <a:xfrm>
            <a:off x="1061596" y="309410"/>
            <a:ext cx="1043507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just">
              <a:spcBef>
                <a:spcPct val="50000"/>
              </a:spcBef>
              <a:defRPr/>
            </a:pPr>
            <a:r>
              <a:rPr lang="vi-VN" sz="2400" b="1" dirty="0">
                <a:latin typeface="Calibri" panose="020F0502020204030204" pitchFamily="34" charset="0"/>
                <a:cs typeface="Calibri" panose="020F0502020204030204" pitchFamily="34" charset="0"/>
              </a:rPr>
              <a:t>Mai, Nam và Việt cắt được ba tờ giấy màu có kích thước như hình vẽ dưới đây. Biết tờ giấy màu của Nam có chu vi bằng tờ giấy màu của Việt nhưng có diện tích bé hơn. Em hãy xác định tờ giấy màu mà mỗi bạn đã cắt được.</a:t>
            </a:r>
            <a:endParaRPr kumimoji="0" lang="vi-VN" altLang="en-US" sz="2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44" name="Rectangle: Folded Corner 1">
            <a:extLst>
              <a:ext uri="{FF2B5EF4-FFF2-40B4-BE49-F238E27FC236}">
                <a16:creationId xmlns:a16="http://schemas.microsoft.com/office/drawing/2014/main" id="{87EE6279-D6A6-4525-BB9D-FE96343F90CC}"/>
              </a:ext>
            </a:extLst>
          </p:cNvPr>
          <p:cNvSpPr/>
          <p:nvPr/>
        </p:nvSpPr>
        <p:spPr>
          <a:xfrm>
            <a:off x="208791" y="1685926"/>
            <a:ext cx="11692363" cy="4962524"/>
          </a:xfrm>
          <a:prstGeom prst="foldedCorner">
            <a:avLst>
              <a:gd name="adj" fmla="val 18760"/>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pic>
        <p:nvPicPr>
          <p:cNvPr id="12" name="Picture 11">
            <a:extLst>
              <a:ext uri="{FF2B5EF4-FFF2-40B4-BE49-F238E27FC236}">
                <a16:creationId xmlns:a16="http://schemas.microsoft.com/office/drawing/2014/main" id="{5FF26D9E-EAFB-4F04-9A06-BA9BF704452D}"/>
              </a:ext>
            </a:extLst>
          </p:cNvPr>
          <p:cNvPicPr>
            <a:picLocks noChangeAspect="1"/>
          </p:cNvPicPr>
          <p:nvPr/>
        </p:nvPicPr>
        <p:blipFill>
          <a:blip r:embed="rId6"/>
          <a:stretch>
            <a:fillRect/>
          </a:stretch>
        </p:blipFill>
        <p:spPr>
          <a:xfrm>
            <a:off x="7183955" y="2533650"/>
            <a:ext cx="4598469" cy="2400300"/>
          </a:xfrm>
          <a:prstGeom prst="rect">
            <a:avLst/>
          </a:prstGeom>
        </p:spPr>
      </p:pic>
      <p:sp>
        <p:nvSpPr>
          <p:cNvPr id="15" name="TextBox 14">
            <a:extLst>
              <a:ext uri="{FF2B5EF4-FFF2-40B4-BE49-F238E27FC236}">
                <a16:creationId xmlns:a16="http://schemas.microsoft.com/office/drawing/2014/main" id="{71DAE7B6-06B2-4262-A1BB-8399F5C7077F}"/>
              </a:ext>
            </a:extLst>
          </p:cNvPr>
          <p:cNvSpPr txBox="1"/>
          <p:nvPr/>
        </p:nvSpPr>
        <p:spPr>
          <a:xfrm>
            <a:off x="619124" y="1676400"/>
            <a:ext cx="6315075" cy="4893647"/>
          </a:xfrm>
          <a:prstGeom prst="rect">
            <a:avLst/>
          </a:prstGeom>
          <a:noFill/>
        </p:spPr>
        <p:txBody>
          <a:bodyPr wrap="square" rtlCol="0">
            <a:spAutoFit/>
          </a:bodyPr>
          <a:lstStyle/>
          <a:p>
            <a:pPr algn="ctr"/>
            <a:r>
              <a:rPr lang="en-US" sz="2400" b="1" i="0" u="sng" dirty="0" err="1">
                <a:solidFill>
                  <a:srgbClr val="FF0000"/>
                </a:solidFill>
                <a:effectLst/>
                <a:latin typeface="+mj-lt"/>
              </a:rPr>
              <a:t>Bài</a:t>
            </a:r>
            <a:r>
              <a:rPr lang="en-US" sz="2400" b="1" i="0" u="sng" dirty="0">
                <a:solidFill>
                  <a:srgbClr val="FF0000"/>
                </a:solidFill>
                <a:effectLst/>
                <a:latin typeface="+mj-lt"/>
              </a:rPr>
              <a:t> </a:t>
            </a:r>
            <a:r>
              <a:rPr lang="en-US" sz="2400" b="1" i="0" u="sng" dirty="0" err="1">
                <a:solidFill>
                  <a:srgbClr val="FF0000"/>
                </a:solidFill>
                <a:effectLst/>
                <a:latin typeface="+mj-lt"/>
              </a:rPr>
              <a:t>giải</a:t>
            </a:r>
            <a:r>
              <a:rPr lang="en-US" sz="2400" b="1" i="0" u="sng" dirty="0">
                <a:solidFill>
                  <a:srgbClr val="FF0000"/>
                </a:solidFill>
                <a:effectLst/>
                <a:latin typeface="+mj-lt"/>
              </a:rPr>
              <a:t>:</a:t>
            </a:r>
          </a:p>
          <a:p>
            <a:pPr algn="ctr"/>
            <a:r>
              <a:rPr lang="en-US" sz="2400" b="1" i="0" dirty="0">
                <a:solidFill>
                  <a:srgbClr val="FF0000"/>
                </a:solidFill>
                <a:effectLst/>
                <a:latin typeface="+mj-lt"/>
              </a:rPr>
              <a:t>Chu vi </a:t>
            </a:r>
            <a:r>
              <a:rPr lang="en-US" sz="2400" b="1" i="0" dirty="0" err="1">
                <a:solidFill>
                  <a:srgbClr val="FF0000"/>
                </a:solidFill>
                <a:effectLst/>
                <a:latin typeface="+mj-lt"/>
              </a:rPr>
              <a:t>tờ</a:t>
            </a:r>
            <a:r>
              <a:rPr lang="en-US" sz="2400" b="1" i="0" dirty="0">
                <a:solidFill>
                  <a:srgbClr val="FF0000"/>
                </a:solidFill>
                <a:effectLst/>
                <a:latin typeface="+mj-lt"/>
              </a:rPr>
              <a:t> </a:t>
            </a:r>
            <a:r>
              <a:rPr lang="en-US" sz="2400" b="1" i="0" dirty="0" err="1">
                <a:solidFill>
                  <a:srgbClr val="FF0000"/>
                </a:solidFill>
                <a:effectLst/>
                <a:latin typeface="+mj-lt"/>
              </a:rPr>
              <a:t>giấy</a:t>
            </a:r>
            <a:r>
              <a:rPr lang="en-US" sz="2400" b="1" i="0" dirty="0">
                <a:solidFill>
                  <a:srgbClr val="FF0000"/>
                </a:solidFill>
                <a:effectLst/>
                <a:latin typeface="+mj-lt"/>
              </a:rPr>
              <a:t> </a:t>
            </a:r>
            <a:r>
              <a:rPr lang="en-US" sz="2400" b="1" i="0" dirty="0" err="1">
                <a:solidFill>
                  <a:srgbClr val="FF0000"/>
                </a:solidFill>
                <a:effectLst/>
                <a:latin typeface="+mj-lt"/>
              </a:rPr>
              <a:t>màu</a:t>
            </a:r>
            <a:r>
              <a:rPr lang="en-US" sz="2400" b="1" i="0" dirty="0">
                <a:solidFill>
                  <a:srgbClr val="FF0000"/>
                </a:solidFill>
                <a:effectLst/>
                <a:latin typeface="+mj-lt"/>
              </a:rPr>
              <a:t> </a:t>
            </a:r>
            <a:r>
              <a:rPr lang="en-US" sz="2400" b="1" i="0" dirty="0" err="1">
                <a:solidFill>
                  <a:srgbClr val="FF0000"/>
                </a:solidFill>
                <a:effectLst/>
                <a:latin typeface="+mj-lt"/>
              </a:rPr>
              <a:t>xanh</a:t>
            </a:r>
            <a:r>
              <a:rPr lang="en-US" sz="2400" b="1" i="0" dirty="0">
                <a:solidFill>
                  <a:srgbClr val="FF0000"/>
                </a:solidFill>
                <a:effectLst/>
                <a:latin typeface="+mj-lt"/>
              </a:rPr>
              <a:t> da </a:t>
            </a:r>
            <a:r>
              <a:rPr lang="en-US" sz="2400" b="1" i="0" dirty="0" err="1">
                <a:solidFill>
                  <a:srgbClr val="FF0000"/>
                </a:solidFill>
                <a:effectLst/>
                <a:latin typeface="+mj-lt"/>
              </a:rPr>
              <a:t>trời</a:t>
            </a:r>
            <a:r>
              <a:rPr lang="en-US" sz="2400" b="1" i="0" dirty="0">
                <a:solidFill>
                  <a:srgbClr val="FF0000"/>
                </a:solidFill>
                <a:effectLst/>
                <a:latin typeface="+mj-lt"/>
              </a:rPr>
              <a:t> </a:t>
            </a:r>
            <a:r>
              <a:rPr lang="en-US" sz="2400" b="1" i="0" dirty="0" err="1">
                <a:solidFill>
                  <a:srgbClr val="FF0000"/>
                </a:solidFill>
                <a:effectLst/>
                <a:latin typeface="+mj-lt"/>
              </a:rPr>
              <a:t>là</a:t>
            </a:r>
            <a:r>
              <a:rPr lang="en-US" sz="2400" b="1" i="0" dirty="0">
                <a:solidFill>
                  <a:srgbClr val="FF0000"/>
                </a:solidFill>
                <a:effectLst/>
                <a:latin typeface="+mj-lt"/>
              </a:rPr>
              <a:t>:</a:t>
            </a:r>
          </a:p>
          <a:p>
            <a:pPr algn="ctr"/>
            <a:r>
              <a:rPr lang="en-US" sz="2400" b="1" i="0" dirty="0">
                <a:solidFill>
                  <a:srgbClr val="FF0000"/>
                </a:solidFill>
                <a:effectLst/>
                <a:latin typeface="+mj-lt"/>
              </a:rPr>
              <a:t>(4 + 6) x 2 = 20 (cm)</a:t>
            </a:r>
          </a:p>
          <a:p>
            <a:pPr algn="ctr"/>
            <a:r>
              <a:rPr lang="en-US" sz="2400" b="1" i="0" dirty="0" err="1">
                <a:solidFill>
                  <a:srgbClr val="FF0000"/>
                </a:solidFill>
                <a:effectLst/>
                <a:latin typeface="+mj-lt"/>
              </a:rPr>
              <a:t>Diện</a:t>
            </a:r>
            <a:r>
              <a:rPr lang="en-US" sz="2400" b="1" i="0" dirty="0">
                <a:solidFill>
                  <a:srgbClr val="FF0000"/>
                </a:solidFill>
                <a:effectLst/>
                <a:latin typeface="+mj-lt"/>
              </a:rPr>
              <a:t> </a:t>
            </a:r>
            <a:r>
              <a:rPr lang="en-US" sz="2400" b="1" i="0" dirty="0" err="1">
                <a:solidFill>
                  <a:srgbClr val="FF0000"/>
                </a:solidFill>
                <a:effectLst/>
                <a:latin typeface="+mj-lt"/>
              </a:rPr>
              <a:t>tích</a:t>
            </a:r>
            <a:r>
              <a:rPr lang="en-US" sz="2400" b="1" i="0" dirty="0">
                <a:solidFill>
                  <a:srgbClr val="FF0000"/>
                </a:solidFill>
                <a:effectLst/>
                <a:latin typeface="+mj-lt"/>
              </a:rPr>
              <a:t> </a:t>
            </a:r>
            <a:r>
              <a:rPr lang="en-US" sz="2400" b="1" i="0" dirty="0" err="1">
                <a:solidFill>
                  <a:srgbClr val="FF0000"/>
                </a:solidFill>
                <a:effectLst/>
                <a:latin typeface="+mj-lt"/>
              </a:rPr>
              <a:t>tờ</a:t>
            </a:r>
            <a:r>
              <a:rPr lang="en-US" sz="2400" b="1" i="0" dirty="0">
                <a:solidFill>
                  <a:srgbClr val="FF0000"/>
                </a:solidFill>
                <a:effectLst/>
                <a:latin typeface="+mj-lt"/>
              </a:rPr>
              <a:t> </a:t>
            </a:r>
            <a:r>
              <a:rPr lang="en-US" sz="2400" b="1" i="0" dirty="0" err="1">
                <a:solidFill>
                  <a:srgbClr val="FF0000"/>
                </a:solidFill>
                <a:effectLst/>
                <a:latin typeface="+mj-lt"/>
              </a:rPr>
              <a:t>giấy</a:t>
            </a:r>
            <a:r>
              <a:rPr lang="en-US" sz="2400" b="1" i="0" dirty="0">
                <a:solidFill>
                  <a:srgbClr val="FF0000"/>
                </a:solidFill>
                <a:effectLst/>
                <a:latin typeface="+mj-lt"/>
              </a:rPr>
              <a:t> </a:t>
            </a:r>
            <a:r>
              <a:rPr lang="en-US" sz="2400" b="1" i="0" dirty="0" err="1">
                <a:solidFill>
                  <a:srgbClr val="FF0000"/>
                </a:solidFill>
                <a:effectLst/>
                <a:latin typeface="+mj-lt"/>
              </a:rPr>
              <a:t>màu</a:t>
            </a:r>
            <a:r>
              <a:rPr lang="en-US" sz="2400" b="1" i="0" dirty="0">
                <a:solidFill>
                  <a:srgbClr val="FF0000"/>
                </a:solidFill>
                <a:effectLst/>
                <a:latin typeface="+mj-lt"/>
              </a:rPr>
              <a:t> </a:t>
            </a:r>
            <a:r>
              <a:rPr lang="en-US" sz="2400" b="1" i="0" dirty="0" err="1">
                <a:solidFill>
                  <a:srgbClr val="FF0000"/>
                </a:solidFill>
                <a:effectLst/>
                <a:latin typeface="+mj-lt"/>
              </a:rPr>
              <a:t>xanh</a:t>
            </a:r>
            <a:r>
              <a:rPr lang="en-US" sz="2400" b="1" i="0" dirty="0">
                <a:solidFill>
                  <a:srgbClr val="FF0000"/>
                </a:solidFill>
                <a:effectLst/>
                <a:latin typeface="+mj-lt"/>
              </a:rPr>
              <a:t> da </a:t>
            </a:r>
            <a:r>
              <a:rPr lang="en-US" sz="2400" b="1" i="0" dirty="0" err="1">
                <a:solidFill>
                  <a:srgbClr val="FF0000"/>
                </a:solidFill>
                <a:effectLst/>
                <a:latin typeface="+mj-lt"/>
              </a:rPr>
              <a:t>trời</a:t>
            </a:r>
            <a:r>
              <a:rPr lang="en-US" sz="2400" b="1" i="0" dirty="0">
                <a:solidFill>
                  <a:srgbClr val="FF0000"/>
                </a:solidFill>
                <a:effectLst/>
                <a:latin typeface="+mj-lt"/>
              </a:rPr>
              <a:t> </a:t>
            </a:r>
            <a:r>
              <a:rPr lang="en-US" sz="2400" b="1" i="0" dirty="0" err="1">
                <a:solidFill>
                  <a:srgbClr val="FF0000"/>
                </a:solidFill>
                <a:effectLst/>
                <a:latin typeface="+mj-lt"/>
              </a:rPr>
              <a:t>là</a:t>
            </a:r>
            <a:r>
              <a:rPr lang="en-US" sz="2400" b="1" i="0" dirty="0">
                <a:solidFill>
                  <a:srgbClr val="FF0000"/>
                </a:solidFill>
                <a:effectLst/>
                <a:latin typeface="+mj-lt"/>
              </a:rPr>
              <a:t>:</a:t>
            </a:r>
          </a:p>
          <a:p>
            <a:pPr algn="ctr"/>
            <a:r>
              <a:rPr lang="en-US" sz="2400" b="1" i="0" dirty="0">
                <a:solidFill>
                  <a:srgbClr val="FF0000"/>
                </a:solidFill>
                <a:effectLst/>
                <a:latin typeface="+mj-lt"/>
              </a:rPr>
              <a:t>4 x 6 = 24 (cm</a:t>
            </a:r>
            <a:r>
              <a:rPr lang="en-US" sz="2400" b="1" i="0" baseline="30000" dirty="0">
                <a:solidFill>
                  <a:srgbClr val="FF0000"/>
                </a:solidFill>
                <a:effectLst/>
                <a:latin typeface="+mj-lt"/>
              </a:rPr>
              <a:t>2</a:t>
            </a:r>
            <a:r>
              <a:rPr lang="en-US" sz="2400" b="1" i="0" dirty="0">
                <a:solidFill>
                  <a:srgbClr val="FF0000"/>
                </a:solidFill>
                <a:effectLst/>
                <a:latin typeface="+mj-lt"/>
              </a:rPr>
              <a:t>)</a:t>
            </a:r>
          </a:p>
          <a:p>
            <a:pPr algn="ctr"/>
            <a:r>
              <a:rPr lang="en-US" sz="2400" b="1" i="0" dirty="0">
                <a:solidFill>
                  <a:srgbClr val="FF0000"/>
                </a:solidFill>
                <a:effectLst/>
                <a:latin typeface="+mj-lt"/>
              </a:rPr>
              <a:t>Chu vi </a:t>
            </a:r>
            <a:r>
              <a:rPr lang="en-US" sz="2400" b="1" i="0" dirty="0" err="1">
                <a:solidFill>
                  <a:srgbClr val="FF0000"/>
                </a:solidFill>
                <a:effectLst/>
                <a:latin typeface="+mj-lt"/>
              </a:rPr>
              <a:t>tờ</a:t>
            </a:r>
            <a:r>
              <a:rPr lang="en-US" sz="2400" b="1" i="0" dirty="0">
                <a:solidFill>
                  <a:srgbClr val="FF0000"/>
                </a:solidFill>
                <a:effectLst/>
                <a:latin typeface="+mj-lt"/>
              </a:rPr>
              <a:t> </a:t>
            </a:r>
            <a:r>
              <a:rPr lang="en-US" sz="2400" b="1" i="0" dirty="0" err="1">
                <a:solidFill>
                  <a:srgbClr val="FF0000"/>
                </a:solidFill>
                <a:effectLst/>
                <a:latin typeface="+mj-lt"/>
              </a:rPr>
              <a:t>giấy</a:t>
            </a:r>
            <a:r>
              <a:rPr lang="en-US" sz="2400" b="1" i="0" dirty="0">
                <a:solidFill>
                  <a:srgbClr val="FF0000"/>
                </a:solidFill>
                <a:effectLst/>
                <a:latin typeface="+mj-lt"/>
              </a:rPr>
              <a:t> </a:t>
            </a:r>
            <a:r>
              <a:rPr lang="en-US" sz="2400" b="1" i="0" dirty="0" err="1">
                <a:solidFill>
                  <a:srgbClr val="FF0000"/>
                </a:solidFill>
                <a:effectLst/>
                <a:latin typeface="+mj-lt"/>
              </a:rPr>
              <a:t>màu</a:t>
            </a:r>
            <a:r>
              <a:rPr lang="en-US" sz="2400" b="1" i="0" dirty="0">
                <a:solidFill>
                  <a:srgbClr val="FF0000"/>
                </a:solidFill>
                <a:effectLst/>
                <a:latin typeface="+mj-lt"/>
              </a:rPr>
              <a:t> </a:t>
            </a:r>
            <a:r>
              <a:rPr lang="en-US" sz="2400" b="1" i="0" dirty="0" err="1">
                <a:solidFill>
                  <a:srgbClr val="FF0000"/>
                </a:solidFill>
                <a:effectLst/>
                <a:latin typeface="+mj-lt"/>
              </a:rPr>
              <a:t>xanh</a:t>
            </a:r>
            <a:r>
              <a:rPr lang="en-US" sz="2400" b="1" i="0" dirty="0">
                <a:solidFill>
                  <a:srgbClr val="FF0000"/>
                </a:solidFill>
                <a:effectLst/>
                <a:latin typeface="+mj-lt"/>
              </a:rPr>
              <a:t> </a:t>
            </a:r>
            <a:r>
              <a:rPr lang="en-US" sz="2400" b="1" i="0" dirty="0" err="1">
                <a:solidFill>
                  <a:srgbClr val="FF0000"/>
                </a:solidFill>
                <a:effectLst/>
                <a:latin typeface="+mj-lt"/>
              </a:rPr>
              <a:t>lá</a:t>
            </a:r>
            <a:r>
              <a:rPr lang="en-US" sz="2400" b="1" i="0" dirty="0">
                <a:solidFill>
                  <a:srgbClr val="FF0000"/>
                </a:solidFill>
                <a:effectLst/>
                <a:latin typeface="+mj-lt"/>
              </a:rPr>
              <a:t> </a:t>
            </a:r>
            <a:r>
              <a:rPr lang="en-US" sz="2400" b="1" i="0" dirty="0" err="1">
                <a:solidFill>
                  <a:srgbClr val="FF0000"/>
                </a:solidFill>
                <a:effectLst/>
                <a:latin typeface="+mj-lt"/>
              </a:rPr>
              <a:t>cây</a:t>
            </a:r>
            <a:r>
              <a:rPr lang="en-US" sz="2400" b="1" i="0" dirty="0">
                <a:solidFill>
                  <a:srgbClr val="FF0000"/>
                </a:solidFill>
                <a:effectLst/>
                <a:latin typeface="+mj-lt"/>
              </a:rPr>
              <a:t> </a:t>
            </a:r>
            <a:r>
              <a:rPr lang="en-US" sz="2400" b="1" i="0" dirty="0" err="1">
                <a:solidFill>
                  <a:srgbClr val="FF0000"/>
                </a:solidFill>
                <a:effectLst/>
                <a:latin typeface="+mj-lt"/>
              </a:rPr>
              <a:t>là</a:t>
            </a:r>
            <a:r>
              <a:rPr lang="en-US" sz="2400" b="1" i="0" dirty="0">
                <a:solidFill>
                  <a:srgbClr val="FF0000"/>
                </a:solidFill>
                <a:effectLst/>
                <a:latin typeface="+mj-lt"/>
              </a:rPr>
              <a:t>:</a:t>
            </a:r>
          </a:p>
          <a:p>
            <a:pPr algn="ctr"/>
            <a:r>
              <a:rPr lang="en-US" sz="2400" b="1" i="0" dirty="0">
                <a:solidFill>
                  <a:srgbClr val="FF0000"/>
                </a:solidFill>
                <a:effectLst/>
                <a:latin typeface="+mj-lt"/>
              </a:rPr>
              <a:t>(4 + 7) x 2 = 22 (cm)</a:t>
            </a:r>
          </a:p>
          <a:p>
            <a:pPr algn="ctr"/>
            <a:r>
              <a:rPr lang="en-US" sz="2400" b="1" i="0" dirty="0" err="1">
                <a:solidFill>
                  <a:srgbClr val="FF0000"/>
                </a:solidFill>
                <a:effectLst/>
                <a:latin typeface="+mj-lt"/>
              </a:rPr>
              <a:t>Diện</a:t>
            </a:r>
            <a:r>
              <a:rPr lang="en-US" sz="2400" b="1" i="0" dirty="0">
                <a:solidFill>
                  <a:srgbClr val="FF0000"/>
                </a:solidFill>
                <a:effectLst/>
                <a:latin typeface="+mj-lt"/>
              </a:rPr>
              <a:t> </a:t>
            </a:r>
            <a:r>
              <a:rPr lang="en-US" sz="2400" b="1" i="0" dirty="0" err="1">
                <a:solidFill>
                  <a:srgbClr val="FF0000"/>
                </a:solidFill>
                <a:effectLst/>
                <a:latin typeface="+mj-lt"/>
              </a:rPr>
              <a:t>tích</a:t>
            </a:r>
            <a:r>
              <a:rPr lang="en-US" sz="2400" b="1" i="0" dirty="0">
                <a:solidFill>
                  <a:srgbClr val="FF0000"/>
                </a:solidFill>
                <a:effectLst/>
                <a:latin typeface="+mj-lt"/>
              </a:rPr>
              <a:t> </a:t>
            </a:r>
            <a:r>
              <a:rPr lang="en-US" sz="2400" b="1" i="0" dirty="0" err="1">
                <a:solidFill>
                  <a:srgbClr val="FF0000"/>
                </a:solidFill>
                <a:effectLst/>
                <a:latin typeface="+mj-lt"/>
              </a:rPr>
              <a:t>tờ</a:t>
            </a:r>
            <a:r>
              <a:rPr lang="en-US" sz="2400" b="1" i="0" dirty="0">
                <a:solidFill>
                  <a:srgbClr val="FF0000"/>
                </a:solidFill>
                <a:effectLst/>
                <a:latin typeface="+mj-lt"/>
              </a:rPr>
              <a:t> </a:t>
            </a:r>
            <a:r>
              <a:rPr lang="en-US" sz="2400" b="1" i="0" dirty="0" err="1">
                <a:solidFill>
                  <a:srgbClr val="FF0000"/>
                </a:solidFill>
                <a:effectLst/>
                <a:latin typeface="+mj-lt"/>
              </a:rPr>
              <a:t>giấy</a:t>
            </a:r>
            <a:r>
              <a:rPr lang="en-US" sz="2400" b="1" i="0" dirty="0">
                <a:solidFill>
                  <a:srgbClr val="FF0000"/>
                </a:solidFill>
                <a:effectLst/>
                <a:latin typeface="+mj-lt"/>
              </a:rPr>
              <a:t> </a:t>
            </a:r>
            <a:r>
              <a:rPr lang="en-US" sz="2400" b="1" i="0" dirty="0" err="1">
                <a:solidFill>
                  <a:srgbClr val="FF0000"/>
                </a:solidFill>
                <a:effectLst/>
                <a:latin typeface="+mj-lt"/>
              </a:rPr>
              <a:t>màu</a:t>
            </a:r>
            <a:r>
              <a:rPr lang="en-US" sz="2400" b="1" i="0" dirty="0">
                <a:solidFill>
                  <a:srgbClr val="FF0000"/>
                </a:solidFill>
                <a:effectLst/>
                <a:latin typeface="+mj-lt"/>
              </a:rPr>
              <a:t> </a:t>
            </a:r>
            <a:r>
              <a:rPr lang="en-US" sz="2400" b="1" i="0" dirty="0" err="1">
                <a:solidFill>
                  <a:srgbClr val="FF0000"/>
                </a:solidFill>
                <a:effectLst/>
                <a:latin typeface="+mj-lt"/>
              </a:rPr>
              <a:t>xanh</a:t>
            </a:r>
            <a:r>
              <a:rPr lang="en-US" sz="2400" b="1" i="0" dirty="0">
                <a:solidFill>
                  <a:srgbClr val="FF0000"/>
                </a:solidFill>
                <a:effectLst/>
                <a:latin typeface="+mj-lt"/>
              </a:rPr>
              <a:t> </a:t>
            </a:r>
            <a:r>
              <a:rPr lang="en-US" sz="2400" b="1" i="0" dirty="0" err="1">
                <a:solidFill>
                  <a:srgbClr val="FF0000"/>
                </a:solidFill>
                <a:effectLst/>
                <a:latin typeface="+mj-lt"/>
              </a:rPr>
              <a:t>lá</a:t>
            </a:r>
            <a:r>
              <a:rPr lang="en-US" sz="2400" b="1" i="0" dirty="0">
                <a:solidFill>
                  <a:srgbClr val="FF0000"/>
                </a:solidFill>
                <a:effectLst/>
                <a:latin typeface="+mj-lt"/>
              </a:rPr>
              <a:t> </a:t>
            </a:r>
            <a:r>
              <a:rPr lang="en-US" sz="2400" b="1" i="0" dirty="0" err="1">
                <a:solidFill>
                  <a:srgbClr val="FF0000"/>
                </a:solidFill>
                <a:effectLst/>
                <a:latin typeface="+mj-lt"/>
              </a:rPr>
              <a:t>cây</a:t>
            </a:r>
            <a:r>
              <a:rPr lang="en-US" sz="2400" b="1" i="0" dirty="0">
                <a:solidFill>
                  <a:srgbClr val="FF0000"/>
                </a:solidFill>
                <a:effectLst/>
                <a:latin typeface="+mj-lt"/>
              </a:rPr>
              <a:t> </a:t>
            </a:r>
            <a:r>
              <a:rPr lang="en-US" sz="2400" b="1" i="0" dirty="0" err="1">
                <a:solidFill>
                  <a:srgbClr val="FF0000"/>
                </a:solidFill>
                <a:effectLst/>
                <a:latin typeface="+mj-lt"/>
              </a:rPr>
              <a:t>là</a:t>
            </a:r>
            <a:r>
              <a:rPr lang="en-US" sz="2400" b="1" i="0" dirty="0">
                <a:solidFill>
                  <a:srgbClr val="FF0000"/>
                </a:solidFill>
                <a:effectLst/>
                <a:latin typeface="+mj-lt"/>
              </a:rPr>
              <a:t>: </a:t>
            </a:r>
          </a:p>
          <a:p>
            <a:pPr algn="ctr"/>
            <a:r>
              <a:rPr lang="en-US" sz="2400" b="1" i="0" dirty="0">
                <a:solidFill>
                  <a:srgbClr val="FF0000"/>
                </a:solidFill>
                <a:effectLst/>
                <a:latin typeface="+mj-lt"/>
              </a:rPr>
              <a:t>4 x 7 = 28 (cm</a:t>
            </a:r>
            <a:r>
              <a:rPr lang="en-US" sz="2400" b="1" i="0" baseline="30000" dirty="0">
                <a:solidFill>
                  <a:srgbClr val="FF0000"/>
                </a:solidFill>
                <a:effectLst/>
                <a:latin typeface="+mj-lt"/>
              </a:rPr>
              <a:t>2</a:t>
            </a:r>
            <a:r>
              <a:rPr lang="en-US" sz="2400" b="1" i="0" dirty="0">
                <a:solidFill>
                  <a:srgbClr val="FF0000"/>
                </a:solidFill>
                <a:effectLst/>
                <a:latin typeface="+mj-lt"/>
              </a:rPr>
              <a:t>)</a:t>
            </a:r>
          </a:p>
          <a:p>
            <a:pPr algn="ctr"/>
            <a:r>
              <a:rPr lang="en-US" sz="2400" b="1" i="0" dirty="0">
                <a:solidFill>
                  <a:srgbClr val="FF0000"/>
                </a:solidFill>
                <a:effectLst/>
                <a:latin typeface="+mj-lt"/>
              </a:rPr>
              <a:t>Chu vi </a:t>
            </a:r>
            <a:r>
              <a:rPr lang="en-US" sz="2400" b="1" i="0" dirty="0" err="1">
                <a:solidFill>
                  <a:srgbClr val="FF0000"/>
                </a:solidFill>
                <a:effectLst/>
                <a:latin typeface="+mj-lt"/>
              </a:rPr>
              <a:t>tờ</a:t>
            </a:r>
            <a:r>
              <a:rPr lang="en-US" sz="2400" b="1" i="0" dirty="0">
                <a:solidFill>
                  <a:srgbClr val="FF0000"/>
                </a:solidFill>
                <a:effectLst/>
                <a:latin typeface="+mj-lt"/>
              </a:rPr>
              <a:t> </a:t>
            </a:r>
            <a:r>
              <a:rPr lang="en-US" sz="2400" b="1" i="0" dirty="0" err="1">
                <a:solidFill>
                  <a:srgbClr val="FF0000"/>
                </a:solidFill>
                <a:effectLst/>
                <a:latin typeface="+mj-lt"/>
              </a:rPr>
              <a:t>giấy</a:t>
            </a:r>
            <a:r>
              <a:rPr lang="en-US" sz="2400" b="1" i="0" dirty="0">
                <a:solidFill>
                  <a:srgbClr val="FF0000"/>
                </a:solidFill>
                <a:effectLst/>
                <a:latin typeface="+mj-lt"/>
              </a:rPr>
              <a:t> </a:t>
            </a:r>
            <a:r>
              <a:rPr lang="en-US" sz="2400" b="1" i="0" dirty="0" err="1">
                <a:solidFill>
                  <a:srgbClr val="FF0000"/>
                </a:solidFill>
                <a:effectLst/>
                <a:latin typeface="+mj-lt"/>
              </a:rPr>
              <a:t>màu</a:t>
            </a:r>
            <a:r>
              <a:rPr lang="en-US" sz="2400" b="1" i="0" dirty="0">
                <a:solidFill>
                  <a:srgbClr val="FF0000"/>
                </a:solidFill>
                <a:effectLst/>
                <a:latin typeface="+mj-lt"/>
              </a:rPr>
              <a:t> </a:t>
            </a:r>
            <a:r>
              <a:rPr lang="en-US" sz="2400" b="1" i="0" dirty="0" err="1">
                <a:solidFill>
                  <a:srgbClr val="FF0000"/>
                </a:solidFill>
                <a:effectLst/>
                <a:latin typeface="+mj-lt"/>
              </a:rPr>
              <a:t>vàng</a:t>
            </a:r>
            <a:r>
              <a:rPr lang="en-US" sz="2400" b="1" i="0" dirty="0">
                <a:solidFill>
                  <a:srgbClr val="FF0000"/>
                </a:solidFill>
                <a:effectLst/>
                <a:latin typeface="+mj-lt"/>
              </a:rPr>
              <a:t> </a:t>
            </a:r>
            <a:r>
              <a:rPr lang="en-US" sz="2400" b="1" i="0" dirty="0" err="1">
                <a:solidFill>
                  <a:srgbClr val="FF0000"/>
                </a:solidFill>
                <a:effectLst/>
                <a:latin typeface="+mj-lt"/>
              </a:rPr>
              <a:t>là</a:t>
            </a:r>
            <a:r>
              <a:rPr lang="en-US" sz="2400" b="1" i="0" dirty="0">
                <a:solidFill>
                  <a:srgbClr val="FF0000"/>
                </a:solidFill>
                <a:effectLst/>
                <a:latin typeface="+mj-lt"/>
              </a:rPr>
              <a:t>:</a:t>
            </a:r>
          </a:p>
          <a:p>
            <a:pPr algn="ctr"/>
            <a:r>
              <a:rPr lang="en-US" sz="2400" b="1" i="0" dirty="0">
                <a:solidFill>
                  <a:srgbClr val="FF0000"/>
                </a:solidFill>
                <a:effectLst/>
                <a:latin typeface="+mj-lt"/>
              </a:rPr>
              <a:t> (5 + 5) x 2 = 20 (cm)</a:t>
            </a:r>
          </a:p>
          <a:p>
            <a:pPr algn="ctr"/>
            <a:r>
              <a:rPr lang="en-US" sz="2400" b="1" i="0" dirty="0" err="1">
                <a:solidFill>
                  <a:srgbClr val="FF0000"/>
                </a:solidFill>
                <a:effectLst/>
                <a:latin typeface="+mj-lt"/>
              </a:rPr>
              <a:t>Diện</a:t>
            </a:r>
            <a:r>
              <a:rPr lang="en-US" sz="2400" b="1" i="0" dirty="0">
                <a:solidFill>
                  <a:srgbClr val="FF0000"/>
                </a:solidFill>
                <a:effectLst/>
                <a:latin typeface="+mj-lt"/>
              </a:rPr>
              <a:t> </a:t>
            </a:r>
            <a:r>
              <a:rPr lang="en-US" sz="2400" b="1" i="0" dirty="0" err="1">
                <a:solidFill>
                  <a:srgbClr val="FF0000"/>
                </a:solidFill>
                <a:effectLst/>
                <a:latin typeface="+mj-lt"/>
              </a:rPr>
              <a:t>tích</a:t>
            </a:r>
            <a:r>
              <a:rPr lang="en-US" sz="2400" b="1" i="0" dirty="0">
                <a:solidFill>
                  <a:srgbClr val="FF0000"/>
                </a:solidFill>
                <a:effectLst/>
                <a:latin typeface="+mj-lt"/>
              </a:rPr>
              <a:t> </a:t>
            </a:r>
            <a:r>
              <a:rPr lang="en-US" sz="2400" b="1" i="0" dirty="0" err="1">
                <a:solidFill>
                  <a:srgbClr val="FF0000"/>
                </a:solidFill>
                <a:effectLst/>
                <a:latin typeface="+mj-lt"/>
              </a:rPr>
              <a:t>tờ</a:t>
            </a:r>
            <a:r>
              <a:rPr lang="en-US" sz="2400" b="1" i="0" dirty="0">
                <a:solidFill>
                  <a:srgbClr val="FF0000"/>
                </a:solidFill>
                <a:effectLst/>
                <a:latin typeface="+mj-lt"/>
              </a:rPr>
              <a:t> </a:t>
            </a:r>
            <a:r>
              <a:rPr lang="en-US" sz="2400" b="1" i="0" dirty="0" err="1">
                <a:solidFill>
                  <a:srgbClr val="FF0000"/>
                </a:solidFill>
                <a:effectLst/>
                <a:latin typeface="+mj-lt"/>
              </a:rPr>
              <a:t>giấy</a:t>
            </a:r>
            <a:r>
              <a:rPr lang="en-US" sz="2400" b="1" i="0" dirty="0">
                <a:solidFill>
                  <a:srgbClr val="FF0000"/>
                </a:solidFill>
                <a:effectLst/>
                <a:latin typeface="+mj-lt"/>
              </a:rPr>
              <a:t> </a:t>
            </a:r>
            <a:r>
              <a:rPr lang="en-US" sz="2400" b="1" i="0" dirty="0" err="1">
                <a:solidFill>
                  <a:srgbClr val="FF0000"/>
                </a:solidFill>
                <a:effectLst/>
                <a:latin typeface="+mj-lt"/>
              </a:rPr>
              <a:t>màu</a:t>
            </a:r>
            <a:r>
              <a:rPr lang="en-US" sz="2400" b="1" i="0" dirty="0">
                <a:solidFill>
                  <a:srgbClr val="FF0000"/>
                </a:solidFill>
                <a:effectLst/>
                <a:latin typeface="+mj-lt"/>
              </a:rPr>
              <a:t> </a:t>
            </a:r>
            <a:r>
              <a:rPr lang="en-US" sz="2400" b="1" i="0" dirty="0" err="1">
                <a:solidFill>
                  <a:srgbClr val="FF0000"/>
                </a:solidFill>
                <a:effectLst/>
                <a:latin typeface="+mj-lt"/>
              </a:rPr>
              <a:t>vàng</a:t>
            </a:r>
            <a:r>
              <a:rPr lang="en-US" sz="2400" b="1" i="0" dirty="0">
                <a:solidFill>
                  <a:srgbClr val="FF0000"/>
                </a:solidFill>
                <a:effectLst/>
                <a:latin typeface="+mj-lt"/>
              </a:rPr>
              <a:t> </a:t>
            </a:r>
            <a:r>
              <a:rPr lang="en-US" sz="2400" b="1" i="0" dirty="0" err="1">
                <a:solidFill>
                  <a:srgbClr val="FF0000"/>
                </a:solidFill>
                <a:effectLst/>
                <a:latin typeface="+mj-lt"/>
              </a:rPr>
              <a:t>là</a:t>
            </a:r>
            <a:r>
              <a:rPr lang="en-US" sz="2400" b="1" i="0" dirty="0">
                <a:solidFill>
                  <a:srgbClr val="FF0000"/>
                </a:solidFill>
                <a:effectLst/>
                <a:latin typeface="+mj-lt"/>
              </a:rPr>
              <a:t>:</a:t>
            </a:r>
          </a:p>
          <a:p>
            <a:pPr algn="ctr"/>
            <a:r>
              <a:rPr lang="en-US" sz="2400" b="1" i="0" dirty="0">
                <a:solidFill>
                  <a:srgbClr val="FF0000"/>
                </a:solidFill>
                <a:effectLst/>
                <a:latin typeface="+mj-lt"/>
              </a:rPr>
              <a:t>5 x 5 = 25 (cm</a:t>
            </a:r>
            <a:r>
              <a:rPr lang="en-US" sz="2400" b="1" i="0" baseline="30000" dirty="0">
                <a:solidFill>
                  <a:srgbClr val="FF0000"/>
                </a:solidFill>
                <a:effectLst/>
                <a:latin typeface="+mj-lt"/>
              </a:rPr>
              <a:t>2</a:t>
            </a:r>
            <a:r>
              <a:rPr lang="en-US" sz="2400" b="1" i="0" dirty="0">
                <a:solidFill>
                  <a:srgbClr val="FF0000"/>
                </a:solidFill>
                <a:effectLst/>
                <a:latin typeface="+mj-lt"/>
              </a:rPr>
              <a:t>)</a:t>
            </a:r>
          </a:p>
        </p:txBody>
      </p:sp>
    </p:spTree>
    <p:extLst>
      <p:ext uri="{BB962C8B-B14F-4D97-AF65-F5344CB8AC3E}">
        <p14:creationId xmlns:p14="http://schemas.microsoft.com/office/powerpoint/2010/main" val="132357426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wipe(down)">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wipe(down)">
                                      <p:cBhvr>
                                        <p:cTn id="17" dur="5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wipe(down)">
                                      <p:cBhvr>
                                        <p:cTn id="22" dur="500"/>
                                        <p:tgtEl>
                                          <p:spTgt spid="1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5">
                                            <p:txEl>
                                              <p:pRg st="3" end="3"/>
                                            </p:txEl>
                                          </p:spTgt>
                                        </p:tgtEl>
                                        <p:attrNameLst>
                                          <p:attrName>style.visibility</p:attrName>
                                        </p:attrNameLst>
                                      </p:cBhvr>
                                      <p:to>
                                        <p:strVal val="visible"/>
                                      </p:to>
                                    </p:set>
                                    <p:animEffect transition="in" filter="wipe(down)">
                                      <p:cBhvr>
                                        <p:cTn id="27" dur="500"/>
                                        <p:tgtEl>
                                          <p:spTgt spid="1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5">
                                            <p:txEl>
                                              <p:pRg st="4" end="4"/>
                                            </p:txEl>
                                          </p:spTgt>
                                        </p:tgtEl>
                                        <p:attrNameLst>
                                          <p:attrName>style.visibility</p:attrName>
                                        </p:attrNameLst>
                                      </p:cBhvr>
                                      <p:to>
                                        <p:strVal val="visible"/>
                                      </p:to>
                                    </p:set>
                                    <p:animEffect transition="in" filter="wipe(down)">
                                      <p:cBhvr>
                                        <p:cTn id="32" dur="500"/>
                                        <p:tgtEl>
                                          <p:spTgt spid="1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5">
                                            <p:txEl>
                                              <p:pRg st="5" end="5"/>
                                            </p:txEl>
                                          </p:spTgt>
                                        </p:tgtEl>
                                        <p:attrNameLst>
                                          <p:attrName>style.visibility</p:attrName>
                                        </p:attrNameLst>
                                      </p:cBhvr>
                                      <p:to>
                                        <p:strVal val="visible"/>
                                      </p:to>
                                    </p:set>
                                    <p:animEffect transition="in" filter="wipe(down)">
                                      <p:cBhvr>
                                        <p:cTn id="37" dur="500"/>
                                        <p:tgtEl>
                                          <p:spTgt spid="1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5">
                                            <p:txEl>
                                              <p:pRg st="6" end="6"/>
                                            </p:txEl>
                                          </p:spTgt>
                                        </p:tgtEl>
                                        <p:attrNameLst>
                                          <p:attrName>style.visibility</p:attrName>
                                        </p:attrNameLst>
                                      </p:cBhvr>
                                      <p:to>
                                        <p:strVal val="visible"/>
                                      </p:to>
                                    </p:set>
                                    <p:animEffect transition="in" filter="wipe(down)">
                                      <p:cBhvr>
                                        <p:cTn id="42" dur="500"/>
                                        <p:tgtEl>
                                          <p:spTgt spid="1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5">
                                            <p:txEl>
                                              <p:pRg st="7" end="7"/>
                                            </p:txEl>
                                          </p:spTgt>
                                        </p:tgtEl>
                                        <p:attrNameLst>
                                          <p:attrName>style.visibility</p:attrName>
                                        </p:attrNameLst>
                                      </p:cBhvr>
                                      <p:to>
                                        <p:strVal val="visible"/>
                                      </p:to>
                                    </p:set>
                                    <p:animEffect transition="in" filter="wipe(down)">
                                      <p:cBhvr>
                                        <p:cTn id="47" dur="500"/>
                                        <p:tgtEl>
                                          <p:spTgt spid="15">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5">
                                            <p:txEl>
                                              <p:pRg st="8" end="8"/>
                                            </p:txEl>
                                          </p:spTgt>
                                        </p:tgtEl>
                                        <p:attrNameLst>
                                          <p:attrName>style.visibility</p:attrName>
                                        </p:attrNameLst>
                                      </p:cBhvr>
                                      <p:to>
                                        <p:strVal val="visible"/>
                                      </p:to>
                                    </p:set>
                                    <p:animEffect transition="in" filter="wipe(down)">
                                      <p:cBhvr>
                                        <p:cTn id="52" dur="500"/>
                                        <p:tgtEl>
                                          <p:spTgt spid="15">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5">
                                            <p:txEl>
                                              <p:pRg st="9" end="9"/>
                                            </p:txEl>
                                          </p:spTgt>
                                        </p:tgtEl>
                                        <p:attrNameLst>
                                          <p:attrName>style.visibility</p:attrName>
                                        </p:attrNameLst>
                                      </p:cBhvr>
                                      <p:to>
                                        <p:strVal val="visible"/>
                                      </p:to>
                                    </p:set>
                                    <p:animEffect transition="in" filter="wipe(down)">
                                      <p:cBhvr>
                                        <p:cTn id="57" dur="500"/>
                                        <p:tgtEl>
                                          <p:spTgt spid="15">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15">
                                            <p:txEl>
                                              <p:pRg st="10" end="10"/>
                                            </p:txEl>
                                          </p:spTgt>
                                        </p:tgtEl>
                                        <p:attrNameLst>
                                          <p:attrName>style.visibility</p:attrName>
                                        </p:attrNameLst>
                                      </p:cBhvr>
                                      <p:to>
                                        <p:strVal val="visible"/>
                                      </p:to>
                                    </p:set>
                                    <p:animEffect transition="in" filter="wipe(down)">
                                      <p:cBhvr>
                                        <p:cTn id="62" dur="500"/>
                                        <p:tgtEl>
                                          <p:spTgt spid="15">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15">
                                            <p:txEl>
                                              <p:pRg st="11" end="11"/>
                                            </p:txEl>
                                          </p:spTgt>
                                        </p:tgtEl>
                                        <p:attrNameLst>
                                          <p:attrName>style.visibility</p:attrName>
                                        </p:attrNameLst>
                                      </p:cBhvr>
                                      <p:to>
                                        <p:strVal val="visible"/>
                                      </p:to>
                                    </p:set>
                                    <p:animEffect transition="in" filter="wipe(down)">
                                      <p:cBhvr>
                                        <p:cTn id="67" dur="500"/>
                                        <p:tgtEl>
                                          <p:spTgt spid="15">
                                            <p:txEl>
                                              <p:pRg st="11" end="1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15">
                                            <p:txEl>
                                              <p:pRg st="12" end="12"/>
                                            </p:txEl>
                                          </p:spTgt>
                                        </p:tgtEl>
                                        <p:attrNameLst>
                                          <p:attrName>style.visibility</p:attrName>
                                        </p:attrNameLst>
                                      </p:cBhvr>
                                      <p:to>
                                        <p:strVal val="visible"/>
                                      </p:to>
                                    </p:set>
                                    <p:animEffect transition="in" filter="wipe(down)">
                                      <p:cBhvr>
                                        <p:cTn id="72" dur="500"/>
                                        <p:tgtEl>
                                          <p:spTgt spid="1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8" name="Group 17"/>
          <p:cNvGrpSpPr/>
          <p:nvPr/>
        </p:nvGrpSpPr>
        <p:grpSpPr>
          <a:xfrm>
            <a:off x="-128614" y="0"/>
            <a:ext cx="12512843" cy="6858001"/>
            <a:chOff x="-128614" y="0"/>
            <a:chExt cx="12512843" cy="6858001"/>
          </a:xfrm>
        </p:grpSpPr>
        <p:pic>
          <p:nvPicPr>
            <p:cNvPr id="21" name="Picture 20">
              <a:extLst>
                <a:ext uri="{FF2B5EF4-FFF2-40B4-BE49-F238E27FC236}">
                  <a16:creationId xmlns:a16="http://schemas.microsoft.com/office/drawing/2014/main" id="{89787B99-D1AD-481E-9F8B-8311FC9FBFAE}"/>
                </a:ext>
              </a:extLst>
            </p:cNvPr>
            <p:cNvPicPr>
              <a:picLocks noChangeAspect="1"/>
            </p:cNvPicPr>
            <p:nvPr/>
          </p:nvPicPr>
          <p:blipFill rotWithShape="1">
            <a:blip r:embed="rId3">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22" name="Picture 21">
              <a:extLst>
                <a:ext uri="{FF2B5EF4-FFF2-40B4-BE49-F238E27FC236}">
                  <a16:creationId xmlns:a16="http://schemas.microsoft.com/office/drawing/2014/main" id="{89787B99-D1AD-481E-9F8B-8311FC9FBFA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grpSp>
        <p:nvGrpSpPr>
          <p:cNvPr id="13" name="Group 12"/>
          <p:cNvGrpSpPr/>
          <p:nvPr/>
        </p:nvGrpSpPr>
        <p:grpSpPr>
          <a:xfrm>
            <a:off x="483885" y="429857"/>
            <a:ext cx="543619" cy="614402"/>
            <a:chOff x="0" y="-15601"/>
            <a:chExt cx="252000" cy="300873"/>
          </a:xfrm>
        </p:grpSpPr>
        <p:sp>
          <p:nvSpPr>
            <p:cNvPr id="14" name="Oval 13"/>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 Box 2"/>
            <p:cNvSpPr txBox="1">
              <a:spLocks noChangeArrowheads="1"/>
            </p:cNvSpPr>
            <p:nvPr/>
          </p:nvSpPr>
          <p:spPr bwMode="auto">
            <a:xfrm>
              <a:off x="8674" y="-15601"/>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rPr>
                <a:t>3</a:t>
              </a:r>
              <a:endParaRPr kumimoji="0" lang="en-US"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grpSp>
      <p:sp>
        <p:nvSpPr>
          <p:cNvPr id="44" name="Rectangle: Folded Corner 1">
            <a:extLst>
              <a:ext uri="{FF2B5EF4-FFF2-40B4-BE49-F238E27FC236}">
                <a16:creationId xmlns:a16="http://schemas.microsoft.com/office/drawing/2014/main" id="{87EE6279-D6A6-4525-BB9D-FE96343F90CC}"/>
              </a:ext>
            </a:extLst>
          </p:cNvPr>
          <p:cNvSpPr/>
          <p:nvPr/>
        </p:nvSpPr>
        <p:spPr>
          <a:xfrm>
            <a:off x="208791" y="1685926"/>
            <a:ext cx="11692363" cy="4962524"/>
          </a:xfrm>
          <a:prstGeom prst="foldedCorner">
            <a:avLst>
              <a:gd name="adj" fmla="val 18760"/>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pic>
        <p:nvPicPr>
          <p:cNvPr id="12" name="Picture 11">
            <a:extLst>
              <a:ext uri="{FF2B5EF4-FFF2-40B4-BE49-F238E27FC236}">
                <a16:creationId xmlns:a16="http://schemas.microsoft.com/office/drawing/2014/main" id="{5FF26D9E-EAFB-4F04-9A06-BA9BF704452D}"/>
              </a:ext>
            </a:extLst>
          </p:cNvPr>
          <p:cNvPicPr>
            <a:picLocks noChangeAspect="1"/>
          </p:cNvPicPr>
          <p:nvPr/>
        </p:nvPicPr>
        <p:blipFill>
          <a:blip r:embed="rId6"/>
          <a:stretch>
            <a:fillRect/>
          </a:stretch>
        </p:blipFill>
        <p:spPr>
          <a:xfrm>
            <a:off x="7183955" y="2533650"/>
            <a:ext cx="4598469" cy="2400300"/>
          </a:xfrm>
          <a:prstGeom prst="rect">
            <a:avLst/>
          </a:prstGeom>
        </p:spPr>
      </p:pic>
      <p:sp>
        <p:nvSpPr>
          <p:cNvPr id="15" name="TextBox 14">
            <a:extLst>
              <a:ext uri="{FF2B5EF4-FFF2-40B4-BE49-F238E27FC236}">
                <a16:creationId xmlns:a16="http://schemas.microsoft.com/office/drawing/2014/main" id="{71DAE7B6-06B2-4262-A1BB-8399F5C7077F}"/>
              </a:ext>
            </a:extLst>
          </p:cNvPr>
          <p:cNvSpPr txBox="1"/>
          <p:nvPr/>
        </p:nvSpPr>
        <p:spPr>
          <a:xfrm>
            <a:off x="761999" y="2905125"/>
            <a:ext cx="6315075" cy="2308324"/>
          </a:xfrm>
          <a:prstGeom prst="rect">
            <a:avLst/>
          </a:prstGeom>
          <a:noFill/>
        </p:spPr>
        <p:txBody>
          <a:bodyPr wrap="square" rtlCol="0">
            <a:spAutoFit/>
          </a:bodyPr>
          <a:lstStyle/>
          <a:p>
            <a:pPr lvl="0" algn="just"/>
            <a:r>
              <a:rPr lang="vi-VN" sz="2400" b="1" dirty="0">
                <a:solidFill>
                  <a:srgbClr val="002060"/>
                </a:solidFill>
                <a:latin typeface="Calibri"/>
              </a:rPr>
              <a:t>Theo đề bài ta có:</a:t>
            </a:r>
          </a:p>
          <a:p>
            <a:pPr lvl="0" algn="just"/>
            <a:r>
              <a:rPr lang="vi-VN" sz="2400" b="1" dirty="0">
                <a:solidFill>
                  <a:srgbClr val="FF0000"/>
                </a:solidFill>
                <a:latin typeface="Calibri"/>
              </a:rPr>
              <a:t>- Tờ giấy màu của Nam có chu vi bằng tờ giấy màu của Việt nhưng có diện tích bé hơn nên tờ giấy màu xanh dương là của Nam.</a:t>
            </a:r>
          </a:p>
          <a:p>
            <a:pPr lvl="0" algn="just"/>
            <a:r>
              <a:rPr lang="vi-VN" sz="2400" b="1" dirty="0">
                <a:solidFill>
                  <a:srgbClr val="FF0000"/>
                </a:solidFill>
                <a:latin typeface="Calibri"/>
              </a:rPr>
              <a:t>- Tờ giấy màu vàng là của Việt.</a:t>
            </a:r>
          </a:p>
          <a:p>
            <a:pPr lvl="0" algn="just"/>
            <a:r>
              <a:rPr lang="vi-VN" sz="2400" b="1" dirty="0">
                <a:solidFill>
                  <a:srgbClr val="FF0000"/>
                </a:solidFill>
                <a:latin typeface="Calibri"/>
              </a:rPr>
              <a:t>- Tờ giấy màu xanh lá là của Mai.</a:t>
            </a:r>
          </a:p>
        </p:txBody>
      </p:sp>
    </p:spTree>
    <p:extLst>
      <p:ext uri="{BB962C8B-B14F-4D97-AF65-F5344CB8AC3E}">
        <p14:creationId xmlns:p14="http://schemas.microsoft.com/office/powerpoint/2010/main" val="284096734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wipe(down)">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wipe(down)">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wipe(down)">
                                      <p:cBhvr>
                                        <p:cTn id="22"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2530" y="0"/>
            <a:ext cx="12169470" cy="6858000"/>
          </a:xfrm>
          <a:prstGeom prst="rect">
            <a:avLst/>
          </a:prstGeom>
        </p:spPr>
      </p:pic>
      <p:sp>
        <p:nvSpPr>
          <p:cNvPr id="61" name="Rectangle: Rounded Corners 47">
            <a:extLst>
              <a:ext uri="{FF2B5EF4-FFF2-40B4-BE49-F238E27FC236}">
                <a16:creationId xmlns:a16="http://schemas.microsoft.com/office/drawing/2014/main" id="{EA8D203C-308F-B679-4232-F464E19769DE}"/>
              </a:ext>
            </a:extLst>
          </p:cNvPr>
          <p:cNvSpPr/>
          <p:nvPr/>
        </p:nvSpPr>
        <p:spPr>
          <a:xfrm>
            <a:off x="231578" y="956930"/>
            <a:ext cx="11734079" cy="5644999"/>
          </a:xfrm>
          <a:custGeom>
            <a:avLst/>
            <a:gdLst>
              <a:gd name="connsiteX0" fmla="*/ 0 w 11734079"/>
              <a:gd name="connsiteY0" fmla="*/ 940852 h 5644999"/>
              <a:gd name="connsiteX1" fmla="*/ 940852 w 11734079"/>
              <a:gd name="connsiteY1" fmla="*/ 0 h 5644999"/>
              <a:gd name="connsiteX2" fmla="*/ 1597677 w 11734079"/>
              <a:gd name="connsiteY2" fmla="*/ 0 h 5644999"/>
              <a:gd name="connsiteX3" fmla="*/ 2451550 w 11734079"/>
              <a:gd name="connsiteY3" fmla="*/ 0 h 5644999"/>
              <a:gd name="connsiteX4" fmla="*/ 3009851 w 11734079"/>
              <a:gd name="connsiteY4" fmla="*/ 0 h 5644999"/>
              <a:gd name="connsiteX5" fmla="*/ 3568152 w 11734079"/>
              <a:gd name="connsiteY5" fmla="*/ 0 h 5644999"/>
              <a:gd name="connsiteX6" fmla="*/ 4224977 w 11734079"/>
              <a:gd name="connsiteY6" fmla="*/ 0 h 5644999"/>
              <a:gd name="connsiteX7" fmla="*/ 5078850 w 11734079"/>
              <a:gd name="connsiteY7" fmla="*/ 0 h 5644999"/>
              <a:gd name="connsiteX8" fmla="*/ 5735675 w 11734079"/>
              <a:gd name="connsiteY8" fmla="*/ 0 h 5644999"/>
              <a:gd name="connsiteX9" fmla="*/ 6293976 w 11734079"/>
              <a:gd name="connsiteY9" fmla="*/ 0 h 5644999"/>
              <a:gd name="connsiteX10" fmla="*/ 7147848 w 11734079"/>
              <a:gd name="connsiteY10" fmla="*/ 0 h 5644999"/>
              <a:gd name="connsiteX11" fmla="*/ 7804673 w 11734079"/>
              <a:gd name="connsiteY11" fmla="*/ 0 h 5644999"/>
              <a:gd name="connsiteX12" fmla="*/ 8658546 w 11734079"/>
              <a:gd name="connsiteY12" fmla="*/ 0 h 5644999"/>
              <a:gd name="connsiteX13" fmla="*/ 9315371 w 11734079"/>
              <a:gd name="connsiteY13" fmla="*/ 0 h 5644999"/>
              <a:gd name="connsiteX14" fmla="*/ 10070719 w 11734079"/>
              <a:gd name="connsiteY14" fmla="*/ 0 h 5644999"/>
              <a:gd name="connsiteX15" fmla="*/ 10793227 w 11734079"/>
              <a:gd name="connsiteY15" fmla="*/ 0 h 5644999"/>
              <a:gd name="connsiteX16" fmla="*/ 11734079 w 11734079"/>
              <a:gd name="connsiteY16" fmla="*/ 940852 h 5644999"/>
              <a:gd name="connsiteX17" fmla="*/ 11734079 w 11734079"/>
              <a:gd name="connsiteY17" fmla="*/ 1568068 h 5644999"/>
              <a:gd name="connsiteX18" fmla="*/ 11734079 w 11734079"/>
              <a:gd name="connsiteY18" fmla="*/ 2082385 h 5644999"/>
              <a:gd name="connsiteX19" fmla="*/ 11734079 w 11734079"/>
              <a:gd name="connsiteY19" fmla="*/ 2747234 h 5644999"/>
              <a:gd name="connsiteX20" fmla="*/ 11734079 w 11734079"/>
              <a:gd name="connsiteY20" fmla="*/ 3336816 h 5644999"/>
              <a:gd name="connsiteX21" fmla="*/ 11734079 w 11734079"/>
              <a:gd name="connsiteY21" fmla="*/ 3888766 h 5644999"/>
              <a:gd name="connsiteX22" fmla="*/ 11734079 w 11734079"/>
              <a:gd name="connsiteY22" fmla="*/ 4704147 h 5644999"/>
              <a:gd name="connsiteX23" fmla="*/ 10793227 w 11734079"/>
              <a:gd name="connsiteY23" fmla="*/ 5644999 h 5644999"/>
              <a:gd name="connsiteX24" fmla="*/ 10234926 w 11734079"/>
              <a:gd name="connsiteY24" fmla="*/ 5644999 h 5644999"/>
              <a:gd name="connsiteX25" fmla="*/ 9578101 w 11734079"/>
              <a:gd name="connsiteY25" fmla="*/ 5644999 h 5644999"/>
              <a:gd name="connsiteX26" fmla="*/ 8724228 w 11734079"/>
              <a:gd name="connsiteY26" fmla="*/ 5644999 h 5644999"/>
              <a:gd name="connsiteX27" fmla="*/ 8264451 w 11734079"/>
              <a:gd name="connsiteY27" fmla="*/ 5644999 h 5644999"/>
              <a:gd name="connsiteX28" fmla="*/ 7804673 w 11734079"/>
              <a:gd name="connsiteY28" fmla="*/ 5644999 h 5644999"/>
              <a:gd name="connsiteX29" fmla="*/ 7049325 w 11734079"/>
              <a:gd name="connsiteY29" fmla="*/ 5644999 h 5644999"/>
              <a:gd name="connsiteX30" fmla="*/ 6195452 w 11734079"/>
              <a:gd name="connsiteY30" fmla="*/ 5644999 h 5644999"/>
              <a:gd name="connsiteX31" fmla="*/ 5735675 w 11734079"/>
              <a:gd name="connsiteY31" fmla="*/ 5644999 h 5644999"/>
              <a:gd name="connsiteX32" fmla="*/ 5177373 w 11734079"/>
              <a:gd name="connsiteY32" fmla="*/ 5644999 h 5644999"/>
              <a:gd name="connsiteX33" fmla="*/ 4717596 w 11734079"/>
              <a:gd name="connsiteY33" fmla="*/ 5644999 h 5644999"/>
              <a:gd name="connsiteX34" fmla="*/ 3863723 w 11734079"/>
              <a:gd name="connsiteY34" fmla="*/ 5644999 h 5644999"/>
              <a:gd name="connsiteX35" fmla="*/ 3305422 w 11734079"/>
              <a:gd name="connsiteY35" fmla="*/ 5644999 h 5644999"/>
              <a:gd name="connsiteX36" fmla="*/ 2747121 w 11734079"/>
              <a:gd name="connsiteY36" fmla="*/ 5644999 h 5644999"/>
              <a:gd name="connsiteX37" fmla="*/ 2287343 w 11734079"/>
              <a:gd name="connsiteY37" fmla="*/ 5644999 h 5644999"/>
              <a:gd name="connsiteX38" fmla="*/ 1926090 w 11734079"/>
              <a:gd name="connsiteY38" fmla="*/ 5644999 h 5644999"/>
              <a:gd name="connsiteX39" fmla="*/ 940852 w 11734079"/>
              <a:gd name="connsiteY39" fmla="*/ 5644999 h 5644999"/>
              <a:gd name="connsiteX40" fmla="*/ 0 w 11734079"/>
              <a:gd name="connsiteY40" fmla="*/ 4704147 h 5644999"/>
              <a:gd name="connsiteX41" fmla="*/ 0 w 11734079"/>
              <a:gd name="connsiteY41" fmla="*/ 4039298 h 5644999"/>
              <a:gd name="connsiteX42" fmla="*/ 0 w 11734079"/>
              <a:gd name="connsiteY42" fmla="*/ 3487348 h 5644999"/>
              <a:gd name="connsiteX43" fmla="*/ 0 w 11734079"/>
              <a:gd name="connsiteY43" fmla="*/ 2784867 h 5644999"/>
              <a:gd name="connsiteX44" fmla="*/ 0 w 11734079"/>
              <a:gd name="connsiteY44" fmla="*/ 2120018 h 5644999"/>
              <a:gd name="connsiteX45" fmla="*/ 0 w 11734079"/>
              <a:gd name="connsiteY45" fmla="*/ 1605701 h 5644999"/>
              <a:gd name="connsiteX46" fmla="*/ 0 w 11734079"/>
              <a:gd name="connsiteY46" fmla="*/ 940852 h 564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734079" h="5644999" fill="none" extrusionOk="0">
                <a:moveTo>
                  <a:pt x="0" y="940852"/>
                </a:moveTo>
                <a:cubicBezTo>
                  <a:pt x="16585" y="430722"/>
                  <a:pt x="370240" y="24311"/>
                  <a:pt x="940852" y="0"/>
                </a:cubicBezTo>
                <a:cubicBezTo>
                  <a:pt x="1128927" y="-31329"/>
                  <a:pt x="1372168" y="1973"/>
                  <a:pt x="1597677" y="0"/>
                </a:cubicBezTo>
                <a:cubicBezTo>
                  <a:pt x="1823186" y="-1973"/>
                  <a:pt x="2131371" y="13732"/>
                  <a:pt x="2451550" y="0"/>
                </a:cubicBezTo>
                <a:cubicBezTo>
                  <a:pt x="2771729" y="-13732"/>
                  <a:pt x="2832158" y="-11629"/>
                  <a:pt x="3009851" y="0"/>
                </a:cubicBezTo>
                <a:cubicBezTo>
                  <a:pt x="3187544" y="11629"/>
                  <a:pt x="3361331" y="9341"/>
                  <a:pt x="3568152" y="0"/>
                </a:cubicBezTo>
                <a:cubicBezTo>
                  <a:pt x="3774973" y="-9341"/>
                  <a:pt x="4056467" y="11787"/>
                  <a:pt x="4224977" y="0"/>
                </a:cubicBezTo>
                <a:cubicBezTo>
                  <a:pt x="4393488" y="-11787"/>
                  <a:pt x="4856845" y="35661"/>
                  <a:pt x="5078850" y="0"/>
                </a:cubicBezTo>
                <a:cubicBezTo>
                  <a:pt x="5300855" y="-35661"/>
                  <a:pt x="5431885" y="22300"/>
                  <a:pt x="5735675" y="0"/>
                </a:cubicBezTo>
                <a:cubicBezTo>
                  <a:pt x="6039465" y="-22300"/>
                  <a:pt x="6181450" y="13251"/>
                  <a:pt x="6293976" y="0"/>
                </a:cubicBezTo>
                <a:cubicBezTo>
                  <a:pt x="6406502" y="-13251"/>
                  <a:pt x="6810477" y="31749"/>
                  <a:pt x="7147848" y="0"/>
                </a:cubicBezTo>
                <a:cubicBezTo>
                  <a:pt x="7485219" y="-31749"/>
                  <a:pt x="7551018" y="-2214"/>
                  <a:pt x="7804673" y="0"/>
                </a:cubicBezTo>
                <a:cubicBezTo>
                  <a:pt x="8058329" y="2214"/>
                  <a:pt x="8255594" y="-9125"/>
                  <a:pt x="8658546" y="0"/>
                </a:cubicBezTo>
                <a:cubicBezTo>
                  <a:pt x="9061498" y="9125"/>
                  <a:pt x="9046474" y="24669"/>
                  <a:pt x="9315371" y="0"/>
                </a:cubicBezTo>
                <a:cubicBezTo>
                  <a:pt x="9584268" y="-24669"/>
                  <a:pt x="9903421" y="20462"/>
                  <a:pt x="10070719" y="0"/>
                </a:cubicBezTo>
                <a:cubicBezTo>
                  <a:pt x="10238017" y="-20462"/>
                  <a:pt x="10584681" y="-15157"/>
                  <a:pt x="10793227" y="0"/>
                </a:cubicBezTo>
                <a:cubicBezTo>
                  <a:pt x="11308984" y="73608"/>
                  <a:pt x="11720661" y="520225"/>
                  <a:pt x="11734079" y="940852"/>
                </a:cubicBezTo>
                <a:cubicBezTo>
                  <a:pt x="11738922" y="1241124"/>
                  <a:pt x="11746899" y="1354271"/>
                  <a:pt x="11734079" y="1568068"/>
                </a:cubicBezTo>
                <a:cubicBezTo>
                  <a:pt x="11721259" y="1781865"/>
                  <a:pt x="11751221" y="1906303"/>
                  <a:pt x="11734079" y="2082385"/>
                </a:cubicBezTo>
                <a:cubicBezTo>
                  <a:pt x="11716937" y="2258467"/>
                  <a:pt x="11765848" y="2577499"/>
                  <a:pt x="11734079" y="2747234"/>
                </a:cubicBezTo>
                <a:cubicBezTo>
                  <a:pt x="11702310" y="2916969"/>
                  <a:pt x="11728472" y="3119631"/>
                  <a:pt x="11734079" y="3336816"/>
                </a:cubicBezTo>
                <a:cubicBezTo>
                  <a:pt x="11739686" y="3554001"/>
                  <a:pt x="11710868" y="3723328"/>
                  <a:pt x="11734079" y="3888766"/>
                </a:cubicBezTo>
                <a:cubicBezTo>
                  <a:pt x="11757291" y="4054204"/>
                  <a:pt x="11738106" y="4460372"/>
                  <a:pt x="11734079" y="4704147"/>
                </a:cubicBezTo>
                <a:cubicBezTo>
                  <a:pt x="11755671" y="5144871"/>
                  <a:pt x="11277298" y="5681974"/>
                  <a:pt x="10793227" y="5644999"/>
                </a:cubicBezTo>
                <a:cubicBezTo>
                  <a:pt x="10626107" y="5642917"/>
                  <a:pt x="10376701" y="5624993"/>
                  <a:pt x="10234926" y="5644999"/>
                </a:cubicBezTo>
                <a:cubicBezTo>
                  <a:pt x="10093151" y="5665005"/>
                  <a:pt x="9859116" y="5633579"/>
                  <a:pt x="9578101" y="5644999"/>
                </a:cubicBezTo>
                <a:cubicBezTo>
                  <a:pt x="9297087" y="5656419"/>
                  <a:pt x="9016841" y="5684562"/>
                  <a:pt x="8724228" y="5644999"/>
                </a:cubicBezTo>
                <a:cubicBezTo>
                  <a:pt x="8431615" y="5605436"/>
                  <a:pt x="8477977" y="5626709"/>
                  <a:pt x="8264451" y="5644999"/>
                </a:cubicBezTo>
                <a:cubicBezTo>
                  <a:pt x="8050925" y="5663289"/>
                  <a:pt x="7917022" y="5664518"/>
                  <a:pt x="7804673" y="5644999"/>
                </a:cubicBezTo>
                <a:cubicBezTo>
                  <a:pt x="7692324" y="5625480"/>
                  <a:pt x="7259896" y="5621982"/>
                  <a:pt x="7049325" y="5644999"/>
                </a:cubicBezTo>
                <a:cubicBezTo>
                  <a:pt x="6838754" y="5668016"/>
                  <a:pt x="6586766" y="5682499"/>
                  <a:pt x="6195452" y="5644999"/>
                </a:cubicBezTo>
                <a:cubicBezTo>
                  <a:pt x="5804138" y="5607499"/>
                  <a:pt x="5904307" y="5659769"/>
                  <a:pt x="5735675" y="5644999"/>
                </a:cubicBezTo>
                <a:cubicBezTo>
                  <a:pt x="5567043" y="5630229"/>
                  <a:pt x="5411144" y="5663432"/>
                  <a:pt x="5177373" y="5644999"/>
                </a:cubicBezTo>
                <a:cubicBezTo>
                  <a:pt x="4943602" y="5626566"/>
                  <a:pt x="4885265" y="5642039"/>
                  <a:pt x="4717596" y="5644999"/>
                </a:cubicBezTo>
                <a:cubicBezTo>
                  <a:pt x="4549927" y="5647959"/>
                  <a:pt x="4281766" y="5661038"/>
                  <a:pt x="3863723" y="5644999"/>
                </a:cubicBezTo>
                <a:cubicBezTo>
                  <a:pt x="3445680" y="5628960"/>
                  <a:pt x="3559953" y="5649313"/>
                  <a:pt x="3305422" y="5644999"/>
                </a:cubicBezTo>
                <a:cubicBezTo>
                  <a:pt x="3050891" y="5640685"/>
                  <a:pt x="2925418" y="5647449"/>
                  <a:pt x="2747121" y="5644999"/>
                </a:cubicBezTo>
                <a:cubicBezTo>
                  <a:pt x="2568824" y="5642549"/>
                  <a:pt x="2399744" y="5624091"/>
                  <a:pt x="2287343" y="5644999"/>
                </a:cubicBezTo>
                <a:cubicBezTo>
                  <a:pt x="2174942" y="5665907"/>
                  <a:pt x="2028143" y="5648274"/>
                  <a:pt x="1926090" y="5644999"/>
                </a:cubicBezTo>
                <a:cubicBezTo>
                  <a:pt x="1824037" y="5641724"/>
                  <a:pt x="1335847" y="5690275"/>
                  <a:pt x="940852" y="5644999"/>
                </a:cubicBezTo>
                <a:cubicBezTo>
                  <a:pt x="438455" y="5739295"/>
                  <a:pt x="15155" y="5249109"/>
                  <a:pt x="0" y="4704147"/>
                </a:cubicBezTo>
                <a:cubicBezTo>
                  <a:pt x="-29248" y="4459684"/>
                  <a:pt x="-31519" y="4318061"/>
                  <a:pt x="0" y="4039298"/>
                </a:cubicBezTo>
                <a:cubicBezTo>
                  <a:pt x="31519" y="3760535"/>
                  <a:pt x="18311" y="3644543"/>
                  <a:pt x="0" y="3487348"/>
                </a:cubicBezTo>
                <a:cubicBezTo>
                  <a:pt x="-18311" y="3330153"/>
                  <a:pt x="-890" y="3018212"/>
                  <a:pt x="0" y="2784867"/>
                </a:cubicBezTo>
                <a:cubicBezTo>
                  <a:pt x="890" y="2551522"/>
                  <a:pt x="2376" y="2446127"/>
                  <a:pt x="0" y="2120018"/>
                </a:cubicBezTo>
                <a:cubicBezTo>
                  <a:pt x="-2376" y="1793909"/>
                  <a:pt x="14325" y="1741082"/>
                  <a:pt x="0" y="1605701"/>
                </a:cubicBezTo>
                <a:cubicBezTo>
                  <a:pt x="-14325" y="1470320"/>
                  <a:pt x="-12943" y="1101148"/>
                  <a:pt x="0" y="940852"/>
                </a:cubicBezTo>
                <a:close/>
              </a:path>
              <a:path w="11734079" h="5644999" stroke="0" extrusionOk="0">
                <a:moveTo>
                  <a:pt x="0" y="940852"/>
                </a:moveTo>
                <a:cubicBezTo>
                  <a:pt x="-44681" y="477716"/>
                  <a:pt x="384287" y="963"/>
                  <a:pt x="940852" y="0"/>
                </a:cubicBezTo>
                <a:cubicBezTo>
                  <a:pt x="1033281" y="9878"/>
                  <a:pt x="1276587" y="-20206"/>
                  <a:pt x="1400630" y="0"/>
                </a:cubicBezTo>
                <a:cubicBezTo>
                  <a:pt x="1524673" y="20206"/>
                  <a:pt x="1635534" y="2931"/>
                  <a:pt x="1860407" y="0"/>
                </a:cubicBezTo>
                <a:cubicBezTo>
                  <a:pt x="2085280" y="-2931"/>
                  <a:pt x="2501952" y="16441"/>
                  <a:pt x="2714280" y="0"/>
                </a:cubicBezTo>
                <a:cubicBezTo>
                  <a:pt x="2926608" y="-16441"/>
                  <a:pt x="3005847" y="22634"/>
                  <a:pt x="3272581" y="0"/>
                </a:cubicBezTo>
                <a:cubicBezTo>
                  <a:pt x="3539315" y="-22634"/>
                  <a:pt x="3866139" y="-19324"/>
                  <a:pt x="4027930" y="0"/>
                </a:cubicBezTo>
                <a:cubicBezTo>
                  <a:pt x="4189721" y="19324"/>
                  <a:pt x="4282839" y="2668"/>
                  <a:pt x="4487707" y="0"/>
                </a:cubicBezTo>
                <a:cubicBezTo>
                  <a:pt x="4692575" y="-2668"/>
                  <a:pt x="4999353" y="-36181"/>
                  <a:pt x="5341580" y="0"/>
                </a:cubicBezTo>
                <a:cubicBezTo>
                  <a:pt x="5683807" y="36181"/>
                  <a:pt x="5936502" y="-24594"/>
                  <a:pt x="6096928" y="0"/>
                </a:cubicBezTo>
                <a:cubicBezTo>
                  <a:pt x="6257354" y="24594"/>
                  <a:pt x="6373540" y="14261"/>
                  <a:pt x="6458182" y="0"/>
                </a:cubicBezTo>
                <a:cubicBezTo>
                  <a:pt x="6542824" y="-14261"/>
                  <a:pt x="6888037" y="-17906"/>
                  <a:pt x="7312054" y="0"/>
                </a:cubicBezTo>
                <a:cubicBezTo>
                  <a:pt x="7736071" y="17906"/>
                  <a:pt x="7571562" y="-5438"/>
                  <a:pt x="7771832" y="0"/>
                </a:cubicBezTo>
                <a:cubicBezTo>
                  <a:pt x="7972102" y="5438"/>
                  <a:pt x="8197673" y="35978"/>
                  <a:pt x="8527181" y="0"/>
                </a:cubicBezTo>
                <a:cubicBezTo>
                  <a:pt x="8856689" y="-35978"/>
                  <a:pt x="8838043" y="-5815"/>
                  <a:pt x="8986958" y="0"/>
                </a:cubicBezTo>
                <a:cubicBezTo>
                  <a:pt x="9135873" y="5815"/>
                  <a:pt x="9291362" y="-16547"/>
                  <a:pt x="9545259" y="0"/>
                </a:cubicBezTo>
                <a:cubicBezTo>
                  <a:pt x="9799156" y="16547"/>
                  <a:pt x="9849947" y="26361"/>
                  <a:pt x="10103561" y="0"/>
                </a:cubicBezTo>
                <a:cubicBezTo>
                  <a:pt x="10357175" y="-26361"/>
                  <a:pt x="10498120" y="-27655"/>
                  <a:pt x="10793227" y="0"/>
                </a:cubicBezTo>
                <a:cubicBezTo>
                  <a:pt x="11336851" y="55280"/>
                  <a:pt x="11642637" y="469276"/>
                  <a:pt x="11734079" y="940852"/>
                </a:cubicBezTo>
                <a:cubicBezTo>
                  <a:pt x="11712358" y="1188900"/>
                  <a:pt x="11729083" y="1333075"/>
                  <a:pt x="11734079" y="1455169"/>
                </a:cubicBezTo>
                <a:cubicBezTo>
                  <a:pt x="11739075" y="1577263"/>
                  <a:pt x="11751777" y="1807825"/>
                  <a:pt x="11734079" y="2007119"/>
                </a:cubicBezTo>
                <a:cubicBezTo>
                  <a:pt x="11716382" y="2206413"/>
                  <a:pt x="11758927" y="2457300"/>
                  <a:pt x="11734079" y="2634335"/>
                </a:cubicBezTo>
                <a:cubicBezTo>
                  <a:pt x="11709231" y="2811370"/>
                  <a:pt x="11744637" y="3082092"/>
                  <a:pt x="11734079" y="3336816"/>
                </a:cubicBezTo>
                <a:cubicBezTo>
                  <a:pt x="11723521" y="3591540"/>
                  <a:pt x="11762563" y="3826344"/>
                  <a:pt x="11734079" y="4039298"/>
                </a:cubicBezTo>
                <a:cubicBezTo>
                  <a:pt x="11705595" y="4252252"/>
                  <a:pt x="11723191" y="4514151"/>
                  <a:pt x="11734079" y="4704147"/>
                </a:cubicBezTo>
                <a:cubicBezTo>
                  <a:pt x="11732661" y="5104416"/>
                  <a:pt x="11389671" y="5611977"/>
                  <a:pt x="10793227" y="5644999"/>
                </a:cubicBezTo>
                <a:cubicBezTo>
                  <a:pt x="10634243" y="5630606"/>
                  <a:pt x="10342095" y="5631802"/>
                  <a:pt x="10037878" y="5644999"/>
                </a:cubicBezTo>
                <a:cubicBezTo>
                  <a:pt x="9733661" y="5658196"/>
                  <a:pt x="9657304" y="5630221"/>
                  <a:pt x="9381053" y="5644999"/>
                </a:cubicBezTo>
                <a:cubicBezTo>
                  <a:pt x="9104803" y="5659777"/>
                  <a:pt x="8880217" y="5618393"/>
                  <a:pt x="8625705" y="5644999"/>
                </a:cubicBezTo>
                <a:cubicBezTo>
                  <a:pt x="8371193" y="5671605"/>
                  <a:pt x="8385667" y="5654617"/>
                  <a:pt x="8264451" y="5644999"/>
                </a:cubicBezTo>
                <a:cubicBezTo>
                  <a:pt x="8143235" y="5635381"/>
                  <a:pt x="7726532" y="5612254"/>
                  <a:pt x="7410578" y="5644999"/>
                </a:cubicBezTo>
                <a:cubicBezTo>
                  <a:pt x="7094624" y="5677744"/>
                  <a:pt x="6894232" y="5655710"/>
                  <a:pt x="6655230" y="5644999"/>
                </a:cubicBezTo>
                <a:cubicBezTo>
                  <a:pt x="6416228" y="5634288"/>
                  <a:pt x="6311172" y="5666041"/>
                  <a:pt x="6096928" y="5644999"/>
                </a:cubicBezTo>
                <a:cubicBezTo>
                  <a:pt x="5882684" y="5623957"/>
                  <a:pt x="5703633" y="5646101"/>
                  <a:pt x="5341580" y="5644999"/>
                </a:cubicBezTo>
                <a:cubicBezTo>
                  <a:pt x="4979527" y="5643897"/>
                  <a:pt x="4924598" y="5674517"/>
                  <a:pt x="4586231" y="5644999"/>
                </a:cubicBezTo>
                <a:cubicBezTo>
                  <a:pt x="4247864" y="5615481"/>
                  <a:pt x="4233565" y="5620437"/>
                  <a:pt x="3929406" y="5644999"/>
                </a:cubicBezTo>
                <a:cubicBezTo>
                  <a:pt x="3625248" y="5669561"/>
                  <a:pt x="3268553" y="5610681"/>
                  <a:pt x="3075533" y="5644999"/>
                </a:cubicBezTo>
                <a:cubicBezTo>
                  <a:pt x="2882513" y="5679317"/>
                  <a:pt x="2671695" y="5626691"/>
                  <a:pt x="2320185" y="5644999"/>
                </a:cubicBezTo>
                <a:cubicBezTo>
                  <a:pt x="1968675" y="5663307"/>
                  <a:pt x="1899086" y="5664373"/>
                  <a:pt x="1564836" y="5644999"/>
                </a:cubicBezTo>
                <a:cubicBezTo>
                  <a:pt x="1230586" y="5625625"/>
                  <a:pt x="1249472" y="5658338"/>
                  <a:pt x="940852" y="5644999"/>
                </a:cubicBezTo>
                <a:cubicBezTo>
                  <a:pt x="532002" y="5627313"/>
                  <a:pt x="-98857" y="5260370"/>
                  <a:pt x="0" y="4704147"/>
                </a:cubicBezTo>
                <a:cubicBezTo>
                  <a:pt x="-27925" y="4486409"/>
                  <a:pt x="-8759" y="4345048"/>
                  <a:pt x="0" y="4076931"/>
                </a:cubicBezTo>
                <a:cubicBezTo>
                  <a:pt x="8759" y="3808814"/>
                  <a:pt x="-8401" y="3670668"/>
                  <a:pt x="0" y="3449715"/>
                </a:cubicBezTo>
                <a:cubicBezTo>
                  <a:pt x="8401" y="3228762"/>
                  <a:pt x="-11764" y="3059229"/>
                  <a:pt x="0" y="2935398"/>
                </a:cubicBezTo>
                <a:cubicBezTo>
                  <a:pt x="11764" y="2811567"/>
                  <a:pt x="-3213" y="2488892"/>
                  <a:pt x="0" y="2270550"/>
                </a:cubicBezTo>
                <a:cubicBezTo>
                  <a:pt x="3213" y="2052208"/>
                  <a:pt x="21438" y="1799176"/>
                  <a:pt x="0" y="1605701"/>
                </a:cubicBezTo>
                <a:cubicBezTo>
                  <a:pt x="-21438" y="1412226"/>
                  <a:pt x="13869" y="1114951"/>
                  <a:pt x="0" y="940852"/>
                </a:cubicBezTo>
                <a:close/>
              </a:path>
            </a:pathLst>
          </a:custGeom>
          <a:solidFill>
            <a:srgbClr val="F6FEE2">
              <a:alpha val="85098"/>
            </a:srgbClr>
          </a:solidFill>
          <a:ln w="57150">
            <a:noFill/>
            <a:extLst>
              <a:ext uri="{C807C97D-BFC1-408E-A445-0C87EB9F89A2}">
                <ask:lineSketchStyleProps xmlns:ask="http://schemas.microsoft.com/office/drawing/2018/sketchyshapes" sd="231367318">
                  <a:prstGeom prst="roundRect">
                    <a:avLst/>
                  </a:prstGeom>
                  <ask:type>
                    <ask:lineSketchFreehand/>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002060"/>
              </a:solidFill>
              <a:effectLst/>
              <a:uLnTx/>
              <a:uFillTx/>
              <a:latin typeface="+mj-lt"/>
              <a:ea typeface="+mn-ea"/>
              <a:cs typeface="+mn-cs"/>
            </a:endParaRPr>
          </a:p>
        </p:txBody>
      </p:sp>
      <p:grpSp>
        <p:nvGrpSpPr>
          <p:cNvPr id="6" name="Group 5"/>
          <p:cNvGrpSpPr/>
          <p:nvPr/>
        </p:nvGrpSpPr>
        <p:grpSpPr>
          <a:xfrm>
            <a:off x="2352675" y="-76405"/>
            <a:ext cx="7591425" cy="1988825"/>
            <a:chOff x="3995634" y="-110923"/>
            <a:chExt cx="4223261" cy="1988825"/>
          </a:xfrm>
        </p:grpSpPr>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250" r="97583">
                          <a14:foregroundMark x1="6917" y1="76167" x2="9750" y2="76417"/>
                          <a14:foregroundMark x1="91500" y1="74333" x2="95250" y2="76417"/>
                          <a14:foregroundMark x1="17750" y1="13250" x2="18000" y2="16500"/>
                        </a14:backgroundRemoval>
                      </a14:imgEffect>
                    </a14:imgLayer>
                  </a14:imgProps>
                </a:ext>
              </a:extLst>
            </a:blip>
            <a:srcRect t="3223"/>
            <a:stretch/>
          </p:blipFill>
          <p:spPr>
            <a:xfrm>
              <a:off x="3995634" y="-110923"/>
              <a:ext cx="4223261" cy="1988825"/>
            </a:xfrm>
            <a:prstGeom prst="rect">
              <a:avLst/>
            </a:prstGeom>
          </p:spPr>
        </p:pic>
        <p:sp>
          <p:nvSpPr>
            <p:cNvPr id="32"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4654764" y="421824"/>
              <a:ext cx="2905000" cy="923330"/>
            </a:xfrm>
            <a:prstGeom prst="rect">
              <a:avLst/>
            </a:prstGeom>
            <a:noFill/>
            <a:ln w="9525">
              <a:noFill/>
              <a:miter lim="800000"/>
              <a:headEnd/>
              <a:tailEnd/>
            </a:ln>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5400" b="1" i="0" u="none" strike="noStrike" kern="1200" cap="none" spc="0" normalizeH="0" baseline="0" noProof="0" dirty="0" err="1">
                  <a:ln>
                    <a:noFill/>
                  </a:ln>
                  <a:solidFill>
                    <a:prstClr val="white"/>
                  </a:solidFill>
                  <a:effectLst/>
                  <a:uLnTx/>
                  <a:uFillTx/>
                  <a:latin typeface="+mj-lt"/>
                  <a:ea typeface="字魂7号-温暖童稚体" panose="00000500000000000000" pitchFamily="2" charset="-122"/>
                  <a:cs typeface="+mn-cs"/>
                </a:rPr>
                <a:t>Yêu</a:t>
              </a:r>
              <a:r>
                <a:rPr kumimoji="0" lang="en-US" altLang="zh-CN" sz="5400" b="1" i="0" u="none" strike="noStrike" kern="1200" cap="none" spc="0" normalizeH="0" baseline="0" noProof="0" dirty="0">
                  <a:ln>
                    <a:noFill/>
                  </a:ln>
                  <a:solidFill>
                    <a:prstClr val="white"/>
                  </a:solidFill>
                  <a:effectLst/>
                  <a:uLnTx/>
                  <a:uFillTx/>
                  <a:latin typeface="+mj-lt"/>
                  <a:ea typeface="字魂7号-温暖童稚体" panose="00000500000000000000" pitchFamily="2" charset="-122"/>
                  <a:cs typeface="+mn-cs"/>
                </a:rPr>
                <a:t> </a:t>
              </a:r>
              <a:r>
                <a:rPr kumimoji="0" lang="en-US" altLang="zh-CN" sz="5400" b="1" i="0" u="none" strike="noStrike" kern="1200" cap="none" spc="0" normalizeH="0" baseline="0" noProof="0" dirty="0" err="1">
                  <a:ln>
                    <a:noFill/>
                  </a:ln>
                  <a:solidFill>
                    <a:prstClr val="white"/>
                  </a:solidFill>
                  <a:effectLst/>
                  <a:uLnTx/>
                  <a:uFillTx/>
                  <a:latin typeface="+mj-lt"/>
                  <a:ea typeface="字魂7号-温暖童稚体" panose="00000500000000000000" pitchFamily="2" charset="-122"/>
                  <a:cs typeface="+mn-cs"/>
                </a:rPr>
                <a:t>cầu</a:t>
              </a:r>
              <a:r>
                <a:rPr kumimoji="0" lang="en-US" altLang="zh-CN" sz="5400" b="1" i="0" u="none" strike="noStrike" kern="1200" cap="none" spc="0" normalizeH="0" baseline="0" noProof="0" dirty="0">
                  <a:ln>
                    <a:noFill/>
                  </a:ln>
                  <a:solidFill>
                    <a:prstClr val="white"/>
                  </a:solidFill>
                  <a:effectLst/>
                  <a:uLnTx/>
                  <a:uFillTx/>
                  <a:latin typeface="+mj-lt"/>
                  <a:ea typeface="字魂7号-温暖童稚体" panose="00000500000000000000" pitchFamily="2" charset="-122"/>
                  <a:cs typeface="+mn-cs"/>
                </a:rPr>
                <a:t> </a:t>
              </a:r>
              <a:r>
                <a:rPr kumimoji="0" lang="en-US" altLang="zh-CN" sz="5400" b="1" i="0" u="none" strike="noStrike" kern="1200" cap="none" spc="0" normalizeH="0" baseline="0" noProof="0" dirty="0" err="1">
                  <a:ln>
                    <a:noFill/>
                  </a:ln>
                  <a:solidFill>
                    <a:prstClr val="white"/>
                  </a:solidFill>
                  <a:effectLst/>
                  <a:uLnTx/>
                  <a:uFillTx/>
                  <a:latin typeface="+mj-lt"/>
                  <a:ea typeface="字魂7号-温暖童稚体" panose="00000500000000000000" pitchFamily="2" charset="-122"/>
                  <a:cs typeface="+mn-cs"/>
                </a:rPr>
                <a:t>cần</a:t>
              </a:r>
              <a:r>
                <a:rPr kumimoji="0" lang="en-US" altLang="zh-CN" sz="5400" b="1" i="0" u="none" strike="noStrike" kern="1200" cap="none" spc="0" normalizeH="0" baseline="0" noProof="0" dirty="0">
                  <a:ln>
                    <a:noFill/>
                  </a:ln>
                  <a:solidFill>
                    <a:prstClr val="white"/>
                  </a:solidFill>
                  <a:effectLst/>
                  <a:uLnTx/>
                  <a:uFillTx/>
                  <a:latin typeface="+mj-lt"/>
                  <a:ea typeface="字魂7号-温暖童稚体" panose="00000500000000000000" pitchFamily="2" charset="-122"/>
                  <a:cs typeface="+mn-cs"/>
                </a:rPr>
                <a:t> </a:t>
              </a:r>
              <a:r>
                <a:rPr kumimoji="0" lang="en-US" altLang="zh-CN" sz="5400" b="1" i="0" u="none" strike="noStrike" kern="1200" cap="none" spc="0" normalizeH="0" baseline="0" noProof="0" dirty="0" err="1">
                  <a:ln>
                    <a:noFill/>
                  </a:ln>
                  <a:solidFill>
                    <a:prstClr val="white"/>
                  </a:solidFill>
                  <a:effectLst/>
                  <a:uLnTx/>
                  <a:uFillTx/>
                  <a:latin typeface="+mj-lt"/>
                  <a:ea typeface="字魂7号-温暖童稚体" panose="00000500000000000000" pitchFamily="2" charset="-122"/>
                  <a:cs typeface="+mn-cs"/>
                </a:rPr>
                <a:t>đạt</a:t>
              </a:r>
              <a:endParaRPr kumimoji="0" lang="zh-CN" altLang="en-US" sz="5400" b="1" i="0" u="none" strike="noStrike" kern="1200" cap="none" spc="0" normalizeH="0" baseline="0" noProof="0" dirty="0">
                <a:ln>
                  <a:noFill/>
                </a:ln>
                <a:solidFill>
                  <a:prstClr val="white"/>
                </a:solidFill>
                <a:effectLst/>
                <a:uLnTx/>
                <a:uFillTx/>
                <a:latin typeface="+mj-lt"/>
                <a:ea typeface="字魂7号-温暖童稚体" panose="00000500000000000000" pitchFamily="2" charset="-122"/>
                <a:cs typeface="+mn-cs"/>
              </a:endParaRPr>
            </a:p>
          </p:txBody>
        </p:sp>
      </p:grpSp>
      <p:sp>
        <p:nvSpPr>
          <p:cNvPr id="14" name="Text Placeholder 7">
            <a:extLst>
              <a:ext uri="{FF2B5EF4-FFF2-40B4-BE49-F238E27FC236}">
                <a16:creationId xmlns:a16="http://schemas.microsoft.com/office/drawing/2014/main" id="{E1D58918-D817-9015-8DA2-F9F64741409B}"/>
              </a:ext>
            </a:extLst>
          </p:cNvPr>
          <p:cNvSpPr txBox="1">
            <a:spLocks/>
          </p:cNvSpPr>
          <p:nvPr/>
        </p:nvSpPr>
        <p:spPr>
          <a:xfrm>
            <a:off x="1104900" y="1819231"/>
            <a:ext cx="10712302" cy="3856549"/>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lvl="0" algn="just">
              <a:spcBef>
                <a:spcPts val="600"/>
              </a:spcBef>
            </a:pPr>
            <a:r>
              <a:rPr lang="vi-VN" altLang="zh-CN" sz="3200" dirty="0">
                <a:solidFill>
                  <a:prstClr val="black"/>
                </a:solidFill>
                <a:latin typeface="Calibri" panose="020F0502020204030204" pitchFamily="34" charset="0"/>
                <a:cs typeface="Calibri" panose="020F0502020204030204" pitchFamily="34" charset="0"/>
                <a:sym typeface="+mn-lt"/>
              </a:rPr>
              <a:t>Tiếp tục củng cố kiến thức tính diện tích hình chữ nhật, hình vuông. </a:t>
            </a:r>
          </a:p>
          <a:p>
            <a:pPr lvl="0" algn="just">
              <a:spcBef>
                <a:spcPts val="600"/>
              </a:spcBef>
            </a:pPr>
            <a:r>
              <a:rPr lang="vi-VN" altLang="zh-CN" sz="3200" dirty="0">
                <a:solidFill>
                  <a:prstClr val="black"/>
                </a:solidFill>
                <a:latin typeface="Calibri" panose="020F0502020204030204" pitchFamily="34" charset="0"/>
                <a:cs typeface="Calibri" panose="020F0502020204030204" pitchFamily="34" charset="0"/>
                <a:sym typeface="+mn-lt"/>
              </a:rPr>
              <a:t>Giải quyết được một số tình huống thực tế liên quan đến chu vi, diện tích các hình đã học.</a:t>
            </a:r>
          </a:p>
        </p:txBody>
      </p:sp>
      <p:grpSp>
        <p:nvGrpSpPr>
          <p:cNvPr id="42" name="组合 12">
            <a:extLst>
              <a:ext uri="{FF2B5EF4-FFF2-40B4-BE49-F238E27FC236}">
                <a16:creationId xmlns:a16="http://schemas.microsoft.com/office/drawing/2014/main" id="{7752E726-CF76-057B-F88C-D67A641CA347}"/>
              </a:ext>
            </a:extLst>
          </p:cNvPr>
          <p:cNvGrpSpPr/>
          <p:nvPr/>
        </p:nvGrpSpPr>
        <p:grpSpPr>
          <a:xfrm rot="20461740">
            <a:off x="714134" y="1958758"/>
            <a:ext cx="394185" cy="523220"/>
            <a:chOff x="1267237" y="4063723"/>
            <a:chExt cx="1172592" cy="1633785"/>
          </a:xfrm>
        </p:grpSpPr>
        <p:sp>
          <p:nvSpPr>
            <p:cNvPr id="43" name="五角星 2">
              <a:extLst>
                <a:ext uri="{FF2B5EF4-FFF2-40B4-BE49-F238E27FC236}">
                  <a16:creationId xmlns:a16="http://schemas.microsoft.com/office/drawing/2014/main" id="{DF3B2043-4A97-C59D-9674-9233C06D023D}"/>
                </a:ext>
              </a:extLst>
            </p:cNvPr>
            <p:cNvSpPr/>
            <p:nvPr/>
          </p:nvSpPr>
          <p:spPr>
            <a:xfrm rot="1013228">
              <a:off x="1267237" y="4149067"/>
              <a:ext cx="1172592"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mj-lt"/>
                <a:ea typeface="宋体" panose="02010600030101010101" pitchFamily="2" charset="-122"/>
                <a:cs typeface="+mn-ea"/>
                <a:sym typeface="+mn-lt"/>
              </a:endParaRPr>
            </a:p>
          </p:txBody>
        </p:sp>
        <p:sp>
          <p:nvSpPr>
            <p:cNvPr id="44" name="文本框 14">
              <a:extLst>
                <a:ext uri="{FF2B5EF4-FFF2-40B4-BE49-F238E27FC236}">
                  <a16:creationId xmlns:a16="http://schemas.microsoft.com/office/drawing/2014/main" id="{79933412-E084-DB6A-F11B-B78BAF802820}"/>
                </a:ext>
              </a:extLst>
            </p:cNvPr>
            <p:cNvSpPr txBox="1"/>
            <p:nvPr/>
          </p:nvSpPr>
          <p:spPr>
            <a:xfrm>
              <a:off x="1334947" y="4063723"/>
              <a:ext cx="549524" cy="163378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w="25400">
                  <a:solidFill>
                    <a:srgbClr val="20B6BE"/>
                  </a:solidFill>
                </a:ln>
                <a:solidFill>
                  <a:prstClr val="white"/>
                </a:solidFill>
                <a:effectLst/>
                <a:uLnTx/>
                <a:uFillTx/>
                <a:latin typeface="+mj-lt"/>
                <a:ea typeface="宋体" panose="02010600030101010101" pitchFamily="2" charset="-122"/>
                <a:cs typeface="+mn-ea"/>
                <a:sym typeface="+mn-lt"/>
              </a:endParaRPr>
            </a:p>
          </p:txBody>
        </p:sp>
      </p:grpSp>
      <p:grpSp>
        <p:nvGrpSpPr>
          <p:cNvPr id="25" name="组合 12">
            <a:extLst>
              <a:ext uri="{FF2B5EF4-FFF2-40B4-BE49-F238E27FC236}">
                <a16:creationId xmlns:a16="http://schemas.microsoft.com/office/drawing/2014/main" id="{CC16D5BA-EA87-482E-834A-E7E5D9F051BA}"/>
              </a:ext>
            </a:extLst>
          </p:cNvPr>
          <p:cNvGrpSpPr/>
          <p:nvPr/>
        </p:nvGrpSpPr>
        <p:grpSpPr>
          <a:xfrm rot="20461740">
            <a:off x="685560" y="2958883"/>
            <a:ext cx="394185" cy="523220"/>
            <a:chOff x="1267237" y="4063723"/>
            <a:chExt cx="1172592" cy="1633785"/>
          </a:xfrm>
        </p:grpSpPr>
        <p:sp>
          <p:nvSpPr>
            <p:cNvPr id="26" name="五角星 2">
              <a:extLst>
                <a:ext uri="{FF2B5EF4-FFF2-40B4-BE49-F238E27FC236}">
                  <a16:creationId xmlns:a16="http://schemas.microsoft.com/office/drawing/2014/main" id="{391789A2-E0A4-48FA-A527-F110FE25E8C3}"/>
                </a:ext>
              </a:extLst>
            </p:cNvPr>
            <p:cNvSpPr/>
            <p:nvPr/>
          </p:nvSpPr>
          <p:spPr>
            <a:xfrm rot="1013228">
              <a:off x="1267237" y="4149067"/>
              <a:ext cx="1172592"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mj-lt"/>
                <a:ea typeface="宋体" panose="02010600030101010101" pitchFamily="2" charset="-122"/>
                <a:cs typeface="+mn-ea"/>
                <a:sym typeface="+mn-lt"/>
              </a:endParaRPr>
            </a:p>
          </p:txBody>
        </p:sp>
        <p:sp>
          <p:nvSpPr>
            <p:cNvPr id="27" name="文本框 14">
              <a:extLst>
                <a:ext uri="{FF2B5EF4-FFF2-40B4-BE49-F238E27FC236}">
                  <a16:creationId xmlns:a16="http://schemas.microsoft.com/office/drawing/2014/main" id="{986187CD-42A1-4C22-91FB-69968373D899}"/>
                </a:ext>
              </a:extLst>
            </p:cNvPr>
            <p:cNvSpPr txBox="1"/>
            <p:nvPr/>
          </p:nvSpPr>
          <p:spPr>
            <a:xfrm>
              <a:off x="1334947" y="4063723"/>
              <a:ext cx="549524" cy="163378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w="25400">
                  <a:solidFill>
                    <a:srgbClr val="20B6BE"/>
                  </a:solidFill>
                </a:ln>
                <a:solidFill>
                  <a:prstClr val="white"/>
                </a:solidFill>
                <a:effectLst/>
                <a:uLnTx/>
                <a:uFillTx/>
                <a:latin typeface="+mj-lt"/>
                <a:ea typeface="宋体" panose="02010600030101010101" pitchFamily="2" charset="-122"/>
                <a:cs typeface="+mn-ea"/>
                <a:sym typeface="+mn-lt"/>
              </a:endParaRPr>
            </a:p>
          </p:txBody>
        </p:sp>
      </p:grpSp>
    </p:spTree>
    <p:extLst>
      <p:ext uri="{BB962C8B-B14F-4D97-AF65-F5344CB8AC3E}">
        <p14:creationId xmlns:p14="http://schemas.microsoft.com/office/powerpoint/2010/main" val="191659801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500" fill="hold"/>
                                        <p:tgtEl>
                                          <p:spTgt spid="42"/>
                                        </p:tgtEl>
                                        <p:attrNameLst>
                                          <p:attrName>ppt_w</p:attrName>
                                        </p:attrNameLst>
                                      </p:cBhvr>
                                      <p:tavLst>
                                        <p:tav tm="0">
                                          <p:val>
                                            <p:fltVal val="0"/>
                                          </p:val>
                                        </p:tav>
                                        <p:tav tm="100000">
                                          <p:val>
                                            <p:strVal val="#ppt_w"/>
                                          </p:val>
                                        </p:tav>
                                      </p:tavLst>
                                    </p:anim>
                                    <p:anim calcmode="lin" valueType="num">
                                      <p:cBhvr>
                                        <p:cTn id="13" dur="500" fill="hold"/>
                                        <p:tgtEl>
                                          <p:spTgt spid="42"/>
                                        </p:tgtEl>
                                        <p:attrNameLst>
                                          <p:attrName>ppt_h</p:attrName>
                                        </p:attrNameLst>
                                      </p:cBhvr>
                                      <p:tavLst>
                                        <p:tav tm="0">
                                          <p:val>
                                            <p:fltVal val="0"/>
                                          </p:val>
                                        </p:tav>
                                        <p:tav tm="100000">
                                          <p:val>
                                            <p:strVal val="#ppt_h"/>
                                          </p:val>
                                        </p:tav>
                                      </p:tavLst>
                                    </p:anim>
                                    <p:animEffect transition="in" filter="fade">
                                      <p:cBhvr>
                                        <p:cTn id="14" dur="500"/>
                                        <p:tgtEl>
                                          <p:spTgt spid="42"/>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7477617" y="1271612"/>
            <a:ext cx="916636" cy="1419000"/>
          </a:xfrm>
          <a:prstGeom prst="rect">
            <a:avLst/>
          </a:prstGeom>
        </p:spPr>
      </p:pic>
    </p:spTree>
    <p:extLst>
      <p:ext uri="{BB962C8B-B14F-4D97-AF65-F5344CB8AC3E}">
        <p14:creationId xmlns:p14="http://schemas.microsoft.com/office/powerpoint/2010/main" val="71378842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0" presetClass="path" presetSubtype="0" accel="50000" decel="50000" fill="hold" nodeType="withEffect">
                                  <p:stCondLst>
                                    <p:cond delay="0"/>
                                  </p:stCondLst>
                                  <p:childTnLst>
                                    <p:animMotion origin="layout" path="M 6.04167E-6 -1.85185E-6 L 0.08672 -0.09722 L 0.15092 0.04352 L 0.1323 0.17986 " pathEditMode="relative" ptsTypes="AAAA">
                                      <p:cBhvr>
                                        <p:cTn id="12" dur="2000" fill="hold"/>
                                        <p:tgtEl>
                                          <p:spTgt spid="12"/>
                                        </p:tgtEl>
                                        <p:attrNameLst>
                                          <p:attrName>ppt_x</p:attrName>
                                          <p:attrName>ppt_y</p:attrName>
                                        </p:attrNameLst>
                                      </p:cBhvr>
                                    </p:animMotion>
                                  </p:childTnLst>
                                </p:cTn>
                              </p:par>
                            </p:childTnLst>
                          </p:cTn>
                        </p:par>
                        <p:par>
                          <p:cTn id="13" fill="hold">
                            <p:stCondLst>
                              <p:cond delay="2000"/>
                            </p:stCondLst>
                            <p:childTnLst>
                              <p:par>
                                <p:cTn id="14" presetID="26" presetClass="emph" presetSubtype="0" repeatCount="3000" fill="hold" nodeType="afterEffect">
                                  <p:stCondLst>
                                    <p:cond delay="0"/>
                                  </p:stCondLst>
                                  <p:childTnLst>
                                    <p:animEffect transition="out" filter="fade">
                                      <p:cBhvr>
                                        <p:cTn id="15" dur="500" tmFilter="0, 0; .2, .5; .8, .5; 1, 0"/>
                                        <p:tgtEl>
                                          <p:spTgt spid="13"/>
                                        </p:tgtEl>
                                      </p:cBhvr>
                                    </p:animEffect>
                                    <p:animScale>
                                      <p:cBhvr>
                                        <p:cTn id="16"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603479" y="4200527"/>
            <a:ext cx="1022363" cy="1582671"/>
          </a:xfrm>
          <a:prstGeom prst="rect">
            <a:avLst/>
          </a:prstGeom>
        </p:spPr>
      </p:pic>
      <p:pic>
        <p:nvPicPr>
          <p:cNvPr id="9" name="Picture 8"/>
          <p:cNvPicPr>
            <a:picLocks noChangeAspect="1"/>
          </p:cNvPicPr>
          <p:nvPr/>
        </p:nvPicPr>
        <p:blipFill rotWithShape="1">
          <a:blip r:embed="rId5" cstate="print">
            <a:clrChange>
              <a:clrFrom>
                <a:srgbClr val="EEE951"/>
              </a:clrFrom>
              <a:clrTo>
                <a:srgbClr val="EEE951">
                  <a:alpha val="0"/>
                </a:srgbClr>
              </a:clrTo>
            </a:clrChange>
            <a:extLst>
              <a:ext uri="{BEBA8EAE-BF5A-486C-A8C5-ECC9F3942E4B}">
                <a14:imgProps xmlns:a14="http://schemas.microsoft.com/office/drawing/2010/main">
                  <a14:imgLayer r:embed="rId6">
                    <a14:imgEffect>
                      <a14:backgroundRemoval t="50151" b="96837" l="10085" r="97458">
                        <a14:backgroundMark x1="32119" y1="93373" x2="53898" y2="77108"/>
                        <a14:backgroundMark x1="53983" y1="76355" x2="60254" y2="77861"/>
                        <a14:backgroundMark x1="57288" y1="87801" x2="60339" y2="89006"/>
                        <a14:backgroundMark x1="61610" y1="90813" x2="65339" y2="90361"/>
                        <a14:backgroundMark x1="62034" y1="86747" x2="64068" y2="84337"/>
                        <a14:backgroundMark x1="57458" y1="84940" x2="58644" y2="83584"/>
                        <a14:backgroundMark x1="60339" y1="82681" x2="61271" y2="82380"/>
                        <a14:backgroundMark x1="67458" y1="89458" x2="68390" y2="85241"/>
                        <a14:backgroundMark x1="75169" y1="91566" x2="79407" y2="91265"/>
                        <a14:backgroundMark x1="80593" y1="89608" x2="83136" y2="85994"/>
                        <a14:backgroundMark x1="85593" y1="88554" x2="95000" y2="95783"/>
                        <a14:backgroundMark x1="85932" y1="73946" x2="97712" y2="86295"/>
                      </a14:backgroundRemoval>
                    </a14:imgEffect>
                  </a14:imgLayer>
                </a14:imgProps>
              </a:ext>
              <a:ext uri="{28A0092B-C50C-407E-A947-70E740481C1C}">
                <a14:useLocalDpi xmlns:a14="http://schemas.microsoft.com/office/drawing/2010/main" val="0"/>
              </a:ext>
            </a:extLst>
          </a:blip>
          <a:srcRect l="52813" t="49673" b="3618"/>
          <a:stretch/>
        </p:blipFill>
        <p:spPr>
          <a:xfrm>
            <a:off x="12376596" y="3515864"/>
            <a:ext cx="4927975" cy="2871136"/>
          </a:xfrm>
          <a:prstGeom prst="rect">
            <a:avLst/>
          </a:prstGeom>
        </p:spPr>
      </p:pic>
      <p:pic>
        <p:nvPicPr>
          <p:cNvPr id="3" name="Picture 2">
            <a:extLst>
              <a:ext uri="{FF2B5EF4-FFF2-40B4-BE49-F238E27FC236}">
                <a16:creationId xmlns:a16="http://schemas.microsoft.com/office/drawing/2014/main" id="{0A83F703-C9EB-4FC9-AA84-33BD10DA5BC3}"/>
              </a:ext>
            </a:extLst>
          </p:cNvPr>
          <p:cNvPicPr>
            <a:picLocks noChangeAspect="1"/>
          </p:cNvPicPr>
          <p:nvPr/>
        </p:nvPicPr>
        <p:blipFill>
          <a:blip r:embed="rId7"/>
          <a:stretch>
            <a:fillRect/>
          </a:stretch>
        </p:blipFill>
        <p:spPr>
          <a:xfrm>
            <a:off x="2428144" y="992722"/>
            <a:ext cx="7315834" cy="3023878"/>
          </a:xfrm>
          <a:prstGeom prst="rect">
            <a:avLst/>
          </a:prstGeom>
        </p:spPr>
      </p:pic>
    </p:spTree>
    <p:extLst>
      <p:ext uri="{BB962C8B-B14F-4D97-AF65-F5344CB8AC3E}">
        <p14:creationId xmlns:p14="http://schemas.microsoft.com/office/powerpoint/2010/main" val="257716859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100"/>
                                  </p:stCondLst>
                                  <p:childTnLst>
                                    <p:animMotion origin="layout" path="M 2.08333E-6 2.22222E-6 L 0.43047 2.22222E-6 " pathEditMode="relative" rAng="0" ptsTypes="AA">
                                      <p:cBhvr>
                                        <p:cTn id="6" dur="4600" fill="hold"/>
                                        <p:tgtEl>
                                          <p:spTgt spid="7"/>
                                        </p:tgtEl>
                                        <p:attrNameLst>
                                          <p:attrName>ppt_x</p:attrName>
                                          <p:attrName>ppt_y</p:attrName>
                                        </p:attrNameLst>
                                      </p:cBhvr>
                                      <p:rCtr x="21523" y="0"/>
                                    </p:animMotion>
                                  </p:childTnLst>
                                </p:cTn>
                              </p:par>
                              <p:par>
                                <p:cTn id="7" presetID="32" presetClass="emph" presetSubtype="0" repeatCount="5300" fill="hold" nodeType="withEffect">
                                  <p:stCondLst>
                                    <p:cond delay="0"/>
                                  </p:stCondLst>
                                  <p:childTnLst>
                                    <p:animRot by="120000">
                                      <p:cBhvr>
                                        <p:cTn id="8" dur="91" fill="hold">
                                          <p:stCondLst>
                                            <p:cond delay="0"/>
                                          </p:stCondLst>
                                        </p:cTn>
                                        <p:tgtEl>
                                          <p:spTgt spid="7"/>
                                        </p:tgtEl>
                                        <p:attrNameLst>
                                          <p:attrName>r</p:attrName>
                                        </p:attrNameLst>
                                      </p:cBhvr>
                                    </p:animRot>
                                    <p:animRot by="-240000">
                                      <p:cBhvr>
                                        <p:cTn id="9" dur="181" fill="hold">
                                          <p:stCondLst>
                                            <p:cond delay="181"/>
                                          </p:stCondLst>
                                        </p:cTn>
                                        <p:tgtEl>
                                          <p:spTgt spid="7"/>
                                        </p:tgtEl>
                                        <p:attrNameLst>
                                          <p:attrName>r</p:attrName>
                                        </p:attrNameLst>
                                      </p:cBhvr>
                                    </p:animRot>
                                    <p:animRot by="240000">
                                      <p:cBhvr>
                                        <p:cTn id="10" dur="181" fill="hold">
                                          <p:stCondLst>
                                            <p:cond delay="362"/>
                                          </p:stCondLst>
                                        </p:cTn>
                                        <p:tgtEl>
                                          <p:spTgt spid="7"/>
                                        </p:tgtEl>
                                        <p:attrNameLst>
                                          <p:attrName>r</p:attrName>
                                        </p:attrNameLst>
                                      </p:cBhvr>
                                    </p:animRot>
                                    <p:animRot by="-240000">
                                      <p:cBhvr>
                                        <p:cTn id="11" dur="181" fill="hold">
                                          <p:stCondLst>
                                            <p:cond delay="543"/>
                                          </p:stCondLst>
                                        </p:cTn>
                                        <p:tgtEl>
                                          <p:spTgt spid="7"/>
                                        </p:tgtEl>
                                        <p:attrNameLst>
                                          <p:attrName>r</p:attrName>
                                        </p:attrNameLst>
                                      </p:cBhvr>
                                    </p:animRot>
                                    <p:animRot by="120000">
                                      <p:cBhvr>
                                        <p:cTn id="12" dur="181" fill="hold">
                                          <p:stCondLst>
                                            <p:cond delay="725"/>
                                          </p:stCondLst>
                                        </p:cTn>
                                        <p:tgtEl>
                                          <p:spTgt spid="7"/>
                                        </p:tgtEl>
                                        <p:attrNameLst>
                                          <p:attrName>r</p:attrName>
                                        </p:attrNameLst>
                                      </p:cBhvr>
                                    </p:animRot>
                                  </p:childTnLst>
                                </p:cTn>
                              </p:par>
                              <p:par>
                                <p:cTn id="13" presetID="42" presetClass="path" presetSubtype="0" accel="50000" decel="50000" fill="hold" nodeType="withEffect">
                                  <p:stCondLst>
                                    <p:cond delay="0"/>
                                  </p:stCondLst>
                                  <p:childTnLst>
                                    <p:animMotion origin="layout" path="M 2.5E-6 -7.40741E-7 L -0.45235 0.00857 " pathEditMode="relative" rAng="0" ptsTypes="AA">
                                      <p:cBhvr>
                                        <p:cTn id="14" dur="4800" fill="hold"/>
                                        <p:tgtEl>
                                          <p:spTgt spid="9"/>
                                        </p:tgtEl>
                                        <p:attrNameLst>
                                          <p:attrName>ppt_x</p:attrName>
                                          <p:attrName>ppt_y</p:attrName>
                                        </p:attrNameLst>
                                      </p:cBhvr>
                                      <p:rCtr x="-22617" y="417"/>
                                    </p:animMotion>
                                  </p:childTnLst>
                                </p:cTn>
                              </p:par>
                              <p:par>
                                <p:cTn id="15" presetID="32" presetClass="emph" presetSubtype="0" fill="hold" nodeType="withEffect">
                                  <p:stCondLst>
                                    <p:cond delay="0"/>
                                  </p:stCondLst>
                                  <p:childTnLst>
                                    <p:animRot by="120000">
                                      <p:cBhvr>
                                        <p:cTn id="16" dur="480" fill="hold">
                                          <p:stCondLst>
                                            <p:cond delay="0"/>
                                          </p:stCondLst>
                                        </p:cTn>
                                        <p:tgtEl>
                                          <p:spTgt spid="9"/>
                                        </p:tgtEl>
                                        <p:attrNameLst>
                                          <p:attrName>r</p:attrName>
                                        </p:attrNameLst>
                                      </p:cBhvr>
                                    </p:animRot>
                                    <p:animRot by="-240000">
                                      <p:cBhvr>
                                        <p:cTn id="17" dur="960" fill="hold">
                                          <p:stCondLst>
                                            <p:cond delay="960"/>
                                          </p:stCondLst>
                                        </p:cTn>
                                        <p:tgtEl>
                                          <p:spTgt spid="9"/>
                                        </p:tgtEl>
                                        <p:attrNameLst>
                                          <p:attrName>r</p:attrName>
                                        </p:attrNameLst>
                                      </p:cBhvr>
                                    </p:animRot>
                                    <p:animRot by="240000">
                                      <p:cBhvr>
                                        <p:cTn id="18" dur="960" fill="hold">
                                          <p:stCondLst>
                                            <p:cond delay="1920"/>
                                          </p:stCondLst>
                                        </p:cTn>
                                        <p:tgtEl>
                                          <p:spTgt spid="9"/>
                                        </p:tgtEl>
                                        <p:attrNameLst>
                                          <p:attrName>r</p:attrName>
                                        </p:attrNameLst>
                                      </p:cBhvr>
                                    </p:animRot>
                                    <p:animRot by="-240000">
                                      <p:cBhvr>
                                        <p:cTn id="19" dur="960" fill="hold">
                                          <p:stCondLst>
                                            <p:cond delay="2880"/>
                                          </p:stCondLst>
                                        </p:cTn>
                                        <p:tgtEl>
                                          <p:spTgt spid="9"/>
                                        </p:tgtEl>
                                        <p:attrNameLst>
                                          <p:attrName>r</p:attrName>
                                        </p:attrNameLst>
                                      </p:cBhvr>
                                    </p:animRot>
                                    <p:animRot by="120000">
                                      <p:cBhvr>
                                        <p:cTn id="20" dur="960" fill="hold">
                                          <p:stCondLst>
                                            <p:cond delay="384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5" name="Picture 64"/>
          <p:cNvPicPr>
            <a:picLocks noChangeAspect="1"/>
          </p:cNvPicPr>
          <p:nvPr/>
        </p:nvPicPr>
        <p:blipFill>
          <a:blip r:embed="rId3"/>
          <a:stretch>
            <a:fillRect/>
          </a:stretch>
        </p:blipFill>
        <p:spPr>
          <a:xfrm>
            <a:off x="0" y="0"/>
            <a:ext cx="12192000" cy="6858000"/>
          </a:xfrm>
          <a:prstGeom prst="rect">
            <a:avLst/>
          </a:prstGeom>
        </p:spPr>
      </p:pic>
      <p:sp>
        <p:nvSpPr>
          <p:cNvPr id="4" name="Rounded Rectangle 3"/>
          <p:cNvSpPr/>
          <p:nvPr/>
        </p:nvSpPr>
        <p:spPr>
          <a:xfrm>
            <a:off x="237365" y="145924"/>
            <a:ext cx="11164059" cy="854201"/>
          </a:xfrm>
          <a:prstGeom prst="roundRect">
            <a:avLst>
              <a:gd name="adj" fmla="val 5000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 Box 10"/>
          <p:cNvSpPr txBox="1">
            <a:spLocks noChangeArrowheads="1"/>
          </p:cNvSpPr>
          <p:nvPr/>
        </p:nvSpPr>
        <p:spPr bwMode="auto">
          <a:xfrm>
            <a:off x="628650" y="222962"/>
            <a:ext cx="10372725"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ctr">
              <a:spcBef>
                <a:spcPct val="50000"/>
              </a:spcBef>
              <a:defRPr/>
            </a:pPr>
            <a:r>
              <a:rPr lang="en-US" altLang="en-US" sz="3400" b="1" dirty="0" err="1">
                <a:solidFill>
                  <a:srgbClr val="FF0000"/>
                </a:solidFill>
                <a:latin typeface="Calibri"/>
                <a:cs typeface="Baloo 2" pitchFamily="2" charset="0"/>
              </a:rPr>
              <a:t>Thực</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hành</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để</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học</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sinh</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đo</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và</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tính</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diện</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tích</a:t>
            </a:r>
            <a:r>
              <a:rPr lang="en-US" altLang="en-US" sz="3400" b="1" dirty="0">
                <a:solidFill>
                  <a:srgbClr val="FF0000"/>
                </a:solidFill>
                <a:latin typeface="Calibri"/>
                <a:cs typeface="Baloo 2" pitchFamily="2" charset="0"/>
              </a:rPr>
              <a:t>. </a:t>
            </a:r>
            <a:endParaRPr kumimoji="0" lang="vi-VN" altLang="en-US" sz="3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Baloo 2" pitchFamily="2" charset="0"/>
            </a:endParaRPr>
          </a:p>
        </p:txBody>
      </p:sp>
      <p:sp>
        <p:nvSpPr>
          <p:cNvPr id="67" name="Rectangle: Folded Corner 1">
            <a:extLst>
              <a:ext uri="{FF2B5EF4-FFF2-40B4-BE49-F238E27FC236}">
                <a16:creationId xmlns:a16="http://schemas.microsoft.com/office/drawing/2014/main" id="{87EE6279-D6A6-4525-BB9D-FE96343F90CC}"/>
              </a:ext>
            </a:extLst>
          </p:cNvPr>
          <p:cNvSpPr/>
          <p:nvPr/>
        </p:nvSpPr>
        <p:spPr>
          <a:xfrm>
            <a:off x="152307" y="1381125"/>
            <a:ext cx="11905014" cy="5242959"/>
          </a:xfrm>
          <a:prstGeom prst="foldedCorner">
            <a:avLst>
              <a:gd name="adj" fmla="val 9084"/>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2" name="Group 1"/>
          <p:cNvGrpSpPr/>
          <p:nvPr/>
        </p:nvGrpSpPr>
        <p:grpSpPr>
          <a:xfrm flipH="1">
            <a:off x="251217" y="144381"/>
            <a:ext cx="7968857" cy="5742069"/>
            <a:chOff x="158831" y="2469372"/>
            <a:chExt cx="5190735" cy="5190737"/>
          </a:xfrm>
        </p:grpSpPr>
        <p:pic>
          <p:nvPicPr>
            <p:cNvPr id="2056" name="Picture 8" descr="Yellow Box PNG Images | Vector and PSD Files | Free Download o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4444" r="96944">
                          <a14:foregroundMark x1="9722" y1="30278" x2="9722" y2="30278"/>
                        </a14:backgroundRemoval>
                      </a14:imgEffect>
                    </a14:imgLayer>
                  </a14:imgProps>
                </a:ext>
                <a:ext uri="{28A0092B-C50C-407E-A947-70E740481C1C}">
                  <a14:useLocalDpi xmlns:a14="http://schemas.microsoft.com/office/drawing/2010/main" val="0"/>
                </a:ext>
              </a:extLst>
            </a:blip>
            <a:srcRect/>
            <a:stretch>
              <a:fillRect/>
            </a:stretch>
          </p:blipFill>
          <p:spPr bwMode="auto">
            <a:xfrm rot="10993344">
              <a:off x="158831" y="2469372"/>
              <a:ext cx="5190735" cy="5190737"/>
            </a:xfrm>
            <a:prstGeom prst="rect">
              <a:avLst/>
            </a:prstGeom>
            <a:noFill/>
            <a:extLst>
              <a:ext uri="{909E8E84-426E-40DD-AFC4-6F175D3DCCD1}">
                <a14:hiddenFill xmlns:a14="http://schemas.microsoft.com/office/drawing/2010/main">
                  <a:solidFill>
                    <a:srgbClr val="FFFFFF"/>
                  </a:solidFill>
                </a14:hiddenFill>
              </a:ext>
            </a:extLst>
          </p:spPr>
        </p:pic>
        <p:sp>
          <p:nvSpPr>
            <p:cNvPr id="24" name="Subtitle 39"/>
            <p:cNvSpPr/>
            <p:nvPr/>
          </p:nvSpPr>
          <p:spPr>
            <a:xfrm rot="186346">
              <a:off x="949175" y="4087799"/>
              <a:ext cx="3611547" cy="103505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chemeClr val="dk1"/>
                </a:buClr>
                <a:buSzPts val="1200"/>
                <a:buFont typeface="Quicksand Medium"/>
                <a:buAutoNum type="arabicPeriod"/>
                <a:defRPr sz="1250" b="0" i="0" u="none" strike="noStrike" cap="none">
                  <a:solidFill>
                    <a:schemeClr val="dk1"/>
                  </a:solidFill>
                  <a:latin typeface="Quicksand Medium"/>
                  <a:ea typeface="Quicksand Medium"/>
                  <a:cs typeface="Quicksand Medium"/>
                  <a:sym typeface="Quicksand Medium"/>
                </a:defRPr>
              </a:lvl1pPr>
              <a:lvl2pPr marL="914400" marR="0" lvl="1" indent="-304800" algn="l" rtl="0">
                <a:lnSpc>
                  <a:spcPct val="115000"/>
                </a:lnSpc>
                <a:spcBef>
                  <a:spcPts val="0"/>
                </a:spcBef>
                <a:spcAft>
                  <a:spcPts val="0"/>
                </a:spcAft>
                <a:buClr>
                  <a:schemeClr val="dk1"/>
                </a:buClr>
                <a:buSzPts val="1200"/>
                <a:buFont typeface="Roboto Condensed Light"/>
                <a:buAutoNum type="alphaLcPeriod"/>
                <a:defRPr sz="1400" b="0" i="0" u="none" strike="noStrike" cap="none">
                  <a:solidFill>
                    <a:schemeClr val="dk1"/>
                  </a:solidFill>
                  <a:latin typeface="Quicksand Medium"/>
                  <a:ea typeface="Quicksand Medium"/>
                  <a:cs typeface="Quicksand Medium"/>
                  <a:sym typeface="Quicksand Medium"/>
                </a:defRPr>
              </a:lvl2pPr>
              <a:lvl3pPr marL="1371600" marR="0" lvl="2" indent="-304800" algn="l" rtl="0">
                <a:lnSpc>
                  <a:spcPct val="115000"/>
                </a:lnSpc>
                <a:spcBef>
                  <a:spcPts val="0"/>
                </a:spcBef>
                <a:spcAft>
                  <a:spcPts val="0"/>
                </a:spcAft>
                <a:buClr>
                  <a:schemeClr val="dk1"/>
                </a:buClr>
                <a:buSzPts val="1200"/>
                <a:buFont typeface="Roboto Condensed Light"/>
                <a:buAutoNum type="romanLcPeriod"/>
                <a:defRPr sz="1400" b="0" i="0" u="none" strike="noStrike" cap="none">
                  <a:solidFill>
                    <a:schemeClr val="dk1"/>
                  </a:solidFill>
                  <a:latin typeface="Quicksand Medium"/>
                  <a:ea typeface="Quicksand Medium"/>
                  <a:cs typeface="Quicksand Medium"/>
                  <a:sym typeface="Quicksand Medium"/>
                </a:defRPr>
              </a:lvl3pPr>
              <a:lvl4pPr marL="1828800" marR="0" lvl="3" indent="-304800" algn="l" rtl="0">
                <a:lnSpc>
                  <a:spcPct val="115000"/>
                </a:lnSpc>
                <a:spcBef>
                  <a:spcPts val="0"/>
                </a:spcBef>
                <a:spcAft>
                  <a:spcPts val="0"/>
                </a:spcAft>
                <a:buClr>
                  <a:schemeClr val="dk1"/>
                </a:buClr>
                <a:buSzPts val="1200"/>
                <a:buFont typeface="Roboto Condensed Light"/>
                <a:buAutoNum type="arabicPeriod"/>
                <a:defRPr sz="1400" b="0" i="0" u="none" strike="noStrike" cap="none">
                  <a:solidFill>
                    <a:schemeClr val="dk1"/>
                  </a:solidFill>
                  <a:latin typeface="Quicksand Medium"/>
                  <a:ea typeface="Quicksand Medium"/>
                  <a:cs typeface="Quicksand Medium"/>
                  <a:sym typeface="Quicksand Medium"/>
                </a:defRPr>
              </a:lvl4pPr>
              <a:lvl5pPr marL="2286000" marR="0" lvl="4" indent="-304800" algn="l" rtl="0">
                <a:lnSpc>
                  <a:spcPct val="115000"/>
                </a:lnSpc>
                <a:spcBef>
                  <a:spcPts val="0"/>
                </a:spcBef>
                <a:spcAft>
                  <a:spcPts val="0"/>
                </a:spcAft>
                <a:buClr>
                  <a:schemeClr val="dk1"/>
                </a:buClr>
                <a:buSzPts val="1200"/>
                <a:buFont typeface="Roboto Condensed Light"/>
                <a:buAutoNum type="alphaLcPeriod"/>
                <a:defRPr sz="1400" b="0" i="0" u="none" strike="noStrike" cap="none">
                  <a:solidFill>
                    <a:schemeClr val="dk1"/>
                  </a:solidFill>
                  <a:latin typeface="Quicksand Medium"/>
                  <a:ea typeface="Quicksand Medium"/>
                  <a:cs typeface="Quicksand Medium"/>
                  <a:sym typeface="Quicksand Medium"/>
                </a:defRPr>
              </a:lvl5pPr>
              <a:lvl6pPr marL="2743200" marR="0" lvl="5" indent="-304800" algn="l" rtl="0">
                <a:lnSpc>
                  <a:spcPct val="115000"/>
                </a:lnSpc>
                <a:spcBef>
                  <a:spcPts val="0"/>
                </a:spcBef>
                <a:spcAft>
                  <a:spcPts val="0"/>
                </a:spcAft>
                <a:buClr>
                  <a:schemeClr val="dk1"/>
                </a:buClr>
                <a:buSzPts val="1200"/>
                <a:buFont typeface="Roboto Condensed Light"/>
                <a:buAutoNum type="romanLcPeriod"/>
                <a:defRPr sz="1400" b="0" i="0" u="none" strike="noStrike" cap="none">
                  <a:solidFill>
                    <a:schemeClr val="dk1"/>
                  </a:solidFill>
                  <a:latin typeface="Quicksand Medium"/>
                  <a:ea typeface="Quicksand Medium"/>
                  <a:cs typeface="Quicksand Medium"/>
                  <a:sym typeface="Quicksand Medium"/>
                </a:defRPr>
              </a:lvl6pPr>
              <a:lvl7pPr marL="3200400" marR="0" lvl="6" indent="-304800" algn="l" rtl="0">
                <a:lnSpc>
                  <a:spcPct val="115000"/>
                </a:lnSpc>
                <a:spcBef>
                  <a:spcPts val="0"/>
                </a:spcBef>
                <a:spcAft>
                  <a:spcPts val="0"/>
                </a:spcAft>
                <a:buClr>
                  <a:schemeClr val="dk1"/>
                </a:buClr>
                <a:buSzPts val="1200"/>
                <a:buFont typeface="Roboto Condensed Light"/>
                <a:buAutoNum type="arabicPeriod"/>
                <a:defRPr sz="1400" b="0" i="0" u="none" strike="noStrike" cap="none">
                  <a:solidFill>
                    <a:schemeClr val="dk1"/>
                  </a:solidFill>
                  <a:latin typeface="Quicksand Medium"/>
                  <a:ea typeface="Quicksand Medium"/>
                  <a:cs typeface="Quicksand Medium"/>
                  <a:sym typeface="Quicksand Medium"/>
                </a:defRPr>
              </a:lvl7pPr>
              <a:lvl8pPr marL="3657600" marR="0" lvl="7" indent="-304800" algn="l" rtl="0">
                <a:lnSpc>
                  <a:spcPct val="115000"/>
                </a:lnSpc>
                <a:spcBef>
                  <a:spcPts val="0"/>
                </a:spcBef>
                <a:spcAft>
                  <a:spcPts val="0"/>
                </a:spcAft>
                <a:buClr>
                  <a:schemeClr val="dk1"/>
                </a:buClr>
                <a:buSzPts val="1200"/>
                <a:buFont typeface="Roboto Condensed Light"/>
                <a:buAutoNum type="alphaLcPeriod"/>
                <a:defRPr sz="1400" b="0" i="0" u="none" strike="noStrike" cap="none">
                  <a:solidFill>
                    <a:schemeClr val="dk1"/>
                  </a:solidFill>
                  <a:latin typeface="Quicksand Medium"/>
                  <a:ea typeface="Quicksand Medium"/>
                  <a:cs typeface="Quicksand Medium"/>
                  <a:sym typeface="Quicksand Medium"/>
                </a:defRPr>
              </a:lvl8pPr>
              <a:lvl9pPr marL="4114800" marR="0" lvl="8" indent="-304800" algn="l" rtl="0">
                <a:lnSpc>
                  <a:spcPct val="115000"/>
                </a:lnSpc>
                <a:spcBef>
                  <a:spcPts val="0"/>
                </a:spcBef>
                <a:spcAft>
                  <a:spcPts val="0"/>
                </a:spcAft>
                <a:buClr>
                  <a:schemeClr val="dk1"/>
                </a:buClr>
                <a:buSzPts val="1200"/>
                <a:buFont typeface="Roboto Condensed Light"/>
                <a:buAutoNum type="romanLcPeriod"/>
                <a:defRPr sz="1400" b="0" i="0" u="none" strike="noStrike" cap="none">
                  <a:solidFill>
                    <a:schemeClr val="dk1"/>
                  </a:solidFill>
                  <a:latin typeface="Quicksand Medium"/>
                  <a:ea typeface="Quicksand Medium"/>
                  <a:cs typeface="Quicksand Medium"/>
                  <a:sym typeface="Quicksand Medium"/>
                </a:defRPr>
              </a:lvl9pPr>
            </a:lstStyle>
            <a:p>
              <a:pPr marR="0" indent="-457200" algn="just">
                <a:lnSpc>
                  <a:spcPct val="120000"/>
                </a:lnSpc>
                <a:spcBef>
                  <a:spcPts val="0"/>
                </a:spcBef>
                <a:spcAft>
                  <a:spcPts val="0"/>
                </a:spcAft>
                <a:buFont typeface="Arial" panose="020B0604020202020204" pitchFamily="34" charset="0"/>
                <a:buChar char="•"/>
              </a:pPr>
              <a:r>
                <a:rPr lang="nl-NL" sz="3200" b="1" dirty="0">
                  <a:effectLst/>
                  <a:latin typeface="+mj-lt"/>
                  <a:ea typeface="Times New Roman" panose="02020603050405020304" pitchFamily="18" charset="0"/>
                </a:rPr>
                <a:t>Vật liệu: bảng đen, bàn giáo viên, bàn học sinh</a:t>
              </a:r>
              <a:endParaRPr lang="en-US" sz="3200" b="1" dirty="0">
                <a:effectLst/>
                <a:latin typeface="+mj-lt"/>
                <a:ea typeface="Times New Roman" panose="02020603050405020304" pitchFamily="18" charset="0"/>
              </a:endParaRPr>
            </a:p>
            <a:p>
              <a:pPr marR="0" indent="-457200" algn="just">
                <a:lnSpc>
                  <a:spcPct val="120000"/>
                </a:lnSpc>
                <a:spcBef>
                  <a:spcPts val="0"/>
                </a:spcBef>
                <a:spcAft>
                  <a:spcPts val="0"/>
                </a:spcAft>
                <a:buFont typeface="Arial" panose="020B0604020202020204" pitchFamily="34" charset="0"/>
                <a:buChar char="•"/>
              </a:pPr>
              <a:r>
                <a:rPr lang="nl-NL" sz="3200" b="1" dirty="0">
                  <a:effectLst/>
                  <a:latin typeface="+mj-lt"/>
                  <a:ea typeface="Times New Roman" panose="02020603050405020304" pitchFamily="18" charset="0"/>
                </a:rPr>
                <a:t>1 số thước kẻ có vạch cm</a:t>
              </a:r>
              <a:endParaRPr lang="en-US" sz="3200" b="1" dirty="0">
                <a:effectLst/>
                <a:latin typeface="+mj-lt"/>
                <a:ea typeface="Times New Roman" panose="02020603050405020304" pitchFamily="18" charset="0"/>
              </a:endParaRPr>
            </a:p>
          </p:txBody>
        </p:sp>
      </p:grpSp>
      <p:grpSp>
        <p:nvGrpSpPr>
          <p:cNvPr id="26" name="Group 25">
            <a:extLst>
              <a:ext uri="{FF2B5EF4-FFF2-40B4-BE49-F238E27FC236}">
                <a16:creationId xmlns:a16="http://schemas.microsoft.com/office/drawing/2014/main" id="{89B39FA2-087E-4BDD-BD08-76A2A04EE0F4}"/>
              </a:ext>
            </a:extLst>
          </p:cNvPr>
          <p:cNvGrpSpPr/>
          <p:nvPr/>
        </p:nvGrpSpPr>
        <p:grpSpPr>
          <a:xfrm>
            <a:off x="5267325" y="3683554"/>
            <a:ext cx="6743699" cy="2694306"/>
            <a:chOff x="4381104" y="1953385"/>
            <a:chExt cx="6456676" cy="2250099"/>
          </a:xfrm>
        </p:grpSpPr>
        <p:pic>
          <p:nvPicPr>
            <p:cNvPr id="27" name="图片 2" descr="2">
              <a:extLst>
                <a:ext uri="{FF2B5EF4-FFF2-40B4-BE49-F238E27FC236}">
                  <a16:creationId xmlns:a16="http://schemas.microsoft.com/office/drawing/2014/main" id="{C75B192E-534D-4B81-86DC-1099A4CA2B01}"/>
                </a:ext>
              </a:extLst>
            </p:cNvPr>
            <p:cNvPicPr>
              <a:picLocks noChangeAspect="1"/>
            </p:cNvPicPr>
            <p:nvPr/>
          </p:nvPicPr>
          <p:blipFill>
            <a:blip r:embed="rId6"/>
            <a:stretch>
              <a:fillRect/>
            </a:stretch>
          </p:blipFill>
          <p:spPr>
            <a:xfrm>
              <a:off x="6680829" y="1953385"/>
              <a:ext cx="2104196" cy="1783957"/>
            </a:xfrm>
            <a:prstGeom prst="rect">
              <a:avLst/>
            </a:prstGeom>
          </p:spPr>
        </p:pic>
        <p:sp>
          <p:nvSpPr>
            <p:cNvPr id="28" name="Rounded Rectangle 48">
              <a:extLst>
                <a:ext uri="{FF2B5EF4-FFF2-40B4-BE49-F238E27FC236}">
                  <a16:creationId xmlns:a16="http://schemas.microsoft.com/office/drawing/2014/main" id="{1BD8EE0E-5F55-4BB0-9A60-784AA0C42D47}"/>
                </a:ext>
              </a:extLst>
            </p:cNvPr>
            <p:cNvSpPr/>
            <p:nvPr/>
          </p:nvSpPr>
          <p:spPr>
            <a:xfrm>
              <a:off x="4381104" y="3344384"/>
              <a:ext cx="6456676" cy="859100"/>
            </a:xfrm>
            <a:prstGeom prst="roundRect">
              <a:avLst/>
            </a:prstGeom>
            <a:solidFill>
              <a:srgbClr val="FFFF00"/>
            </a:solidFill>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algn="ctr">
                <a:lnSpc>
                  <a:spcPct val="120000"/>
                </a:lnSpc>
                <a:spcBef>
                  <a:spcPts val="0"/>
                </a:spcBef>
                <a:spcAft>
                  <a:spcPts val="0"/>
                </a:spcAft>
              </a:pPr>
              <a:r>
                <a:rPr lang="nl-NL" sz="2800" b="1" dirty="0">
                  <a:latin typeface="+mj-lt"/>
                  <a:ea typeface="Times New Roman" panose="02020603050405020304" pitchFamily="18" charset="0"/>
                </a:rPr>
                <a:t>C</a:t>
              </a:r>
              <a:r>
                <a:rPr lang="nl-NL" sz="2800" b="1" dirty="0">
                  <a:effectLst/>
                  <a:latin typeface="+mj-lt"/>
                  <a:ea typeface="Times New Roman" panose="02020603050405020304" pitchFamily="18" charset="0"/>
                </a:rPr>
                <a:t>ác tổ để thực hành đo, tính diện tích của bảng đen, bàn giáo viên và bàn học sinh.</a:t>
              </a:r>
              <a:endParaRPr lang="en-US" sz="2800" b="1" dirty="0">
                <a:effectLst/>
                <a:latin typeface="+mj-lt"/>
                <a:ea typeface="Times New Roman" panose="02020603050405020304" pitchFamily="18" charset="0"/>
              </a:endParaRPr>
            </a:p>
          </p:txBody>
        </p:sp>
      </p:grpSp>
    </p:spTree>
    <p:extLst>
      <p:ext uri="{BB962C8B-B14F-4D97-AF65-F5344CB8AC3E}">
        <p14:creationId xmlns:p14="http://schemas.microsoft.com/office/powerpoint/2010/main" val="206323836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clrChange>
              <a:clrFrom>
                <a:srgbClr val="7F8526"/>
              </a:clrFrom>
              <a:clrTo>
                <a:srgbClr val="7F8526">
                  <a:alpha val="0"/>
                </a:srgbClr>
              </a:clrTo>
            </a:clrChange>
            <a:extLst>
              <a:ext uri="{BEBA8EAE-BF5A-486C-A8C5-ECC9F3942E4B}">
                <a14:imgProps xmlns:a14="http://schemas.microsoft.com/office/drawing/2010/main">
                  <a14:imgLayer r:embed="rId6">
                    <a14:imgEffect>
                      <a14:backgroundRemoval t="0" b="98472" l="599" r="94611">
                        <a14:foregroundMark x1="23802" y1="86587" x2="23653" y2="83362"/>
                        <a14:foregroundMark x1="37725" y1="85739" x2="39371" y2="85229"/>
                        <a14:foregroundMark x1="50299" y1="93039" x2="53443" y2="92360"/>
                        <a14:foregroundMark x1="53892" y1="88455" x2="57485" y2="75552"/>
                        <a14:foregroundMark x1="62425" y1="77250" x2="63772" y2="82513"/>
                        <a14:foregroundMark x1="2695" y1="7131" x2="2695" y2="4075"/>
                        <a14:backgroundMark x1="7186" y1="17997" x2="13024" y2="21222"/>
                        <a14:backgroundMark x1="13174" y1="13582" x2="17814" y2="28183"/>
                        <a14:backgroundMark x1="1796" y1="11205" x2="7635" y2="7640"/>
                        <a14:backgroundMark x1="13174" y1="849" x2="19760" y2="6961"/>
                        <a14:backgroundMark x1="2246" y1="1868" x2="5988" y2="509"/>
                        <a14:backgroundMark x1="6287" y1="4584" x2="13922" y2="9168"/>
                        <a14:backgroundMark x1="23653" y1="6282" x2="33084" y2="6282"/>
                        <a14:backgroundMark x1="41916" y1="12903" x2="46257" y2="20204"/>
                        <a14:backgroundMark x1="46557" y1="21053" x2="62126" y2="19355"/>
                        <a14:backgroundMark x1="40569" y1="12733" x2="42964" y2="14941"/>
                        <a14:backgroundMark x1="43862" y1="60951" x2="43862" y2="61800"/>
                      </a14:backgroundRemoval>
                    </a14:imgEffect>
                  </a14:imgLayer>
                </a14:imgProps>
              </a:ext>
            </a:extLst>
          </a:blip>
          <a:stretch>
            <a:fillRect/>
          </a:stretch>
        </p:blipFill>
        <p:spPr>
          <a:xfrm>
            <a:off x="3332103" y="3420314"/>
            <a:ext cx="3269054" cy="2882445"/>
          </a:xfrm>
          <a:prstGeom prst="rect">
            <a:avLst/>
          </a:prstGeom>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backgroundRemoval t="0" b="100000" l="10000" r="90000">
                        <a14:foregroundMark x1="73721" y1="72707" x2="76047" y2="72036"/>
                        <a14:foregroundMark x1="76512" y1="65101" x2="79767" y2="64653"/>
                        <a14:foregroundMark x1="66512" y1="58613" x2="74651" y2="64430"/>
                        <a14:foregroundMark x1="35814" y1="95302" x2="33953" y2="90157"/>
                        <a14:foregroundMark x1="55814" y1="95078" x2="59070" y2="91946"/>
                        <a14:foregroundMark x1="62093" y1="21477" x2="62326" y2="18345"/>
                        <a14:foregroundMark x1="62791" y1="17897" x2="65349" y2="13870"/>
                        <a14:foregroundMark x1="66279" y1="13423" x2="71163" y2="8949"/>
                        <a14:foregroundMark x1="62558" y1="8725" x2="67209" y2="5593"/>
                        <a14:foregroundMark x1="70465" y1="5145" x2="72326" y2="6040"/>
                        <a14:foregroundMark x1="59535" y1="22148" x2="59535" y2="19016"/>
                        <a14:foregroundMark x1="59535" y1="18568" x2="59767" y2="15213"/>
                        <a14:backgroundMark x1="37209" y1="40045" x2="45581" y2="36689"/>
                        <a14:backgroundMark x1="63488" y1="13647" x2="65814" y2="10067"/>
                        <a14:backgroundMark x1="68837" y1="19911" x2="76047" y2="11186"/>
                        <a14:backgroundMark x1="74419" y1="20358" x2="83953" y2="27517"/>
                        <a14:backgroundMark x1="77209" y1="17002" x2="85116" y2="17002"/>
                        <a14:backgroundMark x1="10930" y1="56823" x2="29070" y2="43177"/>
                        <a14:backgroundMark x1="13721" y1="91946" x2="22326" y2="96421"/>
                        <a14:backgroundMark x1="33256" y1="89262" x2="38837" y2="84787"/>
                        <a14:backgroundMark x1="29070" y1="91946" x2="31395" y2="97987"/>
                        <a14:backgroundMark x1="41628" y1="96868" x2="48605" y2="87025"/>
                        <a14:backgroundMark x1="49302" y1="96421" x2="60000" y2="97763"/>
                        <a14:backgroundMark x1="57209" y1="81655" x2="66512" y2="90157"/>
                        <a14:backgroundMark x1="78605" y1="11409" x2="79767" y2="17002"/>
                        <a14:backgroundMark x1="73721" y1="2461" x2="79070" y2="5817"/>
                        <a14:backgroundMark x1="61628" y1="14318" x2="61628" y2="17226"/>
                        <a14:backgroundMark x1="61163" y1="17897" x2="61395" y2="20805"/>
                      </a14:backgroundRemoval>
                    </a14:imgEffect>
                  </a14:imgLayer>
                </a14:imgProps>
              </a:ext>
            </a:extLst>
          </a:blip>
          <a:stretch>
            <a:fillRect/>
          </a:stretch>
        </p:blipFill>
        <p:spPr>
          <a:xfrm>
            <a:off x="822408" y="3933905"/>
            <a:ext cx="2018641" cy="2098448"/>
          </a:xfrm>
          <a:prstGeom prst="rect">
            <a:avLst/>
          </a:prstGeom>
        </p:spPr>
      </p:pic>
      <p:pic>
        <p:nvPicPr>
          <p:cNvPr id="3" name="Picture 2"/>
          <p:cNvPicPr>
            <a:picLocks noChangeAspect="1"/>
          </p:cNvPicPr>
          <p:nvPr/>
        </p:nvPicPr>
        <p:blipFill>
          <a:blip r:embed="rId9">
            <a:extLst>
              <a:ext uri="{BEBA8EAE-BF5A-486C-A8C5-ECC9F3942E4B}">
                <a14:imgProps xmlns:a14="http://schemas.microsoft.com/office/drawing/2010/main">
                  <a14:imgLayer r:embed="rId10">
                    <a14:imgEffect>
                      <a14:backgroundRemoval t="0" b="100000" l="0" r="97331">
                        <a14:foregroundMark x1="56515" y1="90084" x2="58085" y2="84370"/>
                        <a14:backgroundMark x1="28414" y1="54286" x2="31083" y2="54790"/>
                        <a14:backgroundMark x1="34851" y1="52437" x2="40659" y2="49244"/>
                        <a14:backgroundMark x1="3768" y1="11092" x2="10675" y2="8403"/>
                        <a14:backgroundMark x1="21664" y1="3697" x2="27002" y2="10420"/>
                        <a14:backgroundMark x1="45369" y1="16134" x2="49608" y2="22689"/>
                        <a14:backgroundMark x1="69702" y1="26555" x2="78022" y2="29916"/>
                        <a14:backgroundMark x1="40188" y1="10924" x2="46154" y2="14958"/>
                        <a14:backgroundMark x1="4867" y1="5210" x2="6279" y2="672"/>
                        <a14:backgroundMark x1="7692" y1="4706" x2="10047" y2="3697"/>
                      </a14:backgroundRemoval>
                    </a14:imgEffect>
                  </a14:imgLayer>
                </a14:imgProps>
              </a:ext>
            </a:extLst>
          </a:blip>
          <a:stretch>
            <a:fillRect/>
          </a:stretch>
        </p:blipFill>
        <p:spPr>
          <a:xfrm>
            <a:off x="8223907" y="3278282"/>
            <a:ext cx="3068348" cy="2866039"/>
          </a:xfrm>
          <a:prstGeom prst="rect">
            <a:avLst/>
          </a:prstGeom>
        </p:spPr>
      </p:pic>
      <p:pic>
        <p:nvPicPr>
          <p:cNvPr id="7"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348578" y="1139157"/>
            <a:ext cx="487363" cy="487363"/>
          </a:xfrm>
          <a:prstGeom prst="rect">
            <a:avLst/>
          </a:prstGeom>
        </p:spPr>
      </p:pic>
      <p:grpSp>
        <p:nvGrpSpPr>
          <p:cNvPr id="8" name="Group 7">
            <a:extLst>
              <a:ext uri="{FF2B5EF4-FFF2-40B4-BE49-F238E27FC236}">
                <a16:creationId xmlns:a16="http://schemas.microsoft.com/office/drawing/2014/main" id="{95A6443C-F5CB-42D3-BD79-16BA421FD553}"/>
              </a:ext>
            </a:extLst>
          </p:cNvPr>
          <p:cNvGrpSpPr/>
          <p:nvPr/>
        </p:nvGrpSpPr>
        <p:grpSpPr>
          <a:xfrm>
            <a:off x="1861241" y="-361531"/>
            <a:ext cx="7926148" cy="4393976"/>
            <a:chOff x="1861241" y="-361531"/>
            <a:chExt cx="7926148" cy="4393976"/>
          </a:xfrm>
        </p:grpSpPr>
        <p:pic>
          <p:nvPicPr>
            <p:cNvPr id="9" name="Picture 2" descr="Hộp Thoại Hình ảnh | Định dạng hình ảnh PNG 400225035| vn.lovepik.com">
              <a:extLst>
                <a:ext uri="{FF2B5EF4-FFF2-40B4-BE49-F238E27FC236}">
                  <a16:creationId xmlns:a16="http://schemas.microsoft.com/office/drawing/2014/main" id="{550A9E7D-ACF2-4F4E-A0A2-D4740753887E}"/>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738" b="89888" l="6163" r="97326"/>
                      </a14:imgEffect>
                    </a14:imgLayer>
                  </a14:imgProps>
                </a:ext>
                <a:ext uri="{28A0092B-C50C-407E-A947-70E740481C1C}">
                  <a14:useLocalDpi xmlns:a14="http://schemas.microsoft.com/office/drawing/2010/main" val="0"/>
                </a:ext>
              </a:extLst>
            </a:blip>
            <a:srcRect/>
            <a:stretch>
              <a:fillRect/>
            </a:stretch>
          </p:blipFill>
          <p:spPr bwMode="auto">
            <a:xfrm rot="21434921">
              <a:off x="1861241" y="-361531"/>
              <a:ext cx="7926148" cy="43939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0">
              <a:extLst>
                <a:ext uri="{FF2B5EF4-FFF2-40B4-BE49-F238E27FC236}">
                  <a16:creationId xmlns:a16="http://schemas.microsoft.com/office/drawing/2014/main" id="{63D8A89E-FA9B-42FA-9B95-73F54208A80D}"/>
                </a:ext>
              </a:extLst>
            </p:cNvPr>
            <p:cNvSpPr txBox="1">
              <a:spLocks noChangeArrowheads="1"/>
            </p:cNvSpPr>
            <p:nvPr/>
          </p:nvSpPr>
          <p:spPr bwMode="auto">
            <a:xfrm>
              <a:off x="3096555" y="1184292"/>
              <a:ext cx="60833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Cảm</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ơn</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các</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bạn</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đã</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giúp</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mẹ</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con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mình</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đoàn</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tụ</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nhé</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a:t>
              </a:r>
            </a:p>
          </p:txBody>
        </p:sp>
      </p:grpSp>
    </p:spTree>
    <p:extLst>
      <p:ext uri="{BB962C8B-B14F-4D97-AF65-F5344CB8AC3E}">
        <p14:creationId xmlns:p14="http://schemas.microsoft.com/office/powerpoint/2010/main" val="178246902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78" fill="hold">
                                          <p:stCondLst>
                                            <p:cond delay="0"/>
                                          </p:stCondLst>
                                        </p:cTn>
                                        <p:tgtEl>
                                          <p:spTgt spid="2"/>
                                        </p:tgtEl>
                                        <p:attrNameLst>
                                          <p:attrName>r</p:attrName>
                                        </p:attrNameLst>
                                      </p:cBhvr>
                                    </p:animRot>
                                    <p:animRot by="-240000">
                                      <p:cBhvr>
                                        <p:cTn id="7" dur="155" fill="hold">
                                          <p:stCondLst>
                                            <p:cond delay="155"/>
                                          </p:stCondLst>
                                        </p:cTn>
                                        <p:tgtEl>
                                          <p:spTgt spid="2"/>
                                        </p:tgtEl>
                                        <p:attrNameLst>
                                          <p:attrName>r</p:attrName>
                                        </p:attrNameLst>
                                      </p:cBhvr>
                                    </p:animRot>
                                    <p:animRot by="240000">
                                      <p:cBhvr>
                                        <p:cTn id="8" dur="155" fill="hold">
                                          <p:stCondLst>
                                            <p:cond delay="310"/>
                                          </p:stCondLst>
                                        </p:cTn>
                                        <p:tgtEl>
                                          <p:spTgt spid="2"/>
                                        </p:tgtEl>
                                        <p:attrNameLst>
                                          <p:attrName>r</p:attrName>
                                        </p:attrNameLst>
                                      </p:cBhvr>
                                    </p:animRot>
                                    <p:animRot by="-240000">
                                      <p:cBhvr>
                                        <p:cTn id="9" dur="155" fill="hold">
                                          <p:stCondLst>
                                            <p:cond delay="465"/>
                                          </p:stCondLst>
                                        </p:cTn>
                                        <p:tgtEl>
                                          <p:spTgt spid="2"/>
                                        </p:tgtEl>
                                        <p:attrNameLst>
                                          <p:attrName>r</p:attrName>
                                        </p:attrNameLst>
                                      </p:cBhvr>
                                    </p:animRot>
                                    <p:animRot by="120000">
                                      <p:cBhvr>
                                        <p:cTn id="10" dur="155" fill="hold">
                                          <p:stCondLst>
                                            <p:cond delay="620"/>
                                          </p:stCondLst>
                                        </p:cTn>
                                        <p:tgtEl>
                                          <p:spTgt spid="2"/>
                                        </p:tgtEl>
                                        <p:attrNameLst>
                                          <p:attrName>r</p:attrName>
                                        </p:attrNameLst>
                                      </p:cBhvr>
                                    </p:animRot>
                                  </p:childTnLst>
                                </p:cTn>
                              </p:par>
                              <p:par>
                                <p:cTn id="11" presetID="42" presetClass="path" presetSubtype="0" accel="50000" decel="50000" fill="hold" nodeType="withEffect">
                                  <p:stCondLst>
                                    <p:cond delay="0"/>
                                  </p:stCondLst>
                                  <p:childTnLst>
                                    <p:animMotion origin="layout" path="M -4.16667E-7 -3.7037E-7 L 0.25378 -0.03009 " pathEditMode="relative" rAng="0" ptsTypes="AA">
                                      <p:cBhvr>
                                        <p:cTn id="12" dur="3100" fill="hold"/>
                                        <p:tgtEl>
                                          <p:spTgt spid="2"/>
                                        </p:tgtEl>
                                        <p:attrNameLst>
                                          <p:attrName>ppt_x</p:attrName>
                                          <p:attrName>ppt_y</p:attrName>
                                        </p:attrNameLst>
                                      </p:cBhvr>
                                      <p:rCtr x="12682" y="-1505"/>
                                    </p:animMotion>
                                  </p:childTnLst>
                                </p:cTn>
                              </p:par>
                              <p:par>
                                <p:cTn id="13" presetID="32" presetClass="emph" presetSubtype="0" repeatCount="4000" fill="hold" nodeType="withEffect">
                                  <p:stCondLst>
                                    <p:cond delay="0"/>
                                  </p:stCondLst>
                                  <p:childTnLst>
                                    <p:animRot by="120000">
                                      <p:cBhvr>
                                        <p:cTn id="14" dur="75" fill="hold">
                                          <p:stCondLst>
                                            <p:cond delay="0"/>
                                          </p:stCondLst>
                                        </p:cTn>
                                        <p:tgtEl>
                                          <p:spTgt spid="3"/>
                                        </p:tgtEl>
                                        <p:attrNameLst>
                                          <p:attrName>r</p:attrName>
                                        </p:attrNameLst>
                                      </p:cBhvr>
                                    </p:animRot>
                                    <p:animRot by="-240000">
                                      <p:cBhvr>
                                        <p:cTn id="15" dur="150" fill="hold">
                                          <p:stCondLst>
                                            <p:cond delay="150"/>
                                          </p:stCondLst>
                                        </p:cTn>
                                        <p:tgtEl>
                                          <p:spTgt spid="3"/>
                                        </p:tgtEl>
                                        <p:attrNameLst>
                                          <p:attrName>r</p:attrName>
                                        </p:attrNameLst>
                                      </p:cBhvr>
                                    </p:animRot>
                                    <p:animRot by="240000">
                                      <p:cBhvr>
                                        <p:cTn id="16" dur="150" fill="hold">
                                          <p:stCondLst>
                                            <p:cond delay="300"/>
                                          </p:stCondLst>
                                        </p:cTn>
                                        <p:tgtEl>
                                          <p:spTgt spid="3"/>
                                        </p:tgtEl>
                                        <p:attrNameLst>
                                          <p:attrName>r</p:attrName>
                                        </p:attrNameLst>
                                      </p:cBhvr>
                                    </p:animRot>
                                    <p:animRot by="-240000">
                                      <p:cBhvr>
                                        <p:cTn id="17" dur="150" fill="hold">
                                          <p:stCondLst>
                                            <p:cond delay="450"/>
                                          </p:stCondLst>
                                        </p:cTn>
                                        <p:tgtEl>
                                          <p:spTgt spid="3"/>
                                        </p:tgtEl>
                                        <p:attrNameLst>
                                          <p:attrName>r</p:attrName>
                                        </p:attrNameLst>
                                      </p:cBhvr>
                                    </p:animRot>
                                    <p:animRot by="120000">
                                      <p:cBhvr>
                                        <p:cTn id="18" dur="150" fill="hold">
                                          <p:stCondLst>
                                            <p:cond delay="600"/>
                                          </p:stCondLst>
                                        </p:cTn>
                                        <p:tgtEl>
                                          <p:spTgt spid="3"/>
                                        </p:tgtEl>
                                        <p:attrNameLst>
                                          <p:attrName>r</p:attrName>
                                        </p:attrNameLst>
                                      </p:cBhvr>
                                    </p:animRot>
                                  </p:childTnLst>
                                </p:cTn>
                              </p:par>
                              <p:par>
                                <p:cTn id="19" presetID="42" presetClass="path" presetSubtype="0" accel="50000" decel="50000" fill="hold" nodeType="withEffect">
                                  <p:stCondLst>
                                    <p:cond delay="0"/>
                                  </p:stCondLst>
                                  <p:childTnLst>
                                    <p:animMotion origin="layout" path="M 0.27813 0.08981 L -0.30977 -0.01343 " pathEditMode="relative" rAng="0" ptsTypes="AA">
                                      <p:cBhvr>
                                        <p:cTn id="20" dur="3000" fill="hold"/>
                                        <p:tgtEl>
                                          <p:spTgt spid="3"/>
                                        </p:tgtEl>
                                        <p:attrNameLst>
                                          <p:attrName>ppt_x</p:attrName>
                                          <p:attrName>ppt_y</p:attrName>
                                        </p:attrNameLst>
                                      </p:cBhvr>
                                      <p:rCtr x="-29401" y="-5162"/>
                                    </p:animMotion>
                                  </p:childTnLst>
                                </p:cTn>
                              </p:par>
                              <p:par>
                                <p:cTn id="21" presetID="1" presetClass="mediacall" presetSubtype="0" fill="hold" nodeType="withEffect">
                                  <p:stCondLst>
                                    <p:cond delay="1900"/>
                                  </p:stCondLst>
                                  <p:childTnLst>
                                    <p:cmd type="call" cmd="playFrom(0.0)">
                                      <p:cBhvr>
                                        <p:cTn id="22" dur="4576" fill="hold"/>
                                        <p:tgtEl>
                                          <p:spTgt spid="7"/>
                                        </p:tgtEl>
                                      </p:cBhvr>
                                    </p:cmd>
                                  </p:childTnLst>
                                </p:cTn>
                              </p:par>
                              <p:par>
                                <p:cTn id="23" presetID="1" presetClass="exit" presetSubtype="0" fill="hold" nodeType="withEffect">
                                  <p:stCondLst>
                                    <p:cond delay="3200"/>
                                  </p:stCondLst>
                                  <p:childTnLst>
                                    <p:set>
                                      <p:cBhvr>
                                        <p:cTn id="24" dur="1" fill="hold">
                                          <p:stCondLst>
                                            <p:cond delay="0"/>
                                          </p:stCondLst>
                                        </p:cTn>
                                        <p:tgtEl>
                                          <p:spTgt spid="2"/>
                                        </p:tgtEl>
                                        <p:attrNameLst>
                                          <p:attrName>style.visibility</p:attrName>
                                        </p:attrNameLst>
                                      </p:cBhvr>
                                      <p:to>
                                        <p:strVal val="hidden"/>
                                      </p:to>
                                    </p:set>
                                  </p:childTnLst>
                                </p:cTn>
                              </p:par>
                              <p:par>
                                <p:cTn id="25" presetID="1" presetClass="exit" presetSubtype="0" fill="hold" nodeType="withEffect">
                                  <p:stCondLst>
                                    <p:cond delay="3200"/>
                                  </p:stCondLst>
                                  <p:childTnLst>
                                    <p:set>
                                      <p:cBhvr>
                                        <p:cTn id="26" dur="1" fill="hold">
                                          <p:stCondLst>
                                            <p:cond delay="0"/>
                                          </p:stCondLst>
                                        </p:cTn>
                                        <p:tgtEl>
                                          <p:spTgt spid="3"/>
                                        </p:tgtEl>
                                        <p:attrNameLst>
                                          <p:attrName>style.visibility</p:attrName>
                                        </p:attrNameLst>
                                      </p:cBhvr>
                                      <p:to>
                                        <p:strVal val="hidden"/>
                                      </p:to>
                                    </p:set>
                                  </p:childTnLst>
                                </p:cTn>
                              </p:par>
                              <p:par>
                                <p:cTn id="27" presetID="1" presetClass="entr" presetSubtype="0" fill="hold" nodeType="withEffect">
                                  <p:stCondLst>
                                    <p:cond delay="3200"/>
                                  </p:stCondLst>
                                  <p:childTnLst>
                                    <p:set>
                                      <p:cBhvr>
                                        <p:cTn id="28" dur="1" fill="hold">
                                          <p:stCondLst>
                                            <p:cond delay="0"/>
                                          </p:stCondLst>
                                        </p:cTn>
                                        <p:tgtEl>
                                          <p:spTgt spid="6"/>
                                        </p:tgtEl>
                                        <p:attrNameLst>
                                          <p:attrName>style.visibility</p:attrName>
                                        </p:attrNameLst>
                                      </p:cBhvr>
                                      <p:to>
                                        <p:strVal val="visible"/>
                                      </p:to>
                                    </p:set>
                                  </p:childTnLst>
                                </p:cTn>
                              </p:par>
                              <p:par>
                                <p:cTn id="29" presetID="53" presetClass="entr" presetSubtype="16"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32" presetClass="emph" presetSubtype="0" fill="hold" nodeType="clickEffect">
                                  <p:stCondLst>
                                    <p:cond delay="0"/>
                                  </p:stCondLst>
                                  <p:childTnLst>
                                    <p:animRot by="120000">
                                      <p:cBhvr>
                                        <p:cTn id="37" dur="100" fill="hold">
                                          <p:stCondLst>
                                            <p:cond delay="0"/>
                                          </p:stCondLst>
                                        </p:cTn>
                                        <p:tgtEl>
                                          <p:spTgt spid="8"/>
                                        </p:tgtEl>
                                        <p:attrNameLst>
                                          <p:attrName>r</p:attrName>
                                        </p:attrNameLst>
                                      </p:cBhvr>
                                    </p:animRot>
                                    <p:animRot by="-240000">
                                      <p:cBhvr>
                                        <p:cTn id="38" dur="200" fill="hold">
                                          <p:stCondLst>
                                            <p:cond delay="200"/>
                                          </p:stCondLst>
                                        </p:cTn>
                                        <p:tgtEl>
                                          <p:spTgt spid="8"/>
                                        </p:tgtEl>
                                        <p:attrNameLst>
                                          <p:attrName>r</p:attrName>
                                        </p:attrNameLst>
                                      </p:cBhvr>
                                    </p:animRot>
                                    <p:animRot by="240000">
                                      <p:cBhvr>
                                        <p:cTn id="39" dur="200" fill="hold">
                                          <p:stCondLst>
                                            <p:cond delay="400"/>
                                          </p:stCondLst>
                                        </p:cTn>
                                        <p:tgtEl>
                                          <p:spTgt spid="8"/>
                                        </p:tgtEl>
                                        <p:attrNameLst>
                                          <p:attrName>r</p:attrName>
                                        </p:attrNameLst>
                                      </p:cBhvr>
                                    </p:animRot>
                                    <p:animRot by="-240000">
                                      <p:cBhvr>
                                        <p:cTn id="40" dur="200" fill="hold">
                                          <p:stCondLst>
                                            <p:cond delay="600"/>
                                          </p:stCondLst>
                                        </p:cTn>
                                        <p:tgtEl>
                                          <p:spTgt spid="8"/>
                                        </p:tgtEl>
                                        <p:attrNameLst>
                                          <p:attrName>r</p:attrName>
                                        </p:attrNameLst>
                                      </p:cBhvr>
                                    </p:animRot>
                                    <p:animRot by="120000">
                                      <p:cBhvr>
                                        <p:cTn id="41"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530" y="0"/>
            <a:ext cx="12169470" cy="6858000"/>
          </a:xfrm>
          <a:prstGeom prst="rect">
            <a:avLst/>
          </a:prstGeom>
        </p:spPr>
      </p:pic>
      <p:grpSp>
        <p:nvGrpSpPr>
          <p:cNvPr id="3" name="组合 30">
            <a:extLst>
              <a:ext uri="{FF2B5EF4-FFF2-40B4-BE49-F238E27FC236}">
                <a16:creationId xmlns:a16="http://schemas.microsoft.com/office/drawing/2014/main" id="{9BD29C4D-6855-48C0-9657-25D02B3FFA91}"/>
              </a:ext>
            </a:extLst>
          </p:cNvPr>
          <p:cNvGrpSpPr>
            <a:grpSpLocks/>
          </p:cNvGrpSpPr>
          <p:nvPr/>
        </p:nvGrpSpPr>
        <p:grpSpPr bwMode="auto">
          <a:xfrm>
            <a:off x="827401" y="335706"/>
            <a:ext cx="10537198" cy="5382806"/>
            <a:chOff x="1034431" y="684437"/>
            <a:chExt cx="10536445" cy="5620679"/>
          </a:xfrm>
        </p:grpSpPr>
        <p:sp>
          <p:nvSpPr>
            <p:cNvPr id="4" name="矩形: 圆角 14">
              <a:extLst>
                <a:ext uri="{FF2B5EF4-FFF2-40B4-BE49-F238E27FC236}">
                  <a16:creationId xmlns:a16="http://schemas.microsoft.com/office/drawing/2014/main" id="{FDD9E6F9-0282-4091-A037-E2500A1CED33}"/>
                </a:ext>
              </a:extLst>
            </p:cNvPr>
            <p:cNvSpPr/>
            <p:nvPr/>
          </p:nvSpPr>
          <p:spPr>
            <a:xfrm>
              <a:off x="1034431" y="2298036"/>
              <a:ext cx="10536445" cy="4007080"/>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j-lt"/>
                <a:ea typeface="黑体" panose="02010609060101010101" pitchFamily="49" charset="-122"/>
                <a:cs typeface="+mn-cs"/>
                <a:sym typeface="Arial"/>
              </a:endParaRPr>
            </a:p>
          </p:txBody>
        </p:sp>
        <p:sp>
          <p:nvSpPr>
            <p:cNvPr id="5" name="矩形: 圆角 14">
              <a:extLst>
                <a:ext uri="{FF2B5EF4-FFF2-40B4-BE49-F238E27FC236}">
                  <a16:creationId xmlns:a16="http://schemas.microsoft.com/office/drawing/2014/main" id="{7D2B40E8-EFDD-4082-9EF5-362D32EBE92F}"/>
                </a:ext>
              </a:extLst>
            </p:cNvPr>
            <p:cNvSpPr/>
            <p:nvPr/>
          </p:nvSpPr>
          <p:spPr>
            <a:xfrm>
              <a:off x="3227605" y="814592"/>
              <a:ext cx="6340177" cy="1050925"/>
            </a:xfrm>
            <a:prstGeom prst="roundRect">
              <a:avLst/>
            </a:prstGeom>
            <a:solidFill>
              <a:srgbClr val="FDE1A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lt"/>
                <a:ea typeface="黑体" panose="02010609060101010101" pitchFamily="49" charset="-122"/>
                <a:cs typeface="+mn-cs"/>
                <a:sym typeface="Arial"/>
              </a:endParaRPr>
            </a:p>
          </p:txBody>
        </p:sp>
        <p:sp>
          <p:nvSpPr>
            <p:cNvPr id="6"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4078971" y="684437"/>
              <a:ext cx="4637445" cy="1253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7200" b="1" i="0" u="none" strike="noStrike" kern="1200" cap="none" spc="0" normalizeH="0" baseline="0" noProof="0" dirty="0">
                  <a:ln>
                    <a:noFill/>
                  </a:ln>
                  <a:solidFill>
                    <a:prstClr val="black"/>
                  </a:solidFill>
                  <a:effectLst/>
                  <a:uLnTx/>
                  <a:uFillTx/>
                  <a:ea typeface="字魂7号-温暖童稚体" panose="00000500000000000000" pitchFamily="2" charset="-122"/>
                  <a:cs typeface="Calibri" panose="020F0502020204030204" pitchFamily="34" charset="0"/>
                </a:rPr>
                <a:t>Dặn dò</a:t>
              </a:r>
              <a:endParaRPr kumimoji="0" lang="zh-CN" altLang="en-US" sz="7200" b="1" i="0" u="none" strike="noStrike" kern="1200" cap="none" spc="0" normalizeH="0" baseline="0" noProof="0" dirty="0">
                <a:ln>
                  <a:noFill/>
                </a:ln>
                <a:solidFill>
                  <a:prstClr val="black"/>
                </a:solidFill>
                <a:effectLst/>
                <a:uLnTx/>
                <a:uFillTx/>
                <a:ea typeface="字魂7号-温暖童稚体" panose="00000500000000000000" pitchFamily="2" charset="-122"/>
                <a:cs typeface="Calibri" panose="020F0502020204030204" pitchFamily="34" charset="0"/>
                <a:sym typeface="Arial"/>
              </a:endParaRPr>
            </a:p>
          </p:txBody>
        </p:sp>
      </p:grpSp>
      <p:pic>
        <p:nvPicPr>
          <p:cNvPr id="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178C2435-60E2-4A82-9CFA-0EB23209C92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60616" y="5778728"/>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D4CEFEC8-9C99-44F8-B103-96ACD9BB8E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10891115" y="4616363"/>
            <a:ext cx="1363310" cy="1874254"/>
          </a:xfrm>
          <a:prstGeom prst="rect">
            <a:avLst/>
          </a:prstGeom>
        </p:spPr>
      </p:pic>
      <p:pic>
        <p:nvPicPr>
          <p:cNvPr id="11" name="图片 20">
            <a:extLst>
              <a:ext uri="{FF2B5EF4-FFF2-40B4-BE49-F238E27FC236}">
                <a16:creationId xmlns:a16="http://schemas.microsoft.com/office/drawing/2014/main" id="{84328EC5-3009-4668-B511-A2C1B9549EC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flipH="1">
            <a:off x="10130475" y="-27741"/>
            <a:ext cx="2740879"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hlinkClick r:id="rId8"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50635" y="4605569"/>
            <a:ext cx="1520155" cy="2214850"/>
          </a:xfrm>
          <a:prstGeom prst="rect">
            <a:avLst/>
          </a:prstGeom>
        </p:spPr>
      </p:pic>
      <p:pic>
        <p:nvPicPr>
          <p:cNvPr id="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A6AA70E-733D-4709-9A21-42D82B467D25}"/>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163985" y="5805078"/>
            <a:ext cx="2232195" cy="119050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7B22FA13-2E40-690F-33B6-36FD18F16475}"/>
              </a:ext>
            </a:extLst>
          </p:cNvPr>
          <p:cNvSpPr txBox="1"/>
          <p:nvPr/>
        </p:nvSpPr>
        <p:spPr>
          <a:xfrm>
            <a:off x="2741700" y="231432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GV ĐIỀN VÀO ĐÂY</a:t>
            </a:r>
          </a:p>
        </p:txBody>
      </p:sp>
      <p:pic>
        <p:nvPicPr>
          <p:cNvPr id="17" name="Picture 16">
            <a:extLst>
              <a:ext uri="{FF2B5EF4-FFF2-40B4-BE49-F238E27FC236}">
                <a16:creationId xmlns:a16="http://schemas.microsoft.com/office/drawing/2014/main" id="{927458B0-2F54-5EB2-E1AB-36ED0F74E621}"/>
              </a:ext>
            </a:extLst>
          </p:cNvPr>
          <p:cNvPicPr>
            <a:picLocks noChangeAspect="1"/>
          </p:cNvPicPr>
          <p:nvPr/>
        </p:nvPicPr>
        <p:blipFill>
          <a:blip r:embed="rId11"/>
          <a:stretch>
            <a:fillRect/>
          </a:stretch>
        </p:blipFill>
        <p:spPr>
          <a:xfrm rot="737208" flipH="1">
            <a:off x="1549586" y="2231676"/>
            <a:ext cx="919996" cy="919996"/>
          </a:xfrm>
          <a:prstGeom prst="rect">
            <a:avLst/>
          </a:prstGeom>
        </p:spPr>
      </p:pic>
      <p:sp>
        <p:nvSpPr>
          <p:cNvPr id="18" name="TextBox 17">
            <a:extLst>
              <a:ext uri="{FF2B5EF4-FFF2-40B4-BE49-F238E27FC236}">
                <a16:creationId xmlns:a16="http://schemas.microsoft.com/office/drawing/2014/main" id="{17BC3E23-B34D-E1EA-58C5-BD1E6D0795FF}"/>
              </a:ext>
            </a:extLst>
          </p:cNvPr>
          <p:cNvSpPr txBox="1"/>
          <p:nvPr/>
        </p:nvSpPr>
        <p:spPr>
          <a:xfrm>
            <a:off x="2741700" y="329533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GV ĐIỀN VÀO ĐÂY</a:t>
            </a:r>
          </a:p>
        </p:txBody>
      </p:sp>
      <p:pic>
        <p:nvPicPr>
          <p:cNvPr id="19" name="Picture 18">
            <a:extLst>
              <a:ext uri="{FF2B5EF4-FFF2-40B4-BE49-F238E27FC236}">
                <a16:creationId xmlns:a16="http://schemas.microsoft.com/office/drawing/2014/main" id="{CD09E003-CED6-77B8-0C0C-C2DA987A9CB3}"/>
              </a:ext>
            </a:extLst>
          </p:cNvPr>
          <p:cNvPicPr>
            <a:picLocks noChangeAspect="1"/>
          </p:cNvPicPr>
          <p:nvPr/>
        </p:nvPicPr>
        <p:blipFill>
          <a:blip r:embed="rId11"/>
          <a:stretch>
            <a:fillRect/>
          </a:stretch>
        </p:blipFill>
        <p:spPr>
          <a:xfrm rot="737208" flipH="1">
            <a:off x="1549586" y="3212688"/>
            <a:ext cx="919996" cy="919996"/>
          </a:xfrm>
          <a:prstGeom prst="rect">
            <a:avLst/>
          </a:prstGeom>
        </p:spPr>
      </p:pic>
      <p:sp>
        <p:nvSpPr>
          <p:cNvPr id="20" name="TextBox 19">
            <a:extLst>
              <a:ext uri="{FF2B5EF4-FFF2-40B4-BE49-F238E27FC236}">
                <a16:creationId xmlns:a16="http://schemas.microsoft.com/office/drawing/2014/main" id="{438654D5-7940-623C-B5ED-5319C973BD57}"/>
              </a:ext>
            </a:extLst>
          </p:cNvPr>
          <p:cNvSpPr txBox="1"/>
          <p:nvPr/>
        </p:nvSpPr>
        <p:spPr>
          <a:xfrm>
            <a:off x="2741700" y="427635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GV ĐIỀN VÀO ĐÂY</a:t>
            </a:r>
          </a:p>
        </p:txBody>
      </p:sp>
      <p:pic>
        <p:nvPicPr>
          <p:cNvPr id="21" name="Picture 20">
            <a:extLst>
              <a:ext uri="{FF2B5EF4-FFF2-40B4-BE49-F238E27FC236}">
                <a16:creationId xmlns:a16="http://schemas.microsoft.com/office/drawing/2014/main" id="{98BAE8B5-FD7C-7D75-C12A-A472FBDBBB58}"/>
              </a:ext>
            </a:extLst>
          </p:cNvPr>
          <p:cNvPicPr>
            <a:picLocks noChangeAspect="1"/>
          </p:cNvPicPr>
          <p:nvPr/>
        </p:nvPicPr>
        <p:blipFill>
          <a:blip r:embed="rId11"/>
          <a:stretch>
            <a:fillRect/>
          </a:stretch>
        </p:blipFill>
        <p:spPr>
          <a:xfrm rot="737208" flipH="1">
            <a:off x="1549586" y="4193700"/>
            <a:ext cx="919996" cy="919996"/>
          </a:xfrm>
          <a:prstGeom prst="rect">
            <a:avLst/>
          </a:prstGeom>
        </p:spPr>
      </p:pic>
    </p:spTree>
    <p:extLst>
      <p:ext uri="{BB962C8B-B14F-4D97-AF65-F5344CB8AC3E}">
        <p14:creationId xmlns:p14="http://schemas.microsoft.com/office/powerpoint/2010/main" val="428626723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wipe(left)">
                                      <p:cBhvr>
                                        <p:cTn id="11" dur="500"/>
                                        <p:tgtEl>
                                          <p:spTgt spid="16">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Effect transition="in" filter="wipe(left)">
                                      <p:cBhvr>
                                        <p:cTn id="19" dur="500"/>
                                        <p:tgtEl>
                                          <p:spTgt spid="18">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wipe(left)">
                                      <p:cBhvr>
                                        <p:cTn id="27"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18" grpId="0" uiExpand="1" build="p"/>
      <p:bldP spid="20"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Cartoon Snow Landscape Vector For Free Download | Free Vector">
            <a:extLst>
              <a:ext uri="{FF2B5EF4-FFF2-40B4-BE49-F238E27FC236}">
                <a16:creationId xmlns:a16="http://schemas.microsoft.com/office/drawing/2014/main" id="{B213DED7-D1E8-4645-B699-FB72C5EFBA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60" t="1896" r="1081" b="23222"/>
          <a:stretch/>
        </p:blipFill>
        <p:spPr bwMode="auto">
          <a:xfrm>
            <a:off x="0" y="-11957"/>
            <a:ext cx="12192000" cy="68699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82E531C-2548-4F46-91EE-6335D1E2D3B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4546469" y="3480290"/>
            <a:ext cx="1952787" cy="2449540"/>
          </a:xfrm>
          <a:prstGeom prst="rect">
            <a:avLst/>
          </a:prstGeom>
        </p:spPr>
      </p:pic>
      <p:pic>
        <p:nvPicPr>
          <p:cNvPr id="5" name="Picture 4">
            <a:extLst>
              <a:ext uri="{FF2B5EF4-FFF2-40B4-BE49-F238E27FC236}">
                <a16:creationId xmlns:a16="http://schemas.microsoft.com/office/drawing/2014/main" id="{6C5BB2EE-8E45-424B-B468-6CF5F24FC0B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2360133" y="3141187"/>
            <a:ext cx="2186336" cy="2920842"/>
          </a:xfrm>
          <a:prstGeom prst="rect">
            <a:avLst/>
          </a:prstGeom>
        </p:spPr>
      </p:pic>
      <p:pic>
        <p:nvPicPr>
          <p:cNvPr id="2" name="Picture 1">
            <a:extLst>
              <a:ext uri="{FF2B5EF4-FFF2-40B4-BE49-F238E27FC236}">
                <a16:creationId xmlns:a16="http://schemas.microsoft.com/office/drawing/2014/main" id="{F479CACC-4C78-44DD-835D-A2182A6FF4E7}"/>
              </a:ext>
            </a:extLst>
          </p:cNvPr>
          <p:cNvPicPr>
            <a:picLocks noChangeAspect="1"/>
          </p:cNvPicPr>
          <p:nvPr/>
        </p:nvPicPr>
        <p:blipFill>
          <a:blip r:embed="rId7"/>
          <a:stretch>
            <a:fillRect/>
          </a:stretch>
        </p:blipFill>
        <p:spPr>
          <a:xfrm>
            <a:off x="1374592" y="2147248"/>
            <a:ext cx="10071465" cy="1572904"/>
          </a:xfrm>
          <a:prstGeom prst="rect">
            <a:avLst/>
          </a:prstGeom>
        </p:spPr>
      </p:pic>
    </p:spTree>
    <p:extLst>
      <p:ext uri="{BB962C8B-B14F-4D97-AF65-F5344CB8AC3E}">
        <p14:creationId xmlns:p14="http://schemas.microsoft.com/office/powerpoint/2010/main" val="38094710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9787B99-D1AD-481E-9F8B-8311FC9FBFAE}"/>
              </a:ext>
            </a:extLst>
          </p:cNvPr>
          <p:cNvPicPr>
            <a:picLocks noChangeAspect="1"/>
          </p:cNvPicPr>
          <p:nvPr/>
        </p:nvPicPr>
        <p:blipFill rotWithShape="1">
          <a:blip r:embed="rId4">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grpSp>
        <p:nvGrpSpPr>
          <p:cNvPr id="4" name="Group 3"/>
          <p:cNvGrpSpPr/>
          <p:nvPr/>
        </p:nvGrpSpPr>
        <p:grpSpPr>
          <a:xfrm>
            <a:off x="-77736" y="-1046445"/>
            <a:ext cx="6950485" cy="2933410"/>
            <a:chOff x="-77736" y="-1046445"/>
            <a:chExt cx="6950485" cy="2933410"/>
          </a:xfrm>
        </p:grpSpPr>
        <p:pic>
          <p:nvPicPr>
            <p:cNvPr id="2" name="Picture 1"/>
            <p:cNvPicPr>
              <a:picLocks noChangeAspect="1"/>
            </p:cNvPicPr>
            <p:nvPr/>
          </p:nvPicPr>
          <p:blipFill>
            <a:blip r:embed="rId5"/>
            <a:stretch>
              <a:fillRect/>
            </a:stretch>
          </p:blipFill>
          <p:spPr>
            <a:xfrm>
              <a:off x="-77736" y="-1046445"/>
              <a:ext cx="6950485" cy="2933410"/>
            </a:xfrm>
            <a:prstGeom prst="rect">
              <a:avLst/>
            </a:prstGeom>
          </p:spPr>
        </p:pic>
        <p:sp>
          <p:nvSpPr>
            <p:cNvPr id="14" name="TextBox 13">
              <a:extLst>
                <a:ext uri="{FF2B5EF4-FFF2-40B4-BE49-F238E27FC236}">
                  <a16:creationId xmlns:a16="http://schemas.microsoft.com/office/drawing/2014/main" id="{B6EC7235-D9B4-BAB5-129D-128EC8617C29}"/>
                </a:ext>
              </a:extLst>
            </p:cNvPr>
            <p:cNvSpPr txBox="1"/>
            <p:nvPr/>
          </p:nvSpPr>
          <p:spPr>
            <a:xfrm>
              <a:off x="287272" y="778161"/>
              <a:ext cx="526795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prstClr val="white">
                        <a:lumMod val="50000"/>
                      </a:prstClr>
                    </a:outerShdw>
                  </a:effectLst>
                  <a:uLnTx/>
                  <a:uFillTx/>
                  <a:latin typeface="UVN Banh Mi" pitchFamily="2" charset="0"/>
                  <a:ea typeface="+mn-ea"/>
                  <a:cs typeface="+mn-cs"/>
                </a:rPr>
                <a:t>KHỞI ĐỘNG</a:t>
              </a:r>
            </a:p>
          </p:txBody>
        </p:sp>
      </p:grpSp>
      <p:pic>
        <p:nvPicPr>
          <p:cNvPr id="3" name="cute + soft aesthetic sound effects pack 2021 (no copyrigh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369799" y="-1"/>
            <a:ext cx="778161" cy="778161"/>
          </a:xfrm>
          <a:prstGeom prst="rect">
            <a:avLst/>
          </a:prstGeom>
        </p:spPr>
      </p:pic>
      <p:pic>
        <p:nvPicPr>
          <p:cNvPr id="6" name="Picture 5">
            <a:extLst>
              <a:ext uri="{FF2B5EF4-FFF2-40B4-BE49-F238E27FC236}">
                <a16:creationId xmlns:a16="http://schemas.microsoft.com/office/drawing/2014/main" id="{67597194-9AE4-40CF-A294-1E54C6819E52}"/>
              </a:ext>
            </a:extLst>
          </p:cNvPr>
          <p:cNvPicPr>
            <a:picLocks noChangeAspect="1"/>
          </p:cNvPicPr>
          <p:nvPr/>
        </p:nvPicPr>
        <p:blipFill>
          <a:blip r:embed="rId7"/>
          <a:stretch>
            <a:fillRect/>
          </a:stretch>
        </p:blipFill>
        <p:spPr>
          <a:xfrm>
            <a:off x="1392135" y="1762746"/>
            <a:ext cx="9693480" cy="3237257"/>
          </a:xfrm>
          <a:prstGeom prst="rect">
            <a:avLst/>
          </a:prstGeom>
        </p:spPr>
      </p:pic>
    </p:spTree>
    <p:extLst>
      <p:ext uri="{BB962C8B-B14F-4D97-AF65-F5344CB8AC3E}">
        <p14:creationId xmlns:p14="http://schemas.microsoft.com/office/powerpoint/2010/main" val="195312253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20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p:cNvGrpSpPr/>
          <p:nvPr/>
        </p:nvGrpSpPr>
        <p:grpSpPr>
          <a:xfrm>
            <a:off x="-128614" y="0"/>
            <a:ext cx="12512843" cy="6858001"/>
            <a:chOff x="-128614" y="0"/>
            <a:chExt cx="12512843" cy="6858001"/>
          </a:xfrm>
        </p:grpSpPr>
        <p:pic>
          <p:nvPicPr>
            <p:cNvPr id="28" name="Picture 27">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26" name="Picture 25">
              <a:extLst>
                <a:ext uri="{FF2B5EF4-FFF2-40B4-BE49-F238E27FC236}">
                  <a16:creationId xmlns:a16="http://schemas.microsoft.com/office/drawing/2014/main" id="{89787B99-D1AD-481E-9F8B-8311FC9FBFA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grpSp>
        <p:nvGrpSpPr>
          <p:cNvPr id="3" name="Group 2"/>
          <p:cNvGrpSpPr/>
          <p:nvPr/>
        </p:nvGrpSpPr>
        <p:grpSpPr>
          <a:xfrm>
            <a:off x="1679944" y="149252"/>
            <a:ext cx="9915400" cy="1818968"/>
            <a:chOff x="1679944" y="149252"/>
            <a:chExt cx="9915400" cy="1818968"/>
          </a:xfrm>
        </p:grpSpPr>
        <p:sp>
          <p:nvSpPr>
            <p:cNvPr id="4" name="Rounded Rectangular Callout 3"/>
            <p:cNvSpPr/>
            <p:nvPr/>
          </p:nvSpPr>
          <p:spPr>
            <a:xfrm>
              <a:off x="1679944" y="149252"/>
              <a:ext cx="9915400" cy="1818968"/>
            </a:xfrm>
            <a:prstGeom prst="wedgeRoundRectCallout">
              <a:avLst>
                <a:gd name="adj1" fmla="val -55150"/>
                <a:gd name="adj2" fmla="val 46824"/>
                <a:gd name="adj3" fmla="val 16667"/>
              </a:avLst>
            </a:prstGeom>
            <a:solidFill>
              <a:srgbClr val="FEFBEC"/>
            </a:solidFill>
            <a:ln>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 Placeholder 7">
              <a:extLst>
                <a:ext uri="{FF2B5EF4-FFF2-40B4-BE49-F238E27FC236}">
                  <a16:creationId xmlns:a16="http://schemas.microsoft.com/office/drawing/2014/main" id="{E1D58918-D817-9015-8DA2-F9F64741409B}"/>
                </a:ext>
              </a:extLst>
            </p:cNvPr>
            <p:cNvSpPr txBox="1">
              <a:spLocks/>
            </p:cNvSpPr>
            <p:nvPr/>
          </p:nvSpPr>
          <p:spPr>
            <a:xfrm>
              <a:off x="1801332" y="235354"/>
              <a:ext cx="9624981" cy="1480185"/>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algn="ctr">
                <a:lnSpc>
                  <a:spcPct val="120000"/>
                </a:lnSpc>
                <a:spcBef>
                  <a:spcPts val="0"/>
                </a:spcBef>
                <a:spcAft>
                  <a:spcPts val="0"/>
                </a:spcAft>
              </a:pPr>
              <a:r>
                <a:rPr lang="nl-NL" sz="4000" dirty="0">
                  <a:solidFill>
                    <a:srgbClr val="00B050"/>
                  </a:solidFill>
                  <a:effectLst/>
                  <a:latin typeface="+mj-lt"/>
                  <a:ea typeface="Times New Roman" panose="02020603050405020304" pitchFamily="18" charset="0"/>
                </a:rPr>
                <a:t>Hình vuông có cạnh 5 cm thì chu bằng bao nhiêu?</a:t>
              </a:r>
              <a:endParaRPr lang="en-US" sz="4000" dirty="0">
                <a:solidFill>
                  <a:srgbClr val="00B050"/>
                </a:solidFill>
                <a:effectLst/>
                <a:latin typeface="+mj-lt"/>
                <a:ea typeface="Times New Roman" panose="02020603050405020304" pitchFamily="18" charset="0"/>
              </a:endParaRPr>
            </a:p>
          </p:txBody>
        </p:sp>
      </p:grpSp>
      <p:grpSp>
        <p:nvGrpSpPr>
          <p:cNvPr id="8" name="Group 7"/>
          <p:cNvGrpSpPr/>
          <p:nvPr/>
        </p:nvGrpSpPr>
        <p:grpSpPr>
          <a:xfrm>
            <a:off x="3163851" y="1907406"/>
            <a:ext cx="5821490" cy="1693044"/>
            <a:chOff x="1935126" y="1735956"/>
            <a:chExt cx="5821490" cy="1693044"/>
          </a:xfrm>
        </p:grpSpPr>
        <p:grpSp>
          <p:nvGrpSpPr>
            <p:cNvPr id="22" name="Group 21"/>
            <p:cNvGrpSpPr/>
            <p:nvPr/>
          </p:nvGrpSpPr>
          <p:grpSpPr>
            <a:xfrm>
              <a:off x="2212709" y="1735956"/>
              <a:ext cx="5439472" cy="1693044"/>
              <a:chOff x="1549663" y="1645580"/>
              <a:chExt cx="5439472" cy="1693044"/>
            </a:xfrm>
          </p:grpSpPr>
          <p:pic>
            <p:nvPicPr>
              <p:cNvPr id="19" name="Picture 18"/>
              <p:cNvPicPr>
                <a:picLocks noChangeAspect="1"/>
              </p:cNvPicPr>
              <p:nvPr/>
            </p:nvPicPr>
            <p:blipFill rotWithShape="1">
              <a:blip r:embed="rId5"/>
              <a:srcRect r="25914"/>
              <a:stretch/>
            </p:blipFill>
            <p:spPr>
              <a:xfrm>
                <a:off x="1549663" y="1664286"/>
                <a:ext cx="1884650" cy="1674338"/>
              </a:xfrm>
              <a:prstGeom prst="rect">
                <a:avLst/>
              </a:prstGeom>
            </p:spPr>
          </p:pic>
          <p:pic>
            <p:nvPicPr>
              <p:cNvPr id="20" name="Picture 19"/>
              <p:cNvPicPr>
                <a:picLocks noChangeAspect="1"/>
              </p:cNvPicPr>
              <p:nvPr/>
            </p:nvPicPr>
            <p:blipFill rotWithShape="1">
              <a:blip r:embed="rId5"/>
              <a:srcRect l="21967"/>
              <a:stretch/>
            </p:blipFill>
            <p:spPr>
              <a:xfrm>
                <a:off x="5004106" y="1645580"/>
                <a:ext cx="1985029" cy="1661145"/>
              </a:xfrm>
              <a:prstGeom prst="rect">
                <a:avLst/>
              </a:prstGeom>
            </p:spPr>
          </p:pic>
          <p:pic>
            <p:nvPicPr>
              <p:cNvPr id="21" name="Picture 20"/>
              <p:cNvPicPr>
                <a:picLocks noChangeAspect="1"/>
              </p:cNvPicPr>
              <p:nvPr/>
            </p:nvPicPr>
            <p:blipFill rotWithShape="1">
              <a:blip r:embed="rId5"/>
              <a:srcRect l="18905" r="17145"/>
              <a:stretch/>
            </p:blipFill>
            <p:spPr>
              <a:xfrm>
                <a:off x="3409224" y="1653653"/>
                <a:ext cx="1626785" cy="1674338"/>
              </a:xfrm>
              <a:prstGeom prst="rect">
                <a:avLst/>
              </a:prstGeom>
            </p:spPr>
          </p:pic>
        </p:grpSp>
        <p:sp>
          <p:nvSpPr>
            <p:cNvPr id="85" name="Text Placeholder 7">
              <a:extLst>
                <a:ext uri="{FF2B5EF4-FFF2-40B4-BE49-F238E27FC236}">
                  <a16:creationId xmlns:a16="http://schemas.microsoft.com/office/drawing/2014/main" id="{E1D58918-D817-9015-8DA2-F9F64741409B}"/>
                </a:ext>
              </a:extLst>
            </p:cNvPr>
            <p:cNvSpPr txBox="1">
              <a:spLocks/>
            </p:cNvSpPr>
            <p:nvPr/>
          </p:nvSpPr>
          <p:spPr>
            <a:xfrm>
              <a:off x="1935126" y="2416361"/>
              <a:ext cx="5821490" cy="789147"/>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lang="en-US" altLang="zh-CN" sz="44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mn-lt"/>
                </a:rPr>
                <a:t>Đáp</a:t>
              </a:r>
              <a:r>
                <a:rPr lang="en-US" altLang="zh-CN" sz="4400" dirty="0">
                  <a:solidFill>
                    <a:prstClr val="black"/>
                  </a:solidFill>
                  <a:latin typeface="Calibri" panose="020F0502020204030204" pitchFamily="34" charset="0"/>
                  <a:ea typeface="宋体" panose="02010600030101010101" pitchFamily="2" charset="-122"/>
                  <a:cs typeface="Calibri" panose="020F0502020204030204" pitchFamily="34" charset="0"/>
                  <a:sym typeface="+mn-lt"/>
                </a:rPr>
                <a:t> </a:t>
              </a:r>
              <a:r>
                <a:rPr lang="en-US" altLang="zh-CN" sz="44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mn-lt"/>
                </a:rPr>
                <a:t>án</a:t>
              </a:r>
              <a:r>
                <a:rPr lang="en-US" altLang="zh-CN" sz="4400" dirty="0">
                  <a:solidFill>
                    <a:prstClr val="black"/>
                  </a:solidFill>
                  <a:latin typeface="Calibri" panose="020F0502020204030204" pitchFamily="34" charset="0"/>
                  <a:ea typeface="宋体" panose="02010600030101010101" pitchFamily="2" charset="-122"/>
                  <a:cs typeface="Calibri" panose="020F0502020204030204" pitchFamily="34" charset="0"/>
                  <a:sym typeface="+mn-lt"/>
                </a:rPr>
                <a:t>: 20 cm</a:t>
              </a:r>
              <a:endParaRPr kumimoji="0" lang="en-US" altLang="zh-CN" sz="4400" b="1"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Calibri" panose="020F0502020204030204" pitchFamily="34" charset="0"/>
                <a:sym typeface="+mn-lt"/>
              </a:endParaRPr>
            </a:p>
          </p:txBody>
        </p:sp>
      </p:grpSp>
      <p:pic>
        <p:nvPicPr>
          <p:cNvPr id="100" name="Picture 99">
            <a:hlinkClick r:id="rId6"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2015289">
            <a:off x="-394745" y="755069"/>
            <a:ext cx="1520155" cy="2214850"/>
          </a:xfrm>
          <a:prstGeom prst="rect">
            <a:avLst/>
          </a:prstGeom>
        </p:spPr>
      </p:pic>
      <p:pic>
        <p:nvPicPr>
          <p:cNvPr id="101" name="Picture 100">
            <a:hlinkClick r:id="rId6"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19584711" flipH="1">
            <a:off x="11058630" y="3629396"/>
            <a:ext cx="1520155" cy="2214850"/>
          </a:xfrm>
          <a:prstGeom prst="rect">
            <a:avLst/>
          </a:prstGeom>
        </p:spPr>
      </p:pic>
    </p:spTree>
    <p:extLst>
      <p:ext uri="{BB962C8B-B14F-4D97-AF65-F5344CB8AC3E}">
        <p14:creationId xmlns:p14="http://schemas.microsoft.com/office/powerpoint/2010/main" val="245648973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0-#ppt_w/2"/>
                                          </p:val>
                                        </p:tav>
                                        <p:tav tm="100000">
                                          <p:val>
                                            <p:strVal val="#ppt_x"/>
                                          </p:val>
                                        </p:tav>
                                      </p:tavLst>
                                    </p:anim>
                                    <p:anim calcmode="lin" valueType="num">
                                      <p:cBhvr additive="base">
                                        <p:cTn id="8" dur="500" fill="hold"/>
                                        <p:tgtEl>
                                          <p:spTgt spid="10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par>
                                <p:cTn id="18" presetID="2" presetClass="entr" presetSubtype="2" fill="hold" nodeType="withEffect">
                                  <p:stCondLst>
                                    <p:cond delay="0"/>
                                  </p:stCondLst>
                                  <p:childTnLst>
                                    <p:set>
                                      <p:cBhvr>
                                        <p:cTn id="19" dur="1" fill="hold">
                                          <p:stCondLst>
                                            <p:cond delay="0"/>
                                          </p:stCondLst>
                                        </p:cTn>
                                        <p:tgtEl>
                                          <p:spTgt spid="101"/>
                                        </p:tgtEl>
                                        <p:attrNameLst>
                                          <p:attrName>style.visibility</p:attrName>
                                        </p:attrNameLst>
                                      </p:cBhvr>
                                      <p:to>
                                        <p:strVal val="visible"/>
                                      </p:to>
                                    </p:set>
                                    <p:anim calcmode="lin" valueType="num">
                                      <p:cBhvr additive="base">
                                        <p:cTn id="20" dur="500" fill="hold"/>
                                        <p:tgtEl>
                                          <p:spTgt spid="101"/>
                                        </p:tgtEl>
                                        <p:attrNameLst>
                                          <p:attrName>ppt_x</p:attrName>
                                        </p:attrNameLst>
                                      </p:cBhvr>
                                      <p:tavLst>
                                        <p:tav tm="0">
                                          <p:val>
                                            <p:strVal val="1+#ppt_w/2"/>
                                          </p:val>
                                        </p:tav>
                                        <p:tav tm="100000">
                                          <p:val>
                                            <p:strVal val="#ppt_x"/>
                                          </p:val>
                                        </p:tav>
                                      </p:tavLst>
                                    </p:anim>
                                    <p:anim calcmode="lin" valueType="num">
                                      <p:cBhvr additive="base">
                                        <p:cTn id="21" dur="500" fill="hold"/>
                                        <p:tgtEl>
                                          <p:spTgt spid="1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p:cNvGrpSpPr/>
          <p:nvPr/>
        </p:nvGrpSpPr>
        <p:grpSpPr>
          <a:xfrm>
            <a:off x="-128614" y="0"/>
            <a:ext cx="12512843" cy="6858001"/>
            <a:chOff x="-128614" y="0"/>
            <a:chExt cx="12512843" cy="6858001"/>
          </a:xfrm>
        </p:grpSpPr>
        <p:pic>
          <p:nvPicPr>
            <p:cNvPr id="28" name="Picture 27">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26" name="Picture 25">
              <a:extLst>
                <a:ext uri="{FF2B5EF4-FFF2-40B4-BE49-F238E27FC236}">
                  <a16:creationId xmlns:a16="http://schemas.microsoft.com/office/drawing/2014/main" id="{89787B99-D1AD-481E-9F8B-8311FC9FBFA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grpSp>
        <p:nvGrpSpPr>
          <p:cNvPr id="3" name="Group 2"/>
          <p:cNvGrpSpPr/>
          <p:nvPr/>
        </p:nvGrpSpPr>
        <p:grpSpPr>
          <a:xfrm>
            <a:off x="1679944" y="149252"/>
            <a:ext cx="9915400" cy="1818968"/>
            <a:chOff x="1679944" y="149252"/>
            <a:chExt cx="9915400" cy="1818968"/>
          </a:xfrm>
        </p:grpSpPr>
        <p:sp>
          <p:nvSpPr>
            <p:cNvPr id="4" name="Rounded Rectangular Callout 3"/>
            <p:cNvSpPr/>
            <p:nvPr/>
          </p:nvSpPr>
          <p:spPr>
            <a:xfrm>
              <a:off x="1679944" y="149252"/>
              <a:ext cx="9915400" cy="1818968"/>
            </a:xfrm>
            <a:prstGeom prst="wedgeRoundRectCallout">
              <a:avLst>
                <a:gd name="adj1" fmla="val -55150"/>
                <a:gd name="adj2" fmla="val 46824"/>
                <a:gd name="adj3" fmla="val 16667"/>
              </a:avLst>
            </a:prstGeom>
            <a:solidFill>
              <a:srgbClr val="FEFBEC"/>
            </a:solidFill>
            <a:ln>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 Placeholder 7">
              <a:extLst>
                <a:ext uri="{FF2B5EF4-FFF2-40B4-BE49-F238E27FC236}">
                  <a16:creationId xmlns:a16="http://schemas.microsoft.com/office/drawing/2014/main" id="{E1D58918-D817-9015-8DA2-F9F64741409B}"/>
                </a:ext>
              </a:extLst>
            </p:cNvPr>
            <p:cNvSpPr txBox="1">
              <a:spLocks/>
            </p:cNvSpPr>
            <p:nvPr/>
          </p:nvSpPr>
          <p:spPr>
            <a:xfrm>
              <a:off x="1801332" y="235354"/>
              <a:ext cx="9624981" cy="1480185"/>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20000"/>
                </a:lnSpc>
                <a:spcBef>
                  <a:spcPts val="0"/>
                </a:spcBef>
                <a:spcAft>
                  <a:spcPts val="0"/>
                </a:spcAft>
                <a:buClrTx/>
                <a:buSzTx/>
                <a:buFont typeface="Arial" panose="020B0604020202020204" pitchFamily="34" charset="0"/>
                <a:buNone/>
                <a:tabLst/>
                <a:defRPr/>
              </a:pPr>
              <a:r>
                <a:rPr kumimoji="0" lang="nl-NL" sz="4000" b="1" i="0" u="none" strike="noStrike" kern="1200" cap="none" spc="0" normalizeH="0" baseline="0" noProof="0" dirty="0">
                  <a:ln>
                    <a:noFill/>
                  </a:ln>
                  <a:solidFill>
                    <a:srgbClr val="00B050"/>
                  </a:solidFill>
                  <a:effectLst/>
                  <a:uLnTx/>
                  <a:uFillTx/>
                  <a:latin typeface="Calibri"/>
                  <a:ea typeface="Times New Roman" panose="02020603050405020304" pitchFamily="18" charset="0"/>
                </a:rPr>
                <a:t>Hình chữ nhật có chiều dài 8 cm và chiều rộng 6 cm thì diện tích bằng bao nhiêu?</a:t>
              </a:r>
              <a:endParaRPr kumimoji="0" lang="en-US" sz="4000" b="1" i="0" u="none" strike="noStrike" kern="1200" cap="none" spc="0" normalizeH="0" baseline="0" noProof="0" dirty="0">
                <a:ln>
                  <a:noFill/>
                </a:ln>
                <a:solidFill>
                  <a:srgbClr val="00B050"/>
                </a:solidFill>
                <a:effectLst/>
                <a:uLnTx/>
                <a:uFillTx/>
                <a:latin typeface="Calibri"/>
                <a:ea typeface="Times New Roman" panose="02020603050405020304" pitchFamily="18" charset="0"/>
              </a:endParaRPr>
            </a:p>
          </p:txBody>
        </p:sp>
      </p:grpSp>
      <p:grpSp>
        <p:nvGrpSpPr>
          <p:cNvPr id="8" name="Group 7"/>
          <p:cNvGrpSpPr/>
          <p:nvPr/>
        </p:nvGrpSpPr>
        <p:grpSpPr>
          <a:xfrm>
            <a:off x="3163851" y="1907406"/>
            <a:ext cx="5821490" cy="1693044"/>
            <a:chOff x="1935126" y="1735956"/>
            <a:chExt cx="5821490" cy="1693044"/>
          </a:xfrm>
        </p:grpSpPr>
        <p:grpSp>
          <p:nvGrpSpPr>
            <p:cNvPr id="22" name="Group 21"/>
            <p:cNvGrpSpPr/>
            <p:nvPr/>
          </p:nvGrpSpPr>
          <p:grpSpPr>
            <a:xfrm>
              <a:off x="2212709" y="1735956"/>
              <a:ext cx="5439472" cy="1693044"/>
              <a:chOff x="1549663" y="1645580"/>
              <a:chExt cx="5439472" cy="1693044"/>
            </a:xfrm>
          </p:grpSpPr>
          <p:pic>
            <p:nvPicPr>
              <p:cNvPr id="19" name="Picture 18"/>
              <p:cNvPicPr>
                <a:picLocks noChangeAspect="1"/>
              </p:cNvPicPr>
              <p:nvPr/>
            </p:nvPicPr>
            <p:blipFill rotWithShape="1">
              <a:blip r:embed="rId5"/>
              <a:srcRect r="25914"/>
              <a:stretch/>
            </p:blipFill>
            <p:spPr>
              <a:xfrm>
                <a:off x="1549663" y="1664286"/>
                <a:ext cx="1884650" cy="1674338"/>
              </a:xfrm>
              <a:prstGeom prst="rect">
                <a:avLst/>
              </a:prstGeom>
            </p:spPr>
          </p:pic>
          <p:pic>
            <p:nvPicPr>
              <p:cNvPr id="20" name="Picture 19"/>
              <p:cNvPicPr>
                <a:picLocks noChangeAspect="1"/>
              </p:cNvPicPr>
              <p:nvPr/>
            </p:nvPicPr>
            <p:blipFill rotWithShape="1">
              <a:blip r:embed="rId5"/>
              <a:srcRect l="21967"/>
              <a:stretch/>
            </p:blipFill>
            <p:spPr>
              <a:xfrm>
                <a:off x="5004106" y="1645580"/>
                <a:ext cx="1985029" cy="1661145"/>
              </a:xfrm>
              <a:prstGeom prst="rect">
                <a:avLst/>
              </a:prstGeom>
            </p:spPr>
          </p:pic>
          <p:pic>
            <p:nvPicPr>
              <p:cNvPr id="21" name="Picture 20"/>
              <p:cNvPicPr>
                <a:picLocks noChangeAspect="1"/>
              </p:cNvPicPr>
              <p:nvPr/>
            </p:nvPicPr>
            <p:blipFill rotWithShape="1">
              <a:blip r:embed="rId5"/>
              <a:srcRect l="18905" r="17145"/>
              <a:stretch/>
            </p:blipFill>
            <p:spPr>
              <a:xfrm>
                <a:off x="3409224" y="1653653"/>
                <a:ext cx="1626785" cy="1674338"/>
              </a:xfrm>
              <a:prstGeom prst="rect">
                <a:avLst/>
              </a:prstGeom>
            </p:spPr>
          </p:pic>
        </p:grpSp>
        <p:sp>
          <p:nvSpPr>
            <p:cNvPr id="85" name="Text Placeholder 7">
              <a:extLst>
                <a:ext uri="{FF2B5EF4-FFF2-40B4-BE49-F238E27FC236}">
                  <a16:creationId xmlns:a16="http://schemas.microsoft.com/office/drawing/2014/main" id="{E1D58918-D817-9015-8DA2-F9F64741409B}"/>
                </a:ext>
              </a:extLst>
            </p:cNvPr>
            <p:cNvSpPr txBox="1">
              <a:spLocks/>
            </p:cNvSpPr>
            <p:nvPr/>
          </p:nvSpPr>
          <p:spPr>
            <a:xfrm>
              <a:off x="1935126" y="2416361"/>
              <a:ext cx="5821490" cy="789147"/>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srgbClr val="002060"/>
                  </a:solidFill>
                  <a:effectLst/>
                  <a:uLnTx/>
                  <a:uFillTx/>
                  <a:latin typeface="+mj-lt"/>
                  <a:ea typeface="宋体" panose="02010600030101010101" pitchFamily="2" charset="-122"/>
                  <a:cs typeface="Calibri" panose="020F0502020204030204" pitchFamily="34" charset="0"/>
                  <a:sym typeface="+mn-lt"/>
                </a:rPr>
                <a:t>Đáp</a:t>
              </a:r>
              <a:r>
                <a:rPr kumimoji="0" lang="en-US" altLang="zh-CN" sz="4400" b="1" i="0" u="none" strike="noStrike" kern="1200" cap="none" spc="0" normalizeH="0" baseline="0" noProof="0" dirty="0">
                  <a:ln>
                    <a:noFill/>
                  </a:ln>
                  <a:solidFill>
                    <a:srgbClr val="002060"/>
                  </a:solidFill>
                  <a:effectLst/>
                  <a:uLnTx/>
                  <a:uFillTx/>
                  <a:latin typeface="+mj-lt"/>
                  <a:ea typeface="宋体" panose="02010600030101010101" pitchFamily="2" charset="-122"/>
                  <a:cs typeface="Calibri" panose="020F0502020204030204" pitchFamily="34" charset="0"/>
                  <a:sym typeface="+mn-lt"/>
                </a:rPr>
                <a:t> </a:t>
              </a:r>
              <a:r>
                <a:rPr kumimoji="0" lang="en-US" altLang="zh-CN" sz="4400" b="1" i="0" u="none" strike="noStrike" kern="1200" cap="none" spc="0" normalizeH="0" baseline="0" noProof="0" dirty="0" err="1">
                  <a:ln>
                    <a:noFill/>
                  </a:ln>
                  <a:solidFill>
                    <a:srgbClr val="002060"/>
                  </a:solidFill>
                  <a:effectLst/>
                  <a:uLnTx/>
                  <a:uFillTx/>
                  <a:latin typeface="+mj-lt"/>
                  <a:ea typeface="宋体" panose="02010600030101010101" pitchFamily="2" charset="-122"/>
                  <a:cs typeface="Calibri" panose="020F0502020204030204" pitchFamily="34" charset="0"/>
                  <a:sym typeface="+mn-lt"/>
                </a:rPr>
                <a:t>án</a:t>
              </a:r>
              <a:r>
                <a:rPr kumimoji="0" lang="en-US" altLang="zh-CN" sz="4400" b="1" i="0" u="none" strike="noStrike" kern="1200" cap="none" spc="0" normalizeH="0" baseline="0" noProof="0" dirty="0">
                  <a:ln>
                    <a:noFill/>
                  </a:ln>
                  <a:solidFill>
                    <a:srgbClr val="002060"/>
                  </a:solidFill>
                  <a:effectLst/>
                  <a:uLnTx/>
                  <a:uFillTx/>
                  <a:latin typeface="+mj-lt"/>
                  <a:ea typeface="宋体" panose="02010600030101010101" pitchFamily="2" charset="-122"/>
                  <a:cs typeface="Calibri" panose="020F0502020204030204" pitchFamily="34" charset="0"/>
                  <a:sym typeface="+mn-lt"/>
                </a:rPr>
                <a:t>: </a:t>
              </a:r>
              <a:r>
                <a:rPr lang="nl-NL" sz="4400" dirty="0">
                  <a:solidFill>
                    <a:srgbClr val="002060"/>
                  </a:solidFill>
                  <a:effectLst/>
                  <a:latin typeface="+mj-lt"/>
                  <a:ea typeface="Times New Roman" panose="02020603050405020304" pitchFamily="18" charset="0"/>
                </a:rPr>
                <a:t>48 cm</a:t>
              </a:r>
              <a:r>
                <a:rPr lang="nl-NL" sz="4400" baseline="30000" dirty="0">
                  <a:solidFill>
                    <a:srgbClr val="002060"/>
                  </a:solidFill>
                  <a:effectLst/>
                  <a:latin typeface="+mj-lt"/>
                  <a:ea typeface="Times New Roman" panose="02020603050405020304" pitchFamily="18" charset="0"/>
                </a:rPr>
                <a:t>2</a:t>
              </a:r>
              <a:endParaRPr kumimoji="0" lang="en-US" altLang="zh-CN" sz="4400" b="1" i="0" u="none" strike="noStrike" kern="1200" cap="none" spc="0" normalizeH="0" baseline="0" noProof="0" dirty="0">
                <a:ln>
                  <a:noFill/>
                </a:ln>
                <a:solidFill>
                  <a:srgbClr val="002060"/>
                </a:solidFill>
                <a:effectLst/>
                <a:uLnTx/>
                <a:uFillTx/>
                <a:latin typeface="+mj-lt"/>
                <a:ea typeface="宋体" panose="02010600030101010101" pitchFamily="2" charset="-122"/>
                <a:cs typeface="Calibri" panose="020F0502020204030204" pitchFamily="34" charset="0"/>
                <a:sym typeface="+mn-lt"/>
              </a:endParaRPr>
            </a:p>
          </p:txBody>
        </p:sp>
      </p:grpSp>
      <p:pic>
        <p:nvPicPr>
          <p:cNvPr id="100" name="Picture 99">
            <a:hlinkClick r:id="rId6"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2015289">
            <a:off x="-394745" y="755069"/>
            <a:ext cx="1520155" cy="2214850"/>
          </a:xfrm>
          <a:prstGeom prst="rect">
            <a:avLst/>
          </a:prstGeom>
        </p:spPr>
      </p:pic>
      <p:pic>
        <p:nvPicPr>
          <p:cNvPr id="101" name="Picture 100">
            <a:hlinkClick r:id="rId6"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19584711" flipH="1">
            <a:off x="11058630" y="3629396"/>
            <a:ext cx="1520155" cy="2214850"/>
          </a:xfrm>
          <a:prstGeom prst="rect">
            <a:avLst/>
          </a:prstGeom>
        </p:spPr>
      </p:pic>
    </p:spTree>
    <p:extLst>
      <p:ext uri="{BB962C8B-B14F-4D97-AF65-F5344CB8AC3E}">
        <p14:creationId xmlns:p14="http://schemas.microsoft.com/office/powerpoint/2010/main" val="240349614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0-#ppt_w/2"/>
                                          </p:val>
                                        </p:tav>
                                        <p:tav tm="100000">
                                          <p:val>
                                            <p:strVal val="#ppt_x"/>
                                          </p:val>
                                        </p:tav>
                                      </p:tavLst>
                                    </p:anim>
                                    <p:anim calcmode="lin" valueType="num">
                                      <p:cBhvr additive="base">
                                        <p:cTn id="8" dur="500" fill="hold"/>
                                        <p:tgtEl>
                                          <p:spTgt spid="10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par>
                                <p:cTn id="18" presetID="2" presetClass="entr" presetSubtype="2" fill="hold" nodeType="withEffect">
                                  <p:stCondLst>
                                    <p:cond delay="0"/>
                                  </p:stCondLst>
                                  <p:childTnLst>
                                    <p:set>
                                      <p:cBhvr>
                                        <p:cTn id="19" dur="1" fill="hold">
                                          <p:stCondLst>
                                            <p:cond delay="0"/>
                                          </p:stCondLst>
                                        </p:cTn>
                                        <p:tgtEl>
                                          <p:spTgt spid="101"/>
                                        </p:tgtEl>
                                        <p:attrNameLst>
                                          <p:attrName>style.visibility</p:attrName>
                                        </p:attrNameLst>
                                      </p:cBhvr>
                                      <p:to>
                                        <p:strVal val="visible"/>
                                      </p:to>
                                    </p:set>
                                    <p:anim calcmode="lin" valueType="num">
                                      <p:cBhvr additive="base">
                                        <p:cTn id="20" dur="500" fill="hold"/>
                                        <p:tgtEl>
                                          <p:spTgt spid="101"/>
                                        </p:tgtEl>
                                        <p:attrNameLst>
                                          <p:attrName>ppt_x</p:attrName>
                                        </p:attrNameLst>
                                      </p:cBhvr>
                                      <p:tavLst>
                                        <p:tav tm="0">
                                          <p:val>
                                            <p:strVal val="1+#ppt_w/2"/>
                                          </p:val>
                                        </p:tav>
                                        <p:tav tm="100000">
                                          <p:val>
                                            <p:strVal val="#ppt_x"/>
                                          </p:val>
                                        </p:tav>
                                      </p:tavLst>
                                    </p:anim>
                                    <p:anim calcmode="lin" valueType="num">
                                      <p:cBhvr additive="base">
                                        <p:cTn id="21" dur="500" fill="hold"/>
                                        <p:tgtEl>
                                          <p:spTgt spid="1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58001"/>
          </a:xfrm>
          <a:prstGeom prst="rect">
            <a:avLst/>
          </a:prstGeom>
        </p:spPr>
      </p:pic>
      <p:pic>
        <p:nvPicPr>
          <p:cNvPr id="2" name="Picture 1"/>
          <p:cNvPicPr>
            <a:picLocks noChangeAspect="1"/>
          </p:cNvPicPr>
          <p:nvPr/>
        </p:nvPicPr>
        <p:blipFill>
          <a:blip r:embed="rId3"/>
          <a:stretch>
            <a:fillRect/>
          </a:stretch>
        </p:blipFill>
        <p:spPr>
          <a:xfrm>
            <a:off x="-152163" y="-1110240"/>
            <a:ext cx="10529540" cy="5150612"/>
          </a:xfrm>
          <a:prstGeom prst="rect">
            <a:avLst/>
          </a:prstGeom>
        </p:spPr>
      </p:pic>
      <p:pic>
        <p:nvPicPr>
          <p:cNvPr id="9" name="Picture 8">
            <a:extLst>
              <a:ext uri="{FF2B5EF4-FFF2-40B4-BE49-F238E27FC236}">
                <a16:creationId xmlns:a16="http://schemas.microsoft.com/office/drawing/2014/main" id="{482E531C-2548-4F46-91EE-6335D1E2D3B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794879" y="3785953"/>
            <a:ext cx="2176364" cy="2729991"/>
          </a:xfrm>
          <a:prstGeom prst="rect">
            <a:avLst/>
          </a:prstGeom>
        </p:spPr>
      </p:pic>
      <p:pic>
        <p:nvPicPr>
          <p:cNvPr id="10" name="Picture 9">
            <a:extLst>
              <a:ext uri="{FF2B5EF4-FFF2-40B4-BE49-F238E27FC236}">
                <a16:creationId xmlns:a16="http://schemas.microsoft.com/office/drawing/2014/main" id="{6C5BB2EE-8E45-424B-B468-6CF5F24FC0B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7931565" y="3540642"/>
            <a:ext cx="2436653" cy="3255254"/>
          </a:xfrm>
          <a:prstGeom prst="rect">
            <a:avLst/>
          </a:prstGeom>
        </p:spPr>
      </p:pic>
      <p:pic>
        <p:nvPicPr>
          <p:cNvPr id="5" name="Picture 4">
            <a:extLst>
              <a:ext uri="{FF2B5EF4-FFF2-40B4-BE49-F238E27FC236}">
                <a16:creationId xmlns:a16="http://schemas.microsoft.com/office/drawing/2014/main" id="{C90B3E01-2A81-4FFD-A34B-E2F55690A24C}"/>
              </a:ext>
            </a:extLst>
          </p:cNvPr>
          <p:cNvPicPr>
            <a:picLocks noChangeAspect="1"/>
          </p:cNvPicPr>
          <p:nvPr/>
        </p:nvPicPr>
        <p:blipFill>
          <a:blip r:embed="rId8"/>
          <a:stretch>
            <a:fillRect/>
          </a:stretch>
        </p:blipFill>
        <p:spPr>
          <a:xfrm>
            <a:off x="722802" y="2220780"/>
            <a:ext cx="7736495" cy="1597290"/>
          </a:xfrm>
          <a:prstGeom prst="rect">
            <a:avLst/>
          </a:prstGeom>
        </p:spPr>
      </p:pic>
    </p:spTree>
    <p:extLst>
      <p:ext uri="{BB962C8B-B14F-4D97-AF65-F5344CB8AC3E}">
        <p14:creationId xmlns:p14="http://schemas.microsoft.com/office/powerpoint/2010/main" val="309577865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9"/>
                                        </p:tgtEl>
                                        <p:attrNameLst>
                                          <p:attrName>r</p:attrName>
                                        </p:attrNameLst>
                                      </p:cBhvr>
                                    </p:animRot>
                                    <p:animRot by="-240000">
                                      <p:cBhvr>
                                        <p:cTn id="13" dur="200" fill="hold">
                                          <p:stCondLst>
                                            <p:cond delay="200"/>
                                          </p:stCondLst>
                                        </p:cTn>
                                        <p:tgtEl>
                                          <p:spTgt spid="9"/>
                                        </p:tgtEl>
                                        <p:attrNameLst>
                                          <p:attrName>r</p:attrName>
                                        </p:attrNameLst>
                                      </p:cBhvr>
                                    </p:animRot>
                                    <p:animRot by="240000">
                                      <p:cBhvr>
                                        <p:cTn id="14" dur="200" fill="hold">
                                          <p:stCondLst>
                                            <p:cond delay="400"/>
                                          </p:stCondLst>
                                        </p:cTn>
                                        <p:tgtEl>
                                          <p:spTgt spid="9"/>
                                        </p:tgtEl>
                                        <p:attrNameLst>
                                          <p:attrName>r</p:attrName>
                                        </p:attrNameLst>
                                      </p:cBhvr>
                                    </p:animRot>
                                    <p:animRot by="-240000">
                                      <p:cBhvr>
                                        <p:cTn id="15" dur="200" fill="hold">
                                          <p:stCondLst>
                                            <p:cond delay="600"/>
                                          </p:stCondLst>
                                        </p:cTn>
                                        <p:tgtEl>
                                          <p:spTgt spid="9"/>
                                        </p:tgtEl>
                                        <p:attrNameLst>
                                          <p:attrName>r</p:attrName>
                                        </p:attrNameLst>
                                      </p:cBhvr>
                                    </p:animRot>
                                    <p:animRot by="120000">
                                      <p:cBhvr>
                                        <p:cTn id="16" dur="200" fill="hold">
                                          <p:stCondLst>
                                            <p:cond delay="800"/>
                                          </p:stCondLst>
                                        </p:cTn>
                                        <p:tgtEl>
                                          <p:spTgt spid="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744578" y="3625335"/>
            <a:ext cx="2021388" cy="3129213"/>
          </a:xfrm>
          <a:prstGeom prst="rect">
            <a:avLst/>
          </a:prstGeom>
        </p:spPr>
      </p:pic>
      <p:pic>
        <p:nvPicPr>
          <p:cNvPr id="3" name="Picture 2"/>
          <p:cNvPicPr>
            <a:picLocks noChangeAspect="1"/>
          </p:cNvPicPr>
          <p:nvPr/>
        </p:nvPicPr>
        <p:blipFill>
          <a:blip r:embed="rId5"/>
          <a:stretch>
            <a:fillRect/>
          </a:stretch>
        </p:blipFill>
        <p:spPr>
          <a:xfrm>
            <a:off x="1827167" y="-80129"/>
            <a:ext cx="8681456" cy="1780186"/>
          </a:xfrm>
          <a:prstGeom prst="rect">
            <a:avLst/>
          </a:prstGeom>
        </p:spPr>
      </p:pic>
      <p:grpSp>
        <p:nvGrpSpPr>
          <p:cNvPr id="9" name="Group 8">
            <a:extLst>
              <a:ext uri="{FF2B5EF4-FFF2-40B4-BE49-F238E27FC236}">
                <a16:creationId xmlns:a16="http://schemas.microsoft.com/office/drawing/2014/main" id="{1376A909-E8B2-4D51-991B-96BE64624D95}"/>
              </a:ext>
            </a:extLst>
          </p:cNvPr>
          <p:cNvGrpSpPr/>
          <p:nvPr/>
        </p:nvGrpSpPr>
        <p:grpSpPr>
          <a:xfrm>
            <a:off x="2765966" y="1767166"/>
            <a:ext cx="5292290" cy="3082939"/>
            <a:chOff x="3541215" y="312506"/>
            <a:chExt cx="7018390" cy="5350476"/>
          </a:xfrm>
        </p:grpSpPr>
        <p:pic>
          <p:nvPicPr>
            <p:cNvPr id="10" name="Picture 19">
              <a:extLst>
                <a:ext uri="{FF2B5EF4-FFF2-40B4-BE49-F238E27FC236}">
                  <a16:creationId xmlns:a16="http://schemas.microsoft.com/office/drawing/2014/main" id="{BC85CA39-A908-4B5D-98B0-93DD5CEF055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3541215" y="312506"/>
              <a:ext cx="7018390" cy="5350476"/>
            </a:xfrm>
            <a:prstGeom prst="rect">
              <a:avLst/>
            </a:prstGeom>
          </p:spPr>
        </p:pic>
        <p:sp>
          <p:nvSpPr>
            <p:cNvPr id="11" name="TextBox 10">
              <a:extLst>
                <a:ext uri="{FF2B5EF4-FFF2-40B4-BE49-F238E27FC236}">
                  <a16:creationId xmlns:a16="http://schemas.microsoft.com/office/drawing/2014/main" id="{D6594883-8141-43F4-A456-A3505747E739}"/>
                </a:ext>
              </a:extLst>
            </p:cNvPr>
            <p:cNvSpPr txBox="1"/>
            <p:nvPr/>
          </p:nvSpPr>
          <p:spPr>
            <a:xfrm>
              <a:off x="3656000" y="1461304"/>
              <a:ext cx="5871065" cy="27241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Mình bị lạc </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t>
              </a: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 giờ không biết đường về nhà T.T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7" name="Picture 6">
            <a:extLst>
              <a:ext uri="{FF2B5EF4-FFF2-40B4-BE49-F238E27FC236}">
                <a16:creationId xmlns:a16="http://schemas.microsoft.com/office/drawing/2014/main" id="{482E531C-2548-4F46-91EE-6335D1E2D3B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10304887" y="1175795"/>
            <a:ext cx="1952787" cy="2449540"/>
          </a:xfrm>
          <a:prstGeom prst="rect">
            <a:avLst/>
          </a:prstGeom>
        </p:spPr>
      </p:pic>
      <p:pic>
        <p:nvPicPr>
          <p:cNvPr id="8" name="Picture 7">
            <a:extLst>
              <a:ext uri="{FF2B5EF4-FFF2-40B4-BE49-F238E27FC236}">
                <a16:creationId xmlns:a16="http://schemas.microsoft.com/office/drawing/2014/main" id="{6C5BB2EE-8E45-424B-B468-6CF5F24FC0B4}"/>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9054649" y="968681"/>
            <a:ext cx="2186336" cy="2920842"/>
          </a:xfrm>
          <a:prstGeom prst="rect">
            <a:avLst/>
          </a:prstGeom>
        </p:spPr>
      </p:pic>
      <p:grpSp>
        <p:nvGrpSpPr>
          <p:cNvPr id="12" name="Group 11">
            <a:extLst>
              <a:ext uri="{FF2B5EF4-FFF2-40B4-BE49-F238E27FC236}">
                <a16:creationId xmlns:a16="http://schemas.microsoft.com/office/drawing/2014/main" id="{1376A909-E8B2-4D51-991B-96BE64624D95}"/>
              </a:ext>
            </a:extLst>
          </p:cNvPr>
          <p:cNvGrpSpPr/>
          <p:nvPr/>
        </p:nvGrpSpPr>
        <p:grpSpPr>
          <a:xfrm flipH="1">
            <a:off x="4016204" y="1365776"/>
            <a:ext cx="3137284" cy="2858029"/>
            <a:chOff x="3541215" y="-643778"/>
            <a:chExt cx="8272779" cy="6306760"/>
          </a:xfrm>
        </p:grpSpPr>
        <p:pic>
          <p:nvPicPr>
            <p:cNvPr id="13" name="Picture 19">
              <a:extLst>
                <a:ext uri="{FF2B5EF4-FFF2-40B4-BE49-F238E27FC236}">
                  <a16:creationId xmlns:a16="http://schemas.microsoft.com/office/drawing/2014/main" id="{BC85CA39-A908-4B5D-98B0-93DD5CEF0557}"/>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a:off x="3541215" y="-643778"/>
              <a:ext cx="8272779" cy="6306760"/>
            </a:xfrm>
            <a:prstGeom prst="rect">
              <a:avLst/>
            </a:prstGeom>
          </p:spPr>
        </p:pic>
        <p:sp>
          <p:nvSpPr>
            <p:cNvPr id="14" name="TextBox 13">
              <a:extLst>
                <a:ext uri="{FF2B5EF4-FFF2-40B4-BE49-F238E27FC236}">
                  <a16:creationId xmlns:a16="http://schemas.microsoft.com/office/drawing/2014/main" id="{D6594883-8141-43F4-A456-A3505747E739}"/>
                </a:ext>
              </a:extLst>
            </p:cNvPr>
            <p:cNvSpPr txBox="1"/>
            <p:nvPr/>
          </p:nvSpPr>
          <p:spPr>
            <a:xfrm>
              <a:off x="4162171" y="1281386"/>
              <a:ext cx="6903604" cy="23770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Cậu bị sao vậy, Bọ Rùa?</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48468454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0833E-6 3.33333E-6 L -2.70833E-6 3.33333E-6 C -0.00247 0.00555 -0.00429 0.01157 -0.00664 0.01736 C -0.00729 0.01898 -0.00859 0.02037 -0.00924 0.02176 C -0.01393 0.0331 -0.01198 0.03102 -0.01562 0.04189 C -0.01627 0.04421 -0.01745 0.04606 -0.01823 0.04861 C -0.01914 0.05139 -0.01979 0.05486 -0.0207 0.05764 C -0.02226 0.06227 -0.02565 0.07083 -0.02565 0.07129 C -0.0263 0.07407 -0.02656 0.07685 -0.02721 0.08009 C -0.02747 0.08194 -0.02799 0.08449 -0.02838 0.0868 C -0.02929 0.09236 -0.03021 0.09861 -0.03073 0.10439 C -0.03138 0.1074 -0.0319 0.11041 -0.03216 0.11342 C -0.03372 0.13078 -0.03255 0.12314 -0.03606 0.13819 C -0.03646 0.14236 -0.0362 0.14722 -0.03737 0.15115 C -0.03789 0.15416 -0.03984 0.15578 -0.04114 0.1581 C -0.04205 0.16018 -0.04284 0.16227 -0.04349 0.16458 C -0.04466 0.16852 -0.04492 0.17268 -0.04622 0.17592 C -0.05963 0.21273 -0.04987 0.1868 -0.05885 0.20069 C -0.0612 0.2037 -0.06289 0.20879 -0.06523 0.21157 L -0.07291 0.22106 C -0.07565 0.22361 -0.07799 0.22685 -0.0806 0.22963 C -0.08476 0.23402 -0.08867 0.24004 -0.09336 0.24352 C -0.09544 0.24444 -0.09791 0.2456 -0.09961 0.24768 C -0.10169 0.24953 -0.10299 0.25231 -0.10481 0.25439 C -0.10599 0.25555 -0.10729 0.25555 -0.10859 0.25625 C -0.11028 0.25787 -0.11211 0.25902 -0.11367 0.26111 C -0.11627 0.26389 -0.11836 0.26828 -0.12148 0.26967 C -0.12552 0.27245 -0.12565 0.27176 -0.12916 0.27662 C -0.1319 0.28055 -0.13593 0.29074 -0.13672 0.29444 C -0.13711 0.29699 -0.13724 0.29907 -0.13802 0.30115 C -0.1388 0.30393 -0.13984 0.30532 -0.14049 0.3081 C -0.14388 0.31967 -0.13945 0.31018 -0.14427 0.31921 C -0.14505 0.32361 -0.14596 0.33032 -0.14687 0.33472 C -0.14765 0.33796 -0.14817 0.34143 -0.14948 0.34398 C -0.15169 0.34745 -0.15508 0.34884 -0.15716 0.35277 C -0.16224 0.36203 -0.15937 0.35787 -0.16601 0.36365 C -0.16692 0.36551 -0.16771 0.36736 -0.16862 0.36828 C -0.17239 0.37129 -0.17409 0.36805 -0.1763 0.375 C -0.17669 0.37662 -0.1763 0.37801 -0.1763 0.38009 " pathEditMode="relative" rAng="0" ptsTypes="AAAAAAAAAAAAAAAAAAAAAAAAAAAAAAAAAAAAAAA">
                                      <p:cBhvr>
                                        <p:cTn id="6" dur="2000" fill="hold"/>
                                        <p:tgtEl>
                                          <p:spTgt spid="8"/>
                                        </p:tgtEl>
                                        <p:attrNameLst>
                                          <p:attrName>ppt_x</p:attrName>
                                          <p:attrName>ppt_y</p:attrName>
                                        </p:attrNameLst>
                                      </p:cBhvr>
                                      <p:rCtr x="-8828" y="19005"/>
                                    </p:animMotion>
                                  </p:childTnLst>
                                </p:cTn>
                              </p:par>
                              <p:par>
                                <p:cTn id="7" presetID="0" presetClass="path" presetSubtype="0" accel="50000" decel="50000" fill="hold" nodeType="withEffect">
                                  <p:stCondLst>
                                    <p:cond delay="0"/>
                                  </p:stCondLst>
                                  <p:childTnLst>
                                    <p:animMotion origin="layout" path="M 2.91667E-6 3.33333E-6 L 2.91667E-6 0.00578 C -0.00352 0.00578 -0.00352 0.01227 -0.00703 0.01227 C -0.00703 0.00578 -0.00703 0.01227 -0.00703 0.01828 C -0.01042 0.02453 -0.01042 0.01828 -0.01394 0.03078 C -0.01394 0.02453 -0.01394 0.03078 -0.01394 0.02453 C -0.01394 0.0368 -0.01394 0.03078 -0.01719 0.0368 C -0.01719 0.04305 -0.02071 0.04305 -0.02071 0.0368 C -0.02071 0.04907 -0.02071 0.04305 -0.02071 0.04907 C -0.02071 0.05532 -0.02071 0.04907 -0.02071 0.05532 C -0.02071 0.06157 -0.02071 0.05532 -0.02409 0.06782 C -0.02409 0.06157 -0.02409 0.06782 -0.02409 0.07407 C -0.02409 0.08032 -0.02409 0.07407 -0.02761 0.08634 C -0.02761 0.08032 -0.02761 0.09259 -0.02761 0.08634 C -0.02761 0.09861 -0.02761 0.09259 -0.03086 0.09861 C -0.03086 0.09259 -0.03086 0.09861 -0.03086 0.10486 C -0.03086 0.09861 -0.03086 0.10486 -0.03438 0.11111 C -0.04128 0.12986 -0.03438 0.11736 -0.04128 0.12338 C -0.04479 0.12338 -0.04479 0.12986 -0.04479 0.12338 L -0.05157 0.13588 C -0.05157 0.12986 -0.05495 0.14189 -0.05495 0.13588 C -0.05847 0.14189 -0.06172 0.14814 -0.06524 0.14814 C -0.06524 0.14189 -0.06862 0.14814 -0.06862 0.15439 C -0.07214 0.15439 -0.07214 0.14814 -0.07214 0.15439 C -0.07565 0.15439 -0.07565 0.14814 -0.07565 0.16064 C -0.07565 0.15439 -0.07891 0.16064 -0.07891 0.15439 C -0.08242 0.16064 -0.08242 0.16666 -0.08581 0.16666 C -0.08581 0.16064 -0.08581 0.16666 -0.0892 0.16666 C -0.09258 0.17291 -0.09258 0.17939 -0.09597 0.17939 C -0.09597 0.17291 -0.09597 0.18518 -0.09597 0.17939 C -0.09597 0.18518 -0.09597 0.17939 -0.09597 0.19166 C -0.09948 0.19768 -0.09597 0.19166 -0.09948 0.19768 C -0.09948 0.19166 -0.09948 0.20393 -0.10287 0.20393 C -0.10287 0.19768 -0.10287 0.21018 -0.10287 0.20393 C -0.10638 0.21018 -0.10638 0.2162 -0.10964 0.2162 C -0.11315 0.22245 -0.10964 0.2162 -0.11315 0.22245 C -0.11654 0.22245 -0.11654 0.2162 -0.11654 0.22245 C -0.12005 0.22893 -0.12005 0.22245 -0.12005 0.22893 C -0.12344 0.22893 -0.12005 0.22893 -0.12005 0.22245 " pathEditMode="relative" rAng="0" ptsTypes="AAAAAAAAAAAAAAAAAAAAAAAAAAAAAAAAAAAAAAA">
                                      <p:cBhvr>
                                        <p:cTn id="8" dur="2000" fill="hold"/>
                                        <p:tgtEl>
                                          <p:spTgt spid="7"/>
                                        </p:tgtEl>
                                        <p:attrNameLst>
                                          <p:attrName>ppt_x</p:attrName>
                                          <p:attrName>ppt_y</p:attrName>
                                        </p:attrNameLst>
                                      </p:cBhvr>
                                      <p:rCtr x="-6081" y="11435"/>
                                    </p:animMotion>
                                  </p:childTnLst>
                                </p:cTn>
                              </p:par>
                              <p:par>
                                <p:cTn id="9" presetID="32" presetClass="emph" presetSubtype="0" fill="hold" nodeType="withEffect">
                                  <p:stCondLst>
                                    <p:cond delay="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par>
                                <p:cTn id="15" presetID="32" presetClass="emph" presetSubtype="0" repeatCount="10000" fill="hold" nodeType="withEffect">
                                  <p:stCondLst>
                                    <p:cond delay="0"/>
                                  </p:stCondLst>
                                  <p:childTnLst>
                                    <p:animRot by="120000">
                                      <p:cBhvr>
                                        <p:cTn id="16" dur="100" fill="hold">
                                          <p:stCondLst>
                                            <p:cond delay="0"/>
                                          </p:stCondLst>
                                        </p:cTn>
                                        <p:tgtEl>
                                          <p:spTgt spid="2"/>
                                        </p:tgtEl>
                                        <p:attrNameLst>
                                          <p:attrName>r</p:attrName>
                                        </p:attrNameLst>
                                      </p:cBhvr>
                                    </p:animRot>
                                    <p:animRot by="-240000">
                                      <p:cBhvr>
                                        <p:cTn id="17" dur="200" fill="hold">
                                          <p:stCondLst>
                                            <p:cond delay="200"/>
                                          </p:stCondLst>
                                        </p:cTn>
                                        <p:tgtEl>
                                          <p:spTgt spid="2"/>
                                        </p:tgtEl>
                                        <p:attrNameLst>
                                          <p:attrName>r</p:attrName>
                                        </p:attrNameLst>
                                      </p:cBhvr>
                                    </p:animRot>
                                    <p:animRot by="240000">
                                      <p:cBhvr>
                                        <p:cTn id="18" dur="200" fill="hold">
                                          <p:stCondLst>
                                            <p:cond delay="400"/>
                                          </p:stCondLst>
                                        </p:cTn>
                                        <p:tgtEl>
                                          <p:spTgt spid="2"/>
                                        </p:tgtEl>
                                        <p:attrNameLst>
                                          <p:attrName>r</p:attrName>
                                        </p:attrNameLst>
                                      </p:cBhvr>
                                    </p:animRot>
                                    <p:animRot by="-240000">
                                      <p:cBhvr>
                                        <p:cTn id="19" dur="200" fill="hold">
                                          <p:stCondLst>
                                            <p:cond delay="600"/>
                                          </p:stCondLst>
                                        </p:cTn>
                                        <p:tgtEl>
                                          <p:spTgt spid="2"/>
                                        </p:tgtEl>
                                        <p:attrNameLst>
                                          <p:attrName>r</p:attrName>
                                        </p:attrNameLst>
                                      </p:cBhvr>
                                    </p:animRot>
                                    <p:animRot by="120000">
                                      <p:cBhvr>
                                        <p:cTn id="20" dur="200" fill="hold">
                                          <p:stCondLst>
                                            <p:cond delay="800"/>
                                          </p:stCondLst>
                                        </p:cTn>
                                        <p:tgtEl>
                                          <p:spTgt spid="2"/>
                                        </p:tgtEl>
                                        <p:attrNameLst>
                                          <p:attrName>r</p:attrName>
                                        </p:attrNameLst>
                                      </p:cBhvr>
                                    </p:animRot>
                                  </p:childTnLst>
                                </p:cTn>
                              </p:par>
                              <p:par>
                                <p:cTn id="21" presetID="32" presetClass="emph" presetSubtype="0" repeatCount="10000" fill="hold" nodeType="withEffect">
                                  <p:stCondLst>
                                    <p:cond delay="0"/>
                                  </p:stCondLst>
                                  <p:childTnLst>
                                    <p:animRot by="120000">
                                      <p:cBhvr>
                                        <p:cTn id="22" dur="100" fill="hold">
                                          <p:stCondLst>
                                            <p:cond delay="0"/>
                                          </p:stCondLst>
                                        </p:cTn>
                                        <p:tgtEl>
                                          <p:spTgt spid="8"/>
                                        </p:tgtEl>
                                        <p:attrNameLst>
                                          <p:attrName>r</p:attrName>
                                        </p:attrNameLst>
                                      </p:cBhvr>
                                    </p:animRot>
                                    <p:animRot by="-240000">
                                      <p:cBhvr>
                                        <p:cTn id="23" dur="200" fill="hold">
                                          <p:stCondLst>
                                            <p:cond delay="200"/>
                                          </p:stCondLst>
                                        </p:cTn>
                                        <p:tgtEl>
                                          <p:spTgt spid="8"/>
                                        </p:tgtEl>
                                        <p:attrNameLst>
                                          <p:attrName>r</p:attrName>
                                        </p:attrNameLst>
                                      </p:cBhvr>
                                    </p:animRot>
                                    <p:animRot by="240000">
                                      <p:cBhvr>
                                        <p:cTn id="24" dur="200" fill="hold">
                                          <p:stCondLst>
                                            <p:cond delay="400"/>
                                          </p:stCondLst>
                                        </p:cTn>
                                        <p:tgtEl>
                                          <p:spTgt spid="8"/>
                                        </p:tgtEl>
                                        <p:attrNameLst>
                                          <p:attrName>r</p:attrName>
                                        </p:attrNameLst>
                                      </p:cBhvr>
                                    </p:animRot>
                                    <p:animRot by="-240000">
                                      <p:cBhvr>
                                        <p:cTn id="25" dur="200" fill="hold">
                                          <p:stCondLst>
                                            <p:cond delay="600"/>
                                          </p:stCondLst>
                                        </p:cTn>
                                        <p:tgtEl>
                                          <p:spTgt spid="8"/>
                                        </p:tgtEl>
                                        <p:attrNameLst>
                                          <p:attrName>r</p:attrName>
                                        </p:attrNameLst>
                                      </p:cBhvr>
                                    </p:animRot>
                                    <p:animRot by="120000">
                                      <p:cBhvr>
                                        <p:cTn id="26" dur="200" fill="hold">
                                          <p:stCondLst>
                                            <p:cond delay="800"/>
                                          </p:stCondLst>
                                        </p:cTn>
                                        <p:tgtEl>
                                          <p:spTgt spid="8"/>
                                        </p:tgtEl>
                                        <p:attrNameLst>
                                          <p:attrName>r</p:attrName>
                                        </p:attrNameLst>
                                      </p:cBhvr>
                                    </p:animRot>
                                  </p:childTnLst>
                                </p:cTn>
                              </p:par>
                              <p:par>
                                <p:cTn id="27" presetID="32" presetClass="emph" presetSubtype="0" repeatCount="10000" fill="hold" nodeType="withEffect">
                                  <p:stCondLst>
                                    <p:cond delay="0"/>
                                  </p:stCondLst>
                                  <p:childTnLst>
                                    <p:animRot by="120000">
                                      <p:cBhvr>
                                        <p:cTn id="28" dur="100" fill="hold">
                                          <p:stCondLst>
                                            <p:cond delay="0"/>
                                          </p:stCondLst>
                                        </p:cTn>
                                        <p:tgtEl>
                                          <p:spTgt spid="7"/>
                                        </p:tgtEl>
                                        <p:attrNameLst>
                                          <p:attrName>r</p:attrName>
                                        </p:attrNameLst>
                                      </p:cBhvr>
                                    </p:animRot>
                                    <p:animRot by="-240000">
                                      <p:cBhvr>
                                        <p:cTn id="29" dur="200" fill="hold">
                                          <p:stCondLst>
                                            <p:cond delay="200"/>
                                          </p:stCondLst>
                                        </p:cTn>
                                        <p:tgtEl>
                                          <p:spTgt spid="7"/>
                                        </p:tgtEl>
                                        <p:attrNameLst>
                                          <p:attrName>r</p:attrName>
                                        </p:attrNameLst>
                                      </p:cBhvr>
                                    </p:animRot>
                                    <p:animRot by="240000">
                                      <p:cBhvr>
                                        <p:cTn id="30" dur="200" fill="hold">
                                          <p:stCondLst>
                                            <p:cond delay="400"/>
                                          </p:stCondLst>
                                        </p:cTn>
                                        <p:tgtEl>
                                          <p:spTgt spid="7"/>
                                        </p:tgtEl>
                                        <p:attrNameLst>
                                          <p:attrName>r</p:attrName>
                                        </p:attrNameLst>
                                      </p:cBhvr>
                                    </p:animRot>
                                    <p:animRot by="-240000">
                                      <p:cBhvr>
                                        <p:cTn id="31" dur="200" fill="hold">
                                          <p:stCondLst>
                                            <p:cond delay="600"/>
                                          </p:stCondLst>
                                        </p:cTn>
                                        <p:tgtEl>
                                          <p:spTgt spid="7"/>
                                        </p:tgtEl>
                                        <p:attrNameLst>
                                          <p:attrName>r</p:attrName>
                                        </p:attrNameLst>
                                      </p:cBhvr>
                                    </p:animRot>
                                    <p:animRot by="120000">
                                      <p:cBhvr>
                                        <p:cTn id="32" dur="200" fill="hold">
                                          <p:stCondLst>
                                            <p:cond delay="800"/>
                                          </p:stCondLst>
                                        </p:cTn>
                                        <p:tgtEl>
                                          <p:spTgt spid="7"/>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artoon Forest With Mountains Waterfall Lake River And Trees Vector Stock  Illustration - Download Image Now - iStock">
            <a:extLst>
              <a:ext uri="{FF2B5EF4-FFF2-40B4-BE49-F238E27FC236}">
                <a16:creationId xmlns:a16="http://schemas.microsoft.com/office/drawing/2014/main" id="{3604B23E-32DB-45A6-A864-02C714A2A3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BA3CE5B-DF59-40F6-8448-DEA70693B95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303136" y="3180237"/>
            <a:ext cx="1952787" cy="2449540"/>
          </a:xfrm>
          <a:prstGeom prst="rect">
            <a:avLst/>
          </a:prstGeom>
        </p:spPr>
      </p:pic>
      <p:pic>
        <p:nvPicPr>
          <p:cNvPr id="5" name="Picture 4">
            <a:extLst>
              <a:ext uri="{FF2B5EF4-FFF2-40B4-BE49-F238E27FC236}">
                <a16:creationId xmlns:a16="http://schemas.microsoft.com/office/drawing/2014/main" id="{BF124B11-5B78-49E1-83A5-811046D2A50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309582" y="3180237"/>
            <a:ext cx="2186336" cy="2920842"/>
          </a:xfrm>
          <a:prstGeom prst="rect">
            <a:avLst/>
          </a:prstGeom>
        </p:spPr>
      </p:pic>
      <p:grpSp>
        <p:nvGrpSpPr>
          <p:cNvPr id="2" name="Group 1">
            <a:extLst>
              <a:ext uri="{FF2B5EF4-FFF2-40B4-BE49-F238E27FC236}">
                <a16:creationId xmlns:a16="http://schemas.microsoft.com/office/drawing/2014/main" id="{1376A909-E8B2-4D51-991B-96BE64624D95}"/>
              </a:ext>
            </a:extLst>
          </p:cNvPr>
          <p:cNvGrpSpPr/>
          <p:nvPr/>
        </p:nvGrpSpPr>
        <p:grpSpPr>
          <a:xfrm>
            <a:off x="2564206" y="11296"/>
            <a:ext cx="7063588" cy="4828725"/>
            <a:chOff x="3541215" y="312506"/>
            <a:chExt cx="7493156" cy="5350476"/>
          </a:xfrm>
        </p:grpSpPr>
        <p:pic>
          <p:nvPicPr>
            <p:cNvPr id="6" name="Picture 19">
              <a:extLst>
                <a:ext uri="{FF2B5EF4-FFF2-40B4-BE49-F238E27FC236}">
                  <a16:creationId xmlns:a16="http://schemas.microsoft.com/office/drawing/2014/main" id="{BC85CA39-A908-4B5D-98B0-93DD5CEF055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3541215" y="312506"/>
              <a:ext cx="7493156" cy="5350476"/>
            </a:xfrm>
            <a:prstGeom prst="rect">
              <a:avLst/>
            </a:prstGeom>
          </p:spPr>
        </p:pic>
        <p:sp>
          <p:nvSpPr>
            <p:cNvPr id="7" name="TextBox 6">
              <a:extLst>
                <a:ext uri="{FF2B5EF4-FFF2-40B4-BE49-F238E27FC236}">
                  <a16:creationId xmlns:a16="http://schemas.microsoft.com/office/drawing/2014/main" id="{D6594883-8141-43F4-A456-A3505747E739}"/>
                </a:ext>
              </a:extLst>
            </p:cNvPr>
            <p:cNvSpPr txBox="1"/>
            <p:nvPr/>
          </p:nvSpPr>
          <p:spPr>
            <a:xfrm>
              <a:off x="3922744" y="1990287"/>
              <a:ext cx="6235925" cy="19438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Chúng ta hãy giúp bạn Bọ Rùa tìm đường về nhà bằng cách vượt qua các thử thách nhé!</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10" name="Picture 9"/>
          <p:cNvPicPr>
            <a:picLocks noChangeAspect="1"/>
          </p:cNvPicPr>
          <p:nvPr/>
        </p:nvPicPr>
        <p:blipFill>
          <a:blip r:embed="rId8">
            <a:extLst>
              <a:ext uri="{BEBA8EAE-BF5A-486C-A8C5-ECC9F3942E4B}">
                <a14:imgProps xmlns:a14="http://schemas.microsoft.com/office/drawing/2010/main">
                  <a14:imgLayer r:embed="rId9">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3254960" y="4425174"/>
            <a:ext cx="1046122" cy="1619451"/>
          </a:xfrm>
          <a:prstGeom prst="rect">
            <a:avLst/>
          </a:prstGeom>
        </p:spPr>
      </p:pic>
    </p:spTree>
    <p:extLst>
      <p:ext uri="{BB962C8B-B14F-4D97-AF65-F5344CB8AC3E}">
        <p14:creationId xmlns:p14="http://schemas.microsoft.com/office/powerpoint/2010/main" val="137461629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artoon Location PNG, Vector, PSD, and Clipart With Transparent Background  for Free Download | Pngtree">
            <a:extLst>
              <a:ext uri="{FF2B5EF4-FFF2-40B4-BE49-F238E27FC236}">
                <a16:creationId xmlns:a16="http://schemas.microsoft.com/office/drawing/2014/main" id="{2FFB3E7F-7083-48B0-A78F-31113F49C35F}"/>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3531572" y="2207895"/>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0" name="Picture 6" descr="Cartoon Location PNG, Vector, PSD, and Clipart With Transparent Background  for Free Download | Pngtree">
            <a:extLst>
              <a:ext uri="{FF2B5EF4-FFF2-40B4-BE49-F238E27FC236}">
                <a16:creationId xmlns:a16="http://schemas.microsoft.com/office/drawing/2014/main" id="{273959BF-82F1-44CB-A0C1-1B90449F98E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5094775" y="74676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3116235" y="630780"/>
            <a:ext cx="916636" cy="1419000"/>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89334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3.125E-6 -2.22222E-6 L -0.03502 0.08773 L -0.0539 0.12778 L -0.05091 0.17801 L -0.06198 0.23935 L -0.07382 0.31829 L -0.08971 0.3838 L -0.08893 0.43056 L -0.08685 0.44329 L -0.06198 0.39861 L -0.03398 0.40509 L -0.00898 0.40949 L 0.0069 0.3838 L 0.01302 0.3206 L 0.02097 0.2831 L 0.02891 0.2706 L 0.05287 0.27709 L 0.08295 0.2831 " pathEditMode="relative" rAng="0" ptsTypes="AAAAAAAAAAAAAAAAAA">
                                      <p:cBhvr>
                                        <p:cTn id="14" dur="2000" fill="hold"/>
                                        <p:tgtEl>
                                          <p:spTgt spid="12"/>
                                        </p:tgtEl>
                                        <p:attrNameLst>
                                          <p:attrName>ppt_x</p:attrName>
                                          <p:attrName>ppt_y</p:attrName>
                                        </p:attrNameLst>
                                      </p:cBhvr>
                                      <p:rCtr x="-339" y="22153"/>
                                    </p:animMotion>
                                  </p:childTnLst>
                                </p:cTn>
                              </p:par>
                            </p:childTnLst>
                          </p:cTn>
                        </p:par>
                        <p:par>
                          <p:cTn id="15" fill="hold">
                            <p:stCondLst>
                              <p:cond delay="2000"/>
                            </p:stCondLst>
                            <p:childTnLst>
                              <p:par>
                                <p:cTn id="16" presetID="26" presetClass="emph" presetSubtype="0" repeatCount="indefinite" fill="hold" nodeType="afterEffect">
                                  <p:stCondLst>
                                    <p:cond delay="0"/>
                                  </p:stCondLst>
                                  <p:childTnLst>
                                    <p:animEffect transition="out" filter="fade">
                                      <p:cBhvr>
                                        <p:cTn id="17" dur="500" tmFilter="0, 0; .2, .5; .8, .5; 1, 0"/>
                                        <p:tgtEl>
                                          <p:spTgt spid="2054"/>
                                        </p:tgtEl>
                                      </p:cBhvr>
                                    </p:animEffect>
                                    <p:animScale>
                                      <p:cBhvr>
                                        <p:cTn id="18" dur="250" autoRev="1" fill="hold"/>
                                        <p:tgtEl>
                                          <p:spTgt spid="205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TotalTime>
  <Words>713</Words>
  <Application>Microsoft Office PowerPoint</Application>
  <PresentationFormat>Màn hình rộng</PresentationFormat>
  <Paragraphs>79</Paragraphs>
  <Slides>25</Slides>
  <Notes>13</Notes>
  <HiddenSlides>0</HiddenSlides>
  <MMClips>2</MMClips>
  <ScaleCrop>false</ScaleCrop>
  <HeadingPairs>
    <vt:vector size="6" baseType="variant">
      <vt:variant>
        <vt:lpstr>Phông được Dùng</vt:lpstr>
      </vt:variant>
      <vt:variant>
        <vt:i4>8</vt:i4>
      </vt:variant>
      <vt:variant>
        <vt:lpstr>Chủ đề</vt:lpstr>
      </vt:variant>
      <vt:variant>
        <vt:i4>1</vt:i4>
      </vt:variant>
      <vt:variant>
        <vt:lpstr>Tiêu đề Bản chiếu</vt:lpstr>
      </vt:variant>
      <vt:variant>
        <vt:i4>25</vt:i4>
      </vt:variant>
    </vt:vector>
  </HeadingPairs>
  <TitlesOfParts>
    <vt:vector size="34" baseType="lpstr">
      <vt:lpstr>微软雅黑</vt:lpstr>
      <vt:lpstr>Arial</vt:lpstr>
      <vt:lpstr>Baloo 2</vt:lpstr>
      <vt:lpstr>Calibri</vt:lpstr>
      <vt:lpstr>HP001 4 hàng</vt:lpstr>
      <vt:lpstr>Times New Roman</vt:lpstr>
      <vt:lpstr>UVN Banh Mi</vt:lpstr>
      <vt:lpstr>字魂7号-温暖童稚体</vt:lpstr>
      <vt:lpstr>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35</cp:revision>
  <dcterms:created xsi:type="dcterms:W3CDTF">2022-11-07T11:41:10Z</dcterms:created>
  <dcterms:modified xsi:type="dcterms:W3CDTF">2025-02-25T10:31:51Z</dcterms:modified>
</cp:coreProperties>
</file>