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9" r:id="rId2"/>
    <p:sldMasterId id="2147483716" r:id="rId3"/>
  </p:sldMasterIdLst>
  <p:notesMasterIdLst>
    <p:notesMasterId r:id="rId50"/>
  </p:notesMasterIdLst>
  <p:sldIdLst>
    <p:sldId id="282" r:id="rId4"/>
    <p:sldId id="256" r:id="rId5"/>
    <p:sldId id="323" r:id="rId6"/>
    <p:sldId id="327" r:id="rId7"/>
    <p:sldId id="318" r:id="rId8"/>
    <p:sldId id="324" r:id="rId9"/>
    <p:sldId id="325" r:id="rId10"/>
    <p:sldId id="356" r:id="rId11"/>
    <p:sldId id="326" r:id="rId12"/>
    <p:sldId id="357" r:id="rId13"/>
    <p:sldId id="283" r:id="rId14"/>
    <p:sldId id="299" r:id="rId15"/>
    <p:sldId id="339" r:id="rId16"/>
    <p:sldId id="305" r:id="rId17"/>
    <p:sldId id="306" r:id="rId18"/>
    <p:sldId id="312" r:id="rId19"/>
    <p:sldId id="358" r:id="rId20"/>
    <p:sldId id="313" r:id="rId21"/>
    <p:sldId id="347" r:id="rId22"/>
    <p:sldId id="346" r:id="rId23"/>
    <p:sldId id="359" r:id="rId24"/>
    <p:sldId id="314" r:id="rId25"/>
    <p:sldId id="349" r:id="rId26"/>
    <p:sldId id="348" r:id="rId27"/>
    <p:sldId id="351" r:id="rId28"/>
    <p:sldId id="350" r:id="rId29"/>
    <p:sldId id="353" r:id="rId30"/>
    <p:sldId id="352" r:id="rId31"/>
    <p:sldId id="355" r:id="rId32"/>
    <p:sldId id="354" r:id="rId33"/>
    <p:sldId id="284" r:id="rId34"/>
    <p:sldId id="340" r:id="rId35"/>
    <p:sldId id="315" r:id="rId36"/>
    <p:sldId id="337" r:id="rId37"/>
    <p:sldId id="309" r:id="rId38"/>
    <p:sldId id="310" r:id="rId39"/>
    <p:sldId id="311" r:id="rId40"/>
    <p:sldId id="285" r:id="rId41"/>
    <p:sldId id="330" r:id="rId42"/>
    <p:sldId id="301" r:id="rId43"/>
    <p:sldId id="303" r:id="rId44"/>
    <p:sldId id="331" r:id="rId45"/>
    <p:sldId id="336" r:id="rId46"/>
    <p:sldId id="335" r:id="rId47"/>
    <p:sldId id="342" r:id="rId48"/>
    <p:sldId id="343" r:id="rId49"/>
  </p:sldIdLst>
  <p:sldSz cx="9144000" cy="5145088"/>
  <p:notesSz cx="6858000" cy="9144000"/>
  <p:embeddedFontLst>
    <p:embeddedFont>
      <p:font typeface=".VnTime" panose="020B7200000000000000" pitchFamily="34" charset="0"/>
      <p:regular r:id="rId51"/>
      <p:bold r:id="rId52"/>
      <p:italic r:id="rId53"/>
      <p:boldItalic r:id="rId54"/>
    </p:embeddedFont>
    <p:embeddedFont>
      <p:font typeface="Barlow" panose="00000500000000000000" pitchFamily="2" charset="0"/>
      <p:regular r:id="rId55"/>
      <p:bold r:id="rId56"/>
      <p:italic r:id="rId57"/>
      <p:boldItalic r:id="rId58"/>
    </p:embeddedFont>
    <p:embeddedFont>
      <p:font typeface="Berlin Sans FB" panose="020E0602020502020306" pitchFamily="34" charset="0"/>
      <p:regular r:id="rId59"/>
      <p:bold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omic Sans MS" panose="030F0702030302020204" pitchFamily="66" charset="0"/>
      <p:regular r:id="rId65"/>
      <p:bold r:id="rId66"/>
      <p:italic r:id="rId67"/>
      <p:boldItalic r:id="rId68"/>
    </p:embeddedFont>
    <p:embeddedFont>
      <p:font typeface="Fira Sans Extra Condensed Medium" panose="020B0604020202020204" charset="0"/>
      <p:regular r:id="rId69"/>
      <p:bold r:id="rId70"/>
      <p:italic r:id="rId71"/>
      <p:boldItalic r:id="rId72"/>
    </p:embeddedFont>
    <p:embeddedFont>
      <p:font typeface="Hind" panose="02000000000000000000" pitchFamily="2" charset="0"/>
      <p:regular r:id="rId73"/>
      <p:bold r:id="rId74"/>
    </p:embeddedFont>
    <p:embeddedFont>
      <p:font typeface="Microsoft Yahei" panose="020B0503020204020204" pitchFamily="34" charset="-122"/>
      <p:regular r:id="rId75"/>
      <p:bold r:id="rId76"/>
    </p:embeddedFont>
    <p:embeddedFont>
      <p:font typeface="Montserrat" panose="00000500000000000000" pitchFamily="2" charset="0"/>
      <p:regular r:id="rId77"/>
      <p:bold r:id="rId78"/>
      <p:italic r:id="rId79"/>
      <p:boldItalic r:id="rId80"/>
    </p:embeddedFont>
    <p:embeddedFont>
      <p:font typeface="Sport Day" panose="020B0604020202020204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0" roundtripDataSignature="AMtx7mg3iSvt+xkQ4HKk9agqGLrl8ML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57E0"/>
    <a:srgbClr val="E50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42" autoAdjust="0"/>
    <p:restoredTop sz="90835" autoAdjust="0"/>
  </p:normalViewPr>
  <p:slideViewPr>
    <p:cSldViewPr snapToGrid="0">
      <p:cViewPr varScale="1">
        <p:scale>
          <a:sx n="80" d="100"/>
          <a:sy n="80" d="100"/>
        </p:scale>
        <p:origin x="1164" y="40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84" Type="http://schemas.openxmlformats.org/officeDocument/2006/relationships/font" Target="fonts/font34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74" Type="http://schemas.openxmlformats.org/officeDocument/2006/relationships/font" Target="fonts/font24.fntdata"/><Relationship Id="rId79" Type="http://schemas.openxmlformats.org/officeDocument/2006/relationships/font" Target="fonts/font29.fntdata"/><Relationship Id="rId5" Type="http://schemas.openxmlformats.org/officeDocument/2006/relationships/slide" Target="slides/slide2.xml"/><Relationship Id="rId90" Type="http://customschemas.google.com/relationships/presentationmetadata" Target="metadata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font" Target="fonts/font27.fntdata"/><Relationship Id="rId8" Type="http://schemas.openxmlformats.org/officeDocument/2006/relationships/slide" Target="slides/slide5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font" Target="fonts/font30.fntdata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83" Type="http://schemas.openxmlformats.org/officeDocument/2006/relationships/font" Target="fonts/font33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7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font" Target="fonts/font28.fntdata"/><Relationship Id="rId81" Type="http://schemas.openxmlformats.org/officeDocument/2006/relationships/font" Target="fonts/font31.fntdata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openxmlformats.org/officeDocument/2006/relationships/font" Target="fonts/font26.fntdata"/><Relationship Id="rId7" Type="http://schemas.openxmlformats.org/officeDocument/2006/relationships/slide" Target="slides/slide4.xml"/><Relationship Id="rId71" Type="http://schemas.openxmlformats.org/officeDocument/2006/relationships/font" Target="fonts/font21.fntdata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6.fntdata"/><Relationship Id="rId61" Type="http://schemas.openxmlformats.org/officeDocument/2006/relationships/font" Target="fonts/font11.fntdata"/><Relationship Id="rId82" Type="http://schemas.openxmlformats.org/officeDocument/2006/relationships/font" Target="fonts/font32.fntdata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1217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dirty="0"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563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 click</a:t>
            </a: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7721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 click</a:t>
            </a: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9781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3 clicks</a:t>
            </a: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7721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7721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0" hangingPunct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Game: Spelling bee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Teacher asks pupils to listen carefully,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choose the correct letters to make a word.</a:t>
            </a:r>
          </a:p>
          <a:p>
            <a:pPr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 Ask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pupils to 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pell the word again.</a:t>
            </a:r>
          </a:p>
          <a:p>
            <a:pPr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 Check pupils’ pronunciation if needed.</a:t>
            </a:r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8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927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723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929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128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916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07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841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168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623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47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13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542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99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554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07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Game: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Lucky number.</a:t>
            </a:r>
          </a:p>
          <a:p>
            <a:pPr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     Divide the class into 2-4 groups.</a:t>
            </a:r>
          </a:p>
          <a:p>
            <a:pPr rtl="0" fontAlgn="base">
              <a:buFontTx/>
              <a:buChar char="-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Pupils choose numbers from 1 to 6. Look at the pictures then read the sentences to choose the correct answers. </a:t>
            </a:r>
          </a:p>
          <a:p>
            <a:pPr rtl="0" fontAlgn="base">
              <a:buFontTx/>
              <a:buChar char="-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If they answer correctly, their groups will get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4605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 eaLnBrk="0" hangingPunct="0">
              <a:spcAft>
                <a:spcPts val="0"/>
              </a:spcAft>
            </a:pPr>
            <a:endParaRPr lang="vi-VN" sz="1300" dirty="0">
              <a:effectLst/>
              <a:latin typeface=".VnTime"/>
              <a:ea typeface="Times New Roman"/>
              <a:cs typeface="Times New Roman"/>
            </a:endParaRPr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3149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effectLst/>
                <a:latin typeface="Calibri"/>
                <a:ea typeface="Times New Roman"/>
              </a:rPr>
              <a:t>Key: 1. b 2. c</a:t>
            </a: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50381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effectLst/>
                <a:latin typeface="Calibri"/>
                <a:ea typeface="Times New Roman"/>
              </a:rPr>
              <a:t>Key: 1. b 2. c</a:t>
            </a: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7829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First, the teacher asks pupils to read each sentence at a slow speed.</a:t>
            </a:r>
          </a:p>
          <a:p>
            <a:pPr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Next, ask them to read a little bit faster.</a:t>
            </a:r>
          </a:p>
          <a:p>
            <a:pPr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Then, ask them to get ready and read it faster.</a:t>
            </a:r>
          </a:p>
          <a:p>
            <a:pPr rtl="0"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finally, ask them to read as fast as possible!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2712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0" hangingPunct="0"/>
            <a:endParaRPr dirty="0"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78294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78294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78294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 eaLnBrk="0" hangingPunct="0">
              <a:spcAft>
                <a:spcPts val="0"/>
              </a:spcAft>
            </a:pPr>
            <a:endParaRPr dirty="0"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1855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79388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7938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en-US" baseline="0" dirty="0"/>
              <a:t> are two chairs in my bedroom. They’re new</a:t>
            </a:r>
            <a:r>
              <a:rPr lang="en-US" baseline="0"/>
              <a:t>. </a:t>
            </a:r>
          </a:p>
          <a:p>
            <a:r>
              <a:rPr lang="en-US" baseline="0"/>
              <a:t>Key: A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3874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Divide the class into 4 groups. Teacher writes a sentence on a board like "There are...," followed by a blank space. </a:t>
            </a:r>
          </a:p>
          <a:p>
            <a:pPr rtl="0" fontAlgn="base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first pupil in group 1 adds one word to the sentence, such as “ There are two…”. Then each pupil in group 1 repeats all the sentences before including words of their own, such as “There are 2 windows…”.</a:t>
            </a:r>
          </a:p>
          <a:p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Suggested sentence: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There are 2 windows in my bedroom. They are new. 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3971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9567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488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82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 a window in the living room. It’s big. </a:t>
            </a:r>
          </a:p>
          <a:p>
            <a:r>
              <a:rPr lang="vi-VN"/>
              <a:t>Key: 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 a bed in my bedroom. It’s old.</a:t>
            </a:r>
          </a:p>
          <a:p>
            <a:r>
              <a:rPr lang="vi-VN"/>
              <a:t>Key: B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There are two chairs. They’re</a:t>
            </a:r>
            <a:r>
              <a:rPr lang="vi-VN" baseline="0"/>
              <a:t> big.</a:t>
            </a:r>
          </a:p>
          <a:p>
            <a:r>
              <a:rPr lang="vi-VN"/>
              <a:t>Key: C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There are two doors in the living room. They’re small. </a:t>
            </a:r>
          </a:p>
          <a:p>
            <a:r>
              <a:rPr lang="vi-VN"/>
              <a:t>Key: A 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</a:t>
            </a:r>
            <a:r>
              <a:rPr lang="en-US" baseline="0"/>
              <a:t> a lamp. It’s old. </a:t>
            </a:r>
          </a:p>
          <a:p>
            <a:r>
              <a:rPr lang="vi-VN"/>
              <a:t>Key: C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88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0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7"/>
          <p:cNvSpPr>
            <a:spLocks noGrp="1"/>
          </p:cNvSpPr>
          <p:nvPr>
            <p:ph type="pic" idx="2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7"/>
          <p:cNvSpPr txBox="1">
            <a:spLocks noGrp="1"/>
          </p:cNvSpPr>
          <p:nvPr>
            <p:ph type="body" idx="1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4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 rot="5400000">
            <a:off x="2874240" y="-1216519"/>
            <a:ext cx="339552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>
  <p:cSld name="垂直排列标题与文本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 type="titleOnly">
  <p:cSld name="1_仅标题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4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648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8243"/>
            <a:ext cx="4316700" cy="14764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5205"/>
            <a:ext cx="4323600" cy="4516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8" y="540175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11" y="4217960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11" y="7608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8" y="925769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8" y="402830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3" y="4510100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3" y="44534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8" y="3937155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20" y="325263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12" y="3238714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66" y="4852547"/>
            <a:ext cx="157674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20" y="1404580"/>
            <a:ext cx="104080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757"/>
            <a:ext cx="85510" cy="17166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50079"/>
            <a:ext cx="97672" cy="141007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476"/>
            <a:ext cx="85510" cy="17166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8" y="4390163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37" y="3938705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8" y="1778414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5698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745"/>
            <a:ext cx="5754000" cy="10767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2014"/>
            <a:ext cx="1131000" cy="842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1813"/>
            <a:ext cx="28377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71" y="338279"/>
            <a:ext cx="186041" cy="20647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11" y="346690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31" y="655112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6" y="2097710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41" y="3103300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30" y="3899296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3" y="4150600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195" y="4351395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73" y="4774214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7" y="1182533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61" y="137338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6" y="1420276"/>
            <a:ext cx="107593" cy="9585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6" y="1941169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1062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086" y="2723596"/>
            <a:ext cx="2424571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517" y="3084"/>
            <a:ext cx="2424571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167"/>
            <a:ext cx="1345050" cy="91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3409"/>
            <a:ext cx="2302150" cy="1101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940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620"/>
            <a:ext cx="996200" cy="218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5196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45" y="4747806"/>
            <a:ext cx="155744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57" y="4223747"/>
            <a:ext cx="9770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40" y="2425218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275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200"/>
            <a:ext cx="1253250" cy="85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394" y="1733916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55" y="4555784"/>
            <a:ext cx="99925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109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620"/>
            <a:ext cx="996200" cy="218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5196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45" y="4747806"/>
            <a:ext cx="155744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57" y="4223747"/>
            <a:ext cx="9770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40" y="2425218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275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200"/>
            <a:ext cx="1253250" cy="85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394" y="1733916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55" y="4555784"/>
            <a:ext cx="99925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170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620"/>
            <a:ext cx="996200" cy="218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5196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45" y="4747806"/>
            <a:ext cx="155744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57" y="4223747"/>
            <a:ext cx="9770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40" y="2425218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275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200"/>
            <a:ext cx="1253250" cy="85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394" y="1733916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55" y="4555784"/>
            <a:ext cx="99925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37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620"/>
            <a:ext cx="996200" cy="218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5196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45" y="4747806"/>
            <a:ext cx="155744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57" y="4223747"/>
            <a:ext cx="9770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40" y="2425218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275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200"/>
            <a:ext cx="1253250" cy="85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394" y="1733916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55" y="4555784"/>
            <a:ext cx="99925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824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620"/>
            <a:ext cx="996200" cy="218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5196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45" y="4747806"/>
            <a:ext cx="155744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57" y="4223747"/>
            <a:ext cx="9770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40" y="2425218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275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200"/>
            <a:ext cx="1253250" cy="85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394" y="1733916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55" y="4555784"/>
            <a:ext cx="99925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61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095" y="4774213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087" y="3141034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16" y="4156907"/>
            <a:ext cx="157674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20" y="448773"/>
            <a:ext cx="104080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3347" y="126662"/>
            <a:ext cx="2749995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39779" y="3693889"/>
            <a:ext cx="2749995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9" y="969242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1" y="153555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4067"/>
            <a:ext cx="97672" cy="141007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6" y="221594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380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095" y="4774213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087" y="3141034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16" y="4156907"/>
            <a:ext cx="157674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20" y="448773"/>
            <a:ext cx="104080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3347" y="126662"/>
            <a:ext cx="2749995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39779" y="3693889"/>
            <a:ext cx="2749995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9" y="969242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1" y="153555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4067"/>
            <a:ext cx="97672" cy="141007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6" y="221594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587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095" y="4774213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087" y="3141034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16" y="4156907"/>
            <a:ext cx="157674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20" y="448773"/>
            <a:ext cx="104080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3347" y="126662"/>
            <a:ext cx="2749995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39779" y="3693889"/>
            <a:ext cx="2749995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9" y="969242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1" y="153555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4067"/>
            <a:ext cx="97672" cy="141007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6" y="221594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814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095" y="4774213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087" y="3141034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16" y="4156907"/>
            <a:ext cx="157674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20" y="448773"/>
            <a:ext cx="104080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3347" y="126662"/>
            <a:ext cx="2749995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39779" y="3693889"/>
            <a:ext cx="2749995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9" y="969242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1" y="153555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4067"/>
            <a:ext cx="97672" cy="141007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6" y="221594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914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263" y="-565937"/>
            <a:ext cx="652301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1" y="290928"/>
            <a:ext cx="1233875" cy="83963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5580" y="-1742100"/>
            <a:ext cx="4785425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8" y="336556"/>
            <a:ext cx="415325" cy="47822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4721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6" y="-9026"/>
            <a:ext cx="5868483" cy="514508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80154"/>
            <a:ext cx="4577700" cy="7439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4088"/>
            <a:ext cx="3146100" cy="25747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3" y="3580373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70" y="4659027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40" y="3103300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42" y="4351395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696" y="655112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9" y="168268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7" y="4605629"/>
            <a:ext cx="1930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8" y="1282708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11" y="346690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5080"/>
            <a:ext cx="1957203" cy="1331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709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003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6326"/>
            <a:ext cx="948600" cy="5779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6326"/>
            <a:ext cx="948600" cy="5779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340"/>
            <a:ext cx="948600" cy="5779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340"/>
            <a:ext cx="948600" cy="5779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1724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3187"/>
            <a:ext cx="2196300" cy="32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7595"/>
            <a:ext cx="2196300" cy="707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3187"/>
            <a:ext cx="2196300" cy="32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7597"/>
            <a:ext cx="2196300" cy="707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5227"/>
            <a:ext cx="2196300" cy="32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565"/>
            <a:ext cx="2196000" cy="707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5227"/>
            <a:ext cx="2196300" cy="32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565"/>
            <a:ext cx="2196000" cy="707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340"/>
            <a:ext cx="948600" cy="5779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5227"/>
            <a:ext cx="2196300" cy="32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565"/>
            <a:ext cx="2196000" cy="707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4" y="654795"/>
            <a:ext cx="93177" cy="13099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491" y="1071638"/>
            <a:ext cx="155755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78" y="1938215"/>
            <a:ext cx="95135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18" y="624891"/>
            <a:ext cx="157686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22" y="727487"/>
            <a:ext cx="104088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5" y="4580145"/>
            <a:ext cx="85515" cy="171673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2836"/>
            <a:ext cx="97678" cy="14101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2" y="4251157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11" y="421235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11" y="65588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99"/>
            <a:ext cx="186041" cy="20647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837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7733"/>
            <a:ext cx="4563900" cy="407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467"/>
            <a:ext cx="6227700" cy="1787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8" y="3328870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49" y="749897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8990" y="2813935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292" y="4062031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71" y="1066539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2185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3" y="469657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70" y="3048392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65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1" y="46049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8" y="3017697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6167"/>
            <a:ext cx="2102200" cy="14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7" y="-629407"/>
            <a:ext cx="3590905" cy="19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08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7733"/>
            <a:ext cx="4563900" cy="407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467"/>
            <a:ext cx="6227700" cy="1787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8" y="3328870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49" y="749897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8990" y="2813935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292" y="4062031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71" y="1066539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2185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3" y="469657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70" y="3048392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65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1" y="46049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8" y="3017697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6167"/>
            <a:ext cx="2102200" cy="14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7" y="-629407"/>
            <a:ext cx="3590905" cy="19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420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7733"/>
            <a:ext cx="4563900" cy="407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467"/>
            <a:ext cx="6227700" cy="1787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8" y="3328870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49" y="749897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8990" y="2813935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292" y="4062031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71" y="1066539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2185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3" y="469657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70" y="3048392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65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1" y="46049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8" y="3017697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6167"/>
            <a:ext cx="2102200" cy="14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7" y="-629407"/>
            <a:ext cx="3590905" cy="19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088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7733"/>
            <a:ext cx="4563900" cy="407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467"/>
            <a:ext cx="6227700" cy="1787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8" y="3328870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49" y="749897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8990" y="2813935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292" y="4062031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71" y="1066539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2185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3" y="469657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70" y="3048392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65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1" y="46049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8" y="3017697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6167"/>
            <a:ext cx="2102200" cy="14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7" y="-629407"/>
            <a:ext cx="3590905" cy="19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71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7733"/>
            <a:ext cx="4563900" cy="407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467"/>
            <a:ext cx="6227700" cy="1787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8" y="3328870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49" y="749897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8990" y="2813935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292" y="4062031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71" y="1066539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2185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3" y="469657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70" y="3048392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65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1" y="46049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8" y="3017697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6167"/>
            <a:ext cx="2102200" cy="14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7" y="-629407"/>
            <a:ext cx="3590905" cy="19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520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7597"/>
            <a:ext cx="6739500" cy="488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7151"/>
            <a:ext cx="6277500" cy="991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705" y="-774656"/>
            <a:ext cx="1010963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83" y="35719"/>
            <a:ext cx="93206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22" y="1481759"/>
            <a:ext cx="95135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57" y="1999774"/>
            <a:ext cx="157683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05" y="440666"/>
            <a:ext cx="104086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32" y="231274"/>
            <a:ext cx="85541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73" y="4380398"/>
            <a:ext cx="122341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42" y="3755835"/>
            <a:ext cx="85461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37" y="3877527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39" y="4207479"/>
            <a:ext cx="100589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22" y="4273699"/>
            <a:ext cx="99926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30" y="2016974"/>
            <a:ext cx="326784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12" y="2537744"/>
            <a:ext cx="155754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9" y="3655732"/>
            <a:ext cx="1233875" cy="83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313"/>
            <a:ext cx="2302150" cy="110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5899"/>
            <a:ext cx="3334950" cy="2269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529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7597"/>
            <a:ext cx="6739500" cy="488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7151"/>
            <a:ext cx="6277500" cy="991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705" y="-774656"/>
            <a:ext cx="1010963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83" y="35719"/>
            <a:ext cx="93206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22" y="1481759"/>
            <a:ext cx="95135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57" y="1999774"/>
            <a:ext cx="157683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05" y="440666"/>
            <a:ext cx="104086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32" y="231274"/>
            <a:ext cx="85541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73" y="4380398"/>
            <a:ext cx="122341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42" y="3755835"/>
            <a:ext cx="85461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37" y="3877527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39" y="4207479"/>
            <a:ext cx="100589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22" y="4273699"/>
            <a:ext cx="99926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30" y="2016974"/>
            <a:ext cx="326784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12" y="2537744"/>
            <a:ext cx="155754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9" y="3655732"/>
            <a:ext cx="1233875" cy="83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313"/>
            <a:ext cx="2302150" cy="110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5899"/>
            <a:ext cx="3334950" cy="2269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461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4643"/>
            <a:ext cx="2336400" cy="5278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1349"/>
            <a:ext cx="2336400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60093"/>
            <a:ext cx="2336400" cy="5278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6799"/>
            <a:ext cx="2336400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4643"/>
            <a:ext cx="2336400" cy="5278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1349"/>
            <a:ext cx="2336400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6482" y="-1977793"/>
            <a:ext cx="4191910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004" y="-41437"/>
            <a:ext cx="621992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543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0738" y="-1399533"/>
            <a:ext cx="4251860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2" y="2864804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4" y="1182533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6" y="540175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6" y="2275010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807"/>
            <a:ext cx="1612850" cy="109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8" y="4482512"/>
            <a:ext cx="1963225" cy="103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837"/>
            <a:ext cx="2990326" cy="159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5" y="3914765"/>
            <a:ext cx="4589281" cy="216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423"/>
            <a:ext cx="899750" cy="612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731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086" y="2723596"/>
            <a:ext cx="2424571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111" y="-1399533"/>
            <a:ext cx="4251860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5" y="2864804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4" y="1182533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6" y="540175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11" y="594967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561"/>
            <a:ext cx="996200" cy="218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259"/>
            <a:ext cx="1253250" cy="852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414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6821" y="-727243"/>
            <a:ext cx="3966124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10" y="1375994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4" y="1182533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6" y="540175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6" y="3143729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263" y="-565937"/>
            <a:ext cx="652301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1" y="290928"/>
            <a:ext cx="1233875" cy="83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8" y="3706072"/>
            <a:ext cx="1963225" cy="1032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59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8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 type="titleOnly">
  <p:cSld name="1_仅标题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4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223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79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086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050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0737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69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0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8" name="Google Shape;28;p35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9" name="Google Shape;29;p35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59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0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6" name="Google Shape;36;p36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7" name="Google Shape;37;p36"/>
          <p:cNvSpPr txBox="1"/>
          <p:nvPr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  <a:buSzPts val="100"/>
              <a:buFont typeface="Microsoft Yahei"/>
              <a:buNone/>
            </a:pPr>
            <a:r>
              <a:rPr lang="en-US" altLang="zh-CN" sz="100" u="sng"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</a:t>
            </a:r>
            <a:r>
              <a:rPr lang="zh-CN" altLang="en-US" sz="100" u="sng"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模板</a:t>
            </a:r>
            <a:r>
              <a:rPr lang="zh-CN" altLang="en-US" sz="100"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r>
              <a:rPr lang="en-US" altLang="zh-CN" sz="100">
                <a:latin typeface="Microsoft Yahei"/>
                <a:ea typeface="Microsoft Yahei"/>
                <a:cs typeface="Microsoft Yahei"/>
                <a:sym typeface="Microsoft Yahei"/>
              </a:rPr>
              <a:t>http://www.1ppt.com/moban/ </a:t>
            </a:r>
            <a:endParaRPr sz="1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00033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0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7"/>
          <p:cNvSpPr>
            <a:spLocks noGrp="1"/>
          </p:cNvSpPr>
          <p:nvPr>
            <p:ph type="pic" idx="2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7"/>
          <p:cNvSpPr txBox="1">
            <a:spLocks noGrp="1"/>
          </p:cNvSpPr>
          <p:nvPr>
            <p:ph type="body" idx="1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7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4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 rot="5400000">
            <a:off x="2874240" y="-1216519"/>
            <a:ext cx="339552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9" name="Google Shape;49;p38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83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>
  <p:cSld name="垂直排列标题与文本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41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0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0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37" name="Google Shape;37;p36"/>
          <p:cNvSpPr txBox="1"/>
          <p:nvPr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Microsoft Yahei"/>
              <a:buNone/>
            </a:pPr>
            <a:r>
              <a:rPr lang="zh-CN" sz="100" b="0" i="0" u="sng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PPT模板</a:t>
            </a:r>
            <a:r>
              <a:rPr lang="zh-CN" sz="1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http://www.1ppt.com/moban/ </a:t>
            </a:r>
            <a:endParaRPr sz="100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1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74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146678" y="-1828319"/>
            <a:ext cx="4850648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2264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1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009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29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audio" Target="../media/audio6.wav"/><Relationship Id="rId10" Type="http://schemas.openxmlformats.org/officeDocument/2006/relationships/slide" Target="slide4.xml"/><Relationship Id="rId4" Type="http://schemas.openxmlformats.org/officeDocument/2006/relationships/audio" Target="../media/audio5.wav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9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9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9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9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9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9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0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9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6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6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7.png"/><Relationship Id="rId7" Type="http://schemas.openxmlformats.org/officeDocument/2006/relationships/slide" Target="slide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audio" Target="../media/audio9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29.svg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6.wav"/><Relationship Id="rId10" Type="http://schemas.openxmlformats.org/officeDocument/2006/relationships/image" Target="../media/image32.png"/><Relationship Id="rId4" Type="http://schemas.openxmlformats.org/officeDocument/2006/relationships/audio" Target="../media/audio5.wav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29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audio" Target="../media/audio6.wav"/><Relationship Id="rId1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1.sv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29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audio" Target="../media/audio6.wav"/><Relationship Id="rId10" Type="http://schemas.openxmlformats.org/officeDocument/2006/relationships/image" Target="../media/image38.png"/><Relationship Id="rId4" Type="http://schemas.openxmlformats.org/officeDocument/2006/relationships/audio" Target="../media/audio5.wav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29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audio" Target="../media/audio6.wav"/><Relationship Id="rId10" Type="http://schemas.openxmlformats.org/officeDocument/2006/relationships/slide" Target="slide4.xml"/><Relationship Id="rId4" Type="http://schemas.openxmlformats.org/officeDocument/2006/relationships/audio" Target="../media/audio5.wav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audio" Target="../media/audio6.wav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0633" y="-10636"/>
            <a:ext cx="9255971" cy="514508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5" y="0"/>
            <a:ext cx="617495" cy="5145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6"/>
            <a:ext cx="1852153" cy="1912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401"/>
            <a:ext cx="707396" cy="360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146867" y="345200"/>
            <a:ext cx="1537151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FFDEDE"/>
                </a:solidFill>
                <a:latin typeface="Sport Day" pitchFamily="2" charset="0"/>
                <a:ea typeface="+mn-ea"/>
              </a:rPr>
              <a:t>14</a:t>
            </a:r>
            <a:endParaRPr lang="en-US" sz="7200" b="1" dirty="0">
              <a:solidFill>
                <a:srgbClr val="FFDEDE"/>
              </a:solidFill>
              <a:latin typeface="Sport Day" pitchFamily="2" charset="0"/>
              <a:ea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17" y="1745634"/>
            <a:ext cx="4834127" cy="8080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2077793" y="1792967"/>
            <a:ext cx="4834127" cy="310854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ea typeface="+mn-ea"/>
              </a:rPr>
              <a:t>LESSON 3 – Part 1,2,3</a:t>
            </a:r>
          </a:p>
          <a:p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  <a:ea typeface="+mn-ea"/>
            </a:endParaRPr>
          </a:p>
          <a:p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  <a:ea typeface="+mn-ea"/>
            </a:endParaRPr>
          </a:p>
          <a:p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  <a:ea typeface="+mn-ea"/>
            </a:endParaRPr>
          </a:p>
          <a:p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  <a:ea typeface="+mn-ea"/>
            </a:endParaRPr>
          </a:p>
          <a:p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  <a:ea typeface="+mn-ea"/>
            </a:endParaRPr>
          </a:p>
          <a:p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865392" y="345200"/>
            <a:ext cx="5675029" cy="1200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My bedroom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026" name="Picture 2" descr="C:\Users\Administrator\Desktop\Project Unit 1\HỢP PHẦN BỔ TRỢ TA3\Hình ảnh làm ppt\UNIT 14\TA3_U14_L3_6_be-cam-tran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0802" y="1790703"/>
            <a:ext cx="3274536" cy="335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5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6867" y="4026673"/>
            <a:ext cx="864410" cy="1049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9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936" b="20125"/>
          <a:stretch/>
        </p:blipFill>
        <p:spPr>
          <a:xfrm rot="5400000">
            <a:off x="4135446" y="-839960"/>
            <a:ext cx="3192077" cy="6825027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62374"/>
          <a:stretch/>
        </p:blipFill>
        <p:spPr>
          <a:xfrm>
            <a:off x="-213928" y="1273688"/>
            <a:ext cx="2532899" cy="1839191"/>
          </a:xfrm>
          <a:prstGeom prst="rect">
            <a:avLst/>
          </a:prstGeom>
        </p:spPr>
      </p:pic>
      <p:sp>
        <p:nvSpPr>
          <p:cNvPr id="29" name="Left Arrow 28">
            <a:hlinkClick r:id="rId10" action="ppaction://hlinksldjump"/>
          </p:cNvPr>
          <p:cNvSpPr/>
          <p:nvPr/>
        </p:nvSpPr>
        <p:spPr>
          <a:xfrm>
            <a:off x="8500242" y="4518643"/>
            <a:ext cx="566329" cy="5657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25973" r="50000" b="26997"/>
          <a:stretch/>
        </p:blipFill>
        <p:spPr>
          <a:xfrm>
            <a:off x="2511777" y="1727200"/>
            <a:ext cx="1992490" cy="164300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023066" y="149485"/>
            <a:ext cx="7477176" cy="761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There is a lamp. It’s old. </a:t>
            </a:r>
            <a:endParaRPr lang="en-US" sz="24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7599663" y="3472577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3224429" y="3472577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5389082" y="3490235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347033" y="2234402"/>
            <a:ext cx="14073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+ 4</a:t>
            </a:r>
            <a:endParaRPr lang="en-US" sz="5400" b="1" cap="none" spc="0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6882" y="1733956"/>
            <a:ext cx="1982154" cy="16771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95" y="1404190"/>
            <a:ext cx="2767559" cy="23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2534" y="2109475"/>
            <a:ext cx="2110298" cy="26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E:\丫头\png\小人\卡通类素材\yunf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8641" y="1015318"/>
            <a:ext cx="1269162" cy="53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61" name="Google Shape;6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1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64" name="Google Shape;64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36264">
            <a:off x="189735" y="96286"/>
            <a:ext cx="1215177" cy="10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 descr="E:\丫头\png\小人\卡通类素材\yunf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 descr="F:\1-原创素材\1_mm1102\PPT\PPT_014\materaials\pageimg_g16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51590" y="276884"/>
            <a:ext cx="6156001" cy="278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69;p1"/>
          <p:cNvSpPr txBox="1"/>
          <p:nvPr/>
        </p:nvSpPr>
        <p:spPr>
          <a:xfrm>
            <a:off x="2346875" y="1333325"/>
            <a:ext cx="423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000"/>
            </a:pPr>
            <a:endParaRPr sz="3000" b="1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22618" y="3291840"/>
            <a:ext cx="2355587" cy="127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72" name="Google Shape;72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75" name="Google Shape;75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78" name="Google Shape;78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81" name="Google Shape;8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2483255" y="1218939"/>
            <a:ext cx="4164676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2.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134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2" y="958742"/>
            <a:ext cx="8736783" cy="313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0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2" y="958742"/>
            <a:ext cx="8736783" cy="3137777"/>
          </a:xfrm>
          <a:prstGeom prst="rect">
            <a:avLst/>
          </a:prstGeom>
        </p:spPr>
      </p:pic>
      <p:pic>
        <p:nvPicPr>
          <p:cNvPr id="3" name="Track 3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9782" y="1051008"/>
            <a:ext cx="664818" cy="6648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4583" y="2315817"/>
            <a:ext cx="894521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884583" y="3074504"/>
            <a:ext cx="894521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2587487" y="2229677"/>
            <a:ext cx="1060174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4548807" y="2289090"/>
            <a:ext cx="4147931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2587487" y="2988364"/>
            <a:ext cx="894521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687956" y="2988363"/>
            <a:ext cx="2885661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4458430" y="1615234"/>
            <a:ext cx="744238" cy="4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0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2" y="958742"/>
            <a:ext cx="8736783" cy="3137777"/>
          </a:xfrm>
          <a:prstGeom prst="rect">
            <a:avLst/>
          </a:prstGeom>
        </p:spPr>
      </p:pic>
      <p:pic>
        <p:nvPicPr>
          <p:cNvPr id="3" name="Track 3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36.7992" end="10234.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5182" y="1071770"/>
            <a:ext cx="626718" cy="626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4583" y="3074504"/>
            <a:ext cx="894521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2587487" y="2988364"/>
            <a:ext cx="894521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687956" y="2988363"/>
            <a:ext cx="2885661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1499330" y="2745318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3447398" y="2687770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7973016" y="2750283"/>
            <a:ext cx="744238" cy="4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2" y="958742"/>
            <a:ext cx="8736783" cy="3137777"/>
          </a:xfrm>
          <a:prstGeom prst="rect">
            <a:avLst/>
          </a:prstGeom>
        </p:spPr>
      </p:pic>
      <p:pic>
        <p:nvPicPr>
          <p:cNvPr id="3" name="Track 3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63.5632" end="1806.02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6782" y="1097170"/>
            <a:ext cx="664818" cy="6648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4583" y="2315817"/>
            <a:ext cx="894521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7487" y="2229677"/>
            <a:ext cx="1060174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8807" y="2289090"/>
            <a:ext cx="4147931" cy="477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1406984" y="3588099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3275542" y="3588099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6041512" y="3588097"/>
            <a:ext cx="744238" cy="4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659157" y="260100"/>
            <a:ext cx="8095523" cy="448940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71" y="1984492"/>
            <a:ext cx="5918986" cy="80488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88735" y="616224"/>
            <a:ext cx="874643" cy="65598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8735" y="441211"/>
            <a:ext cx="832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oo</a:t>
            </a:r>
            <a:endParaRPr lang="vi-VN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00979" y="2955235"/>
            <a:ext cx="874643" cy="655983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140727" y="3083076"/>
            <a:ext cx="874643" cy="655983"/>
          </a:xfrm>
          <a:prstGeom prst="ellipse">
            <a:avLst/>
          </a:prstGeom>
          <a:solidFill>
            <a:schemeClr val="accent6">
              <a:lumMod val="25000"/>
              <a:lumOff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15370" y="768626"/>
            <a:ext cx="874643" cy="655983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22985" y="3896138"/>
            <a:ext cx="874643" cy="65598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21128" y="1272208"/>
            <a:ext cx="874643" cy="655983"/>
          </a:xfrm>
          <a:prstGeom prst="ellipse">
            <a:avLst/>
          </a:prstGeom>
          <a:solidFill>
            <a:srgbClr val="F757E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3312" y="1174761"/>
            <a:ext cx="5501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b</a:t>
            </a:r>
            <a:endParaRPr lang="vi-VN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15286" y="681118"/>
            <a:ext cx="4748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t</a:t>
            </a:r>
            <a:endParaRPr lang="vi-VN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9111" y="3813887"/>
            <a:ext cx="5469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d</a:t>
            </a:r>
            <a:endParaRPr lang="vi-VN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94455" y="2792687"/>
            <a:ext cx="4812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r</a:t>
            </a:r>
            <a:endParaRPr lang="vi-VN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79873" y="2955235"/>
            <a:ext cx="5261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a</a:t>
            </a:r>
            <a:endParaRPr lang="vi-VN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52" y="4352525"/>
            <a:ext cx="664229" cy="6642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4"/>
          <a:stretch/>
        </p:blipFill>
        <p:spPr>
          <a:xfrm>
            <a:off x="659158" y="2107559"/>
            <a:ext cx="361970" cy="4222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4"/>
          <a:stretch/>
        </p:blipFill>
        <p:spPr>
          <a:xfrm>
            <a:off x="3385793" y="3623684"/>
            <a:ext cx="361970" cy="4222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4"/>
          <a:stretch/>
        </p:blipFill>
        <p:spPr>
          <a:xfrm>
            <a:off x="8069165" y="2386933"/>
            <a:ext cx="361970" cy="4222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4"/>
          <a:stretch/>
        </p:blipFill>
        <p:spPr>
          <a:xfrm>
            <a:off x="2799384" y="1061060"/>
            <a:ext cx="361970" cy="4222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4"/>
          <a:stretch/>
        </p:blipFill>
        <p:spPr>
          <a:xfrm>
            <a:off x="6216077" y="346331"/>
            <a:ext cx="443139" cy="5169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4"/>
          <a:stretch/>
        </p:blipFill>
        <p:spPr>
          <a:xfrm>
            <a:off x="2316952" y="2871928"/>
            <a:ext cx="482432" cy="5628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4"/>
          <a:stretch/>
        </p:blipFill>
        <p:spPr>
          <a:xfrm>
            <a:off x="5565352" y="1350661"/>
            <a:ext cx="361970" cy="4222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4"/>
          <a:stretch/>
        </p:blipFill>
        <p:spPr>
          <a:xfrm>
            <a:off x="5163378" y="3336150"/>
            <a:ext cx="471549" cy="5501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4"/>
          <a:stretch/>
        </p:blipFill>
        <p:spPr>
          <a:xfrm>
            <a:off x="1875676" y="326362"/>
            <a:ext cx="529593" cy="61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31354"/>
            <a:ext cx="8239539" cy="432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8800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566849"/>
            <a:ext cx="2184952" cy="204003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157736" y="-64531"/>
            <a:ext cx="1847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 sz="88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01" y="582327"/>
            <a:ext cx="5946250" cy="3964168"/>
          </a:xfrm>
          <a:prstGeom prst="rect">
            <a:avLst/>
          </a:prstGeom>
        </p:spPr>
      </p:pic>
      <p:pic>
        <p:nvPicPr>
          <p:cNvPr id="41" name="Track 3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09.0416" end="13645.49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3133" y="16084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31354"/>
            <a:ext cx="8239539" cy="432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vi-VN" sz="8800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566849"/>
            <a:ext cx="2184952" cy="204003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4484" y="508022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85440" y="879084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72049" y="508022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944016" y="879084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13112" y="3566463"/>
            <a:ext cx="854765" cy="707886"/>
            <a:chOff x="2213112" y="3566463"/>
            <a:chExt cx="854765" cy="707886"/>
          </a:xfrm>
        </p:grpSpPr>
        <p:sp>
          <p:nvSpPr>
            <p:cNvPr id="15" name="Oval 14"/>
            <p:cNvSpPr/>
            <p:nvPr/>
          </p:nvSpPr>
          <p:spPr>
            <a:xfrm>
              <a:off x="2213112" y="3666377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05494" y="3566463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o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20277" y="3566987"/>
            <a:ext cx="854765" cy="707886"/>
            <a:chOff x="3220277" y="3566987"/>
            <a:chExt cx="854765" cy="707886"/>
          </a:xfrm>
        </p:grpSpPr>
        <p:sp>
          <p:nvSpPr>
            <p:cNvPr id="17" name="Oval 16"/>
            <p:cNvSpPr/>
            <p:nvPr/>
          </p:nvSpPr>
          <p:spPr>
            <a:xfrm>
              <a:off x="3220277" y="3666901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46159" y="3566987"/>
              <a:ext cx="5838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w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55604" y="3590916"/>
            <a:ext cx="854765" cy="707886"/>
            <a:chOff x="4255604" y="3576402"/>
            <a:chExt cx="854765" cy="707886"/>
          </a:xfrm>
        </p:grpSpPr>
        <p:sp>
          <p:nvSpPr>
            <p:cNvPr id="24" name="Oval 23"/>
            <p:cNvSpPr/>
            <p:nvPr/>
          </p:nvSpPr>
          <p:spPr>
            <a:xfrm>
              <a:off x="4255604" y="3656438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47986" y="3576402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b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62769" y="3576137"/>
            <a:ext cx="854765" cy="707886"/>
            <a:chOff x="5262769" y="3547109"/>
            <a:chExt cx="854765" cy="707886"/>
          </a:xfrm>
        </p:grpSpPr>
        <p:sp>
          <p:nvSpPr>
            <p:cNvPr id="26" name="Oval 25"/>
            <p:cNvSpPr/>
            <p:nvPr/>
          </p:nvSpPr>
          <p:spPr>
            <a:xfrm>
              <a:off x="5262769" y="3647023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75029" y="3547109"/>
              <a:ext cx="3850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27571" y="3545796"/>
            <a:ext cx="854765" cy="707886"/>
            <a:chOff x="6227571" y="3516768"/>
            <a:chExt cx="854765" cy="707886"/>
          </a:xfrm>
        </p:grpSpPr>
        <p:sp>
          <p:nvSpPr>
            <p:cNvPr id="28" name="Oval 27"/>
            <p:cNvSpPr/>
            <p:nvPr/>
          </p:nvSpPr>
          <p:spPr>
            <a:xfrm>
              <a:off x="6227571" y="3636560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19953" y="3516768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34736" y="3526442"/>
            <a:ext cx="854765" cy="707886"/>
            <a:chOff x="7234736" y="3497414"/>
            <a:chExt cx="854765" cy="707886"/>
          </a:xfrm>
        </p:grpSpPr>
        <p:sp>
          <p:nvSpPr>
            <p:cNvPr id="30" name="Oval 29"/>
            <p:cNvSpPr/>
            <p:nvPr/>
          </p:nvSpPr>
          <p:spPr>
            <a:xfrm>
              <a:off x="7234736" y="3617206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67484" y="3497414"/>
              <a:ext cx="6415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m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4483" y="155809"/>
            <a:ext cx="1376569" cy="1446550"/>
            <a:chOff x="764484" y="383280"/>
            <a:chExt cx="1376569" cy="1446550"/>
          </a:xfrm>
        </p:grpSpPr>
        <p:sp>
          <p:nvSpPr>
            <p:cNvPr id="34" name="Oval 33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57737" y="383280"/>
              <a:ext cx="623889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85440" y="563316"/>
            <a:ext cx="1376569" cy="1446550"/>
            <a:chOff x="2785441" y="790787"/>
            <a:chExt cx="1376569" cy="1446550"/>
          </a:xfrm>
        </p:grpSpPr>
        <p:sp>
          <p:nvSpPr>
            <p:cNvPr id="37" name="Oval 36"/>
            <p:cNvSpPr/>
            <p:nvPr/>
          </p:nvSpPr>
          <p:spPr>
            <a:xfrm>
              <a:off x="2785441" y="1106555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62390" y="790787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8800" b="1"/>
                <a:t>o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72049" y="182315"/>
            <a:ext cx="1376569" cy="1446550"/>
            <a:chOff x="4972050" y="409786"/>
            <a:chExt cx="1376569" cy="1446550"/>
          </a:xfrm>
        </p:grpSpPr>
        <p:sp>
          <p:nvSpPr>
            <p:cNvPr id="43" name="Oval 42"/>
            <p:cNvSpPr/>
            <p:nvPr/>
          </p:nvSpPr>
          <p:spPr>
            <a:xfrm>
              <a:off x="4972050" y="732181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223355" y="409786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8800" b="1"/>
                <a:t>o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44016" y="563316"/>
            <a:ext cx="1376569" cy="1446550"/>
            <a:chOff x="6944017" y="790787"/>
            <a:chExt cx="1376569" cy="1446550"/>
          </a:xfrm>
        </p:grpSpPr>
        <p:sp>
          <p:nvSpPr>
            <p:cNvPr id="46" name="Oval 45"/>
            <p:cNvSpPr/>
            <p:nvPr/>
          </p:nvSpPr>
          <p:spPr>
            <a:xfrm>
              <a:off x="6944017" y="1106555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096276" y="790787"/>
              <a:ext cx="1188146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8800" b="1"/>
                <a:t>m</a:t>
              </a:r>
            </a:p>
          </p:txBody>
        </p:sp>
      </p:grpSp>
      <p:pic>
        <p:nvPicPr>
          <p:cNvPr id="49" name="Track 3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09.0416" end="13645.496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3133" y="16084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7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31354"/>
            <a:ext cx="8239539" cy="432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8800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566849"/>
            <a:ext cx="2184952" cy="204003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157736" y="-64531"/>
            <a:ext cx="1847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 sz="8800" b="1"/>
          </a:p>
        </p:txBody>
      </p:sp>
      <p:sp>
        <p:nvSpPr>
          <p:cNvPr id="4" name="AutoShape 2" descr="Book definición y significado | Diccionario Inglés Coll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World Book and Copyright Day 2021: Handbook for Medical Physicists Tops  IAEA's List of Most Popular Publications | IAE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5"/>
          <a:stretch/>
        </p:blipFill>
        <p:spPr>
          <a:xfrm>
            <a:off x="3241964" y="994120"/>
            <a:ext cx="4688377" cy="3145458"/>
          </a:xfrm>
          <a:prstGeom prst="rect">
            <a:avLst/>
          </a:prstGeom>
        </p:spPr>
      </p:pic>
      <p:pic>
        <p:nvPicPr>
          <p:cNvPr id="10" name="bo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1446" y="3537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4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2534" y="2109475"/>
            <a:ext cx="2110298" cy="26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E:\丫头\png\小人\卡通类素材\yun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8641" y="1015318"/>
            <a:ext cx="1269162" cy="53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61" name="Google Shape;61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1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64" name="Google Shape;64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36264">
            <a:off x="189735" y="96286"/>
            <a:ext cx="1215177" cy="10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 descr="E:\丫头\png\小人\卡通类素材\yunf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 descr="F:\1-原创素材\1_mm1102\PPT\PPT_014\materaials\pageimg_g16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42640" y="442319"/>
            <a:ext cx="6156001" cy="257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69;p1"/>
          <p:cNvSpPr txBox="1"/>
          <p:nvPr/>
        </p:nvSpPr>
        <p:spPr>
          <a:xfrm>
            <a:off x="2346875" y="1333325"/>
            <a:ext cx="423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22618" y="3291840"/>
            <a:ext cx="2355587" cy="127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72" name="Google Shape;7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75" name="Google Shape;75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78" name="Google Shape;78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81" name="Google Shape;81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2079529" y="1276307"/>
            <a:ext cx="4885112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1. 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laser.wav"/>
          </p:stSnd>
        </p:sndAc>
      </p:transition>
    </mc:Choice>
    <mc:Fallback xmlns="">
      <p:transition spd="slow"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31354"/>
            <a:ext cx="8239539" cy="432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8800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566849"/>
            <a:ext cx="2184952" cy="204003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4484" y="508022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85440" y="879084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72049" y="508022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944016" y="879084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13112" y="3566463"/>
            <a:ext cx="854765" cy="707886"/>
            <a:chOff x="2213112" y="3566463"/>
            <a:chExt cx="854765" cy="707886"/>
          </a:xfrm>
        </p:grpSpPr>
        <p:sp>
          <p:nvSpPr>
            <p:cNvPr id="15" name="Oval 14"/>
            <p:cNvSpPr/>
            <p:nvPr/>
          </p:nvSpPr>
          <p:spPr>
            <a:xfrm>
              <a:off x="2213112" y="3666377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05494" y="3566463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b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20277" y="3566987"/>
            <a:ext cx="854765" cy="707886"/>
            <a:chOff x="3220277" y="3566987"/>
            <a:chExt cx="854765" cy="707886"/>
          </a:xfrm>
        </p:grpSpPr>
        <p:sp>
          <p:nvSpPr>
            <p:cNvPr id="17" name="Oval 16"/>
            <p:cNvSpPr/>
            <p:nvPr/>
          </p:nvSpPr>
          <p:spPr>
            <a:xfrm>
              <a:off x="3220277" y="3666901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12659" y="3566987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55604" y="3590916"/>
            <a:ext cx="854765" cy="707886"/>
            <a:chOff x="4255604" y="3576402"/>
            <a:chExt cx="854765" cy="707886"/>
          </a:xfrm>
        </p:grpSpPr>
        <p:sp>
          <p:nvSpPr>
            <p:cNvPr id="24" name="Oval 23"/>
            <p:cNvSpPr/>
            <p:nvPr/>
          </p:nvSpPr>
          <p:spPr>
            <a:xfrm>
              <a:off x="4255604" y="3656438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47986" y="3576402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62769" y="3576137"/>
            <a:ext cx="854765" cy="707886"/>
            <a:chOff x="5262769" y="3547109"/>
            <a:chExt cx="854765" cy="707886"/>
          </a:xfrm>
        </p:grpSpPr>
        <p:sp>
          <p:nvSpPr>
            <p:cNvPr id="26" name="Oval 25"/>
            <p:cNvSpPr/>
            <p:nvPr/>
          </p:nvSpPr>
          <p:spPr>
            <a:xfrm>
              <a:off x="5262769" y="3647023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75029" y="3547109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k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27571" y="3545796"/>
            <a:ext cx="854765" cy="707886"/>
            <a:chOff x="6227571" y="3516768"/>
            <a:chExt cx="854765" cy="707886"/>
          </a:xfrm>
        </p:grpSpPr>
        <p:sp>
          <p:nvSpPr>
            <p:cNvPr id="28" name="Oval 27"/>
            <p:cNvSpPr/>
            <p:nvPr/>
          </p:nvSpPr>
          <p:spPr>
            <a:xfrm>
              <a:off x="6227571" y="3636560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19953" y="3516768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34736" y="3526442"/>
            <a:ext cx="854765" cy="707886"/>
            <a:chOff x="7234736" y="3497414"/>
            <a:chExt cx="854765" cy="707886"/>
          </a:xfrm>
        </p:grpSpPr>
        <p:sp>
          <p:nvSpPr>
            <p:cNvPr id="30" name="Oval 29"/>
            <p:cNvSpPr/>
            <p:nvPr/>
          </p:nvSpPr>
          <p:spPr>
            <a:xfrm>
              <a:off x="7234736" y="3617206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433984" y="3497414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4483" y="255559"/>
            <a:ext cx="1376569" cy="1446550"/>
            <a:chOff x="764484" y="483030"/>
            <a:chExt cx="1376569" cy="1446550"/>
          </a:xfrm>
        </p:grpSpPr>
        <p:sp>
          <p:nvSpPr>
            <p:cNvPr id="34" name="Oval 33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41362" y="483030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b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85440" y="563316"/>
            <a:ext cx="1376569" cy="1446550"/>
            <a:chOff x="2785441" y="790787"/>
            <a:chExt cx="1376569" cy="1446550"/>
          </a:xfrm>
        </p:grpSpPr>
        <p:sp>
          <p:nvSpPr>
            <p:cNvPr id="37" name="Oval 36"/>
            <p:cNvSpPr/>
            <p:nvPr/>
          </p:nvSpPr>
          <p:spPr>
            <a:xfrm>
              <a:off x="2785441" y="1106555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62390" y="790787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72049" y="182315"/>
            <a:ext cx="1376569" cy="1446550"/>
            <a:chOff x="4972050" y="409786"/>
            <a:chExt cx="1376569" cy="1446550"/>
          </a:xfrm>
        </p:grpSpPr>
        <p:sp>
          <p:nvSpPr>
            <p:cNvPr id="43" name="Oval 42"/>
            <p:cNvSpPr/>
            <p:nvPr/>
          </p:nvSpPr>
          <p:spPr>
            <a:xfrm>
              <a:off x="4972050" y="732181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223355" y="409786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44016" y="646441"/>
            <a:ext cx="1376569" cy="1446550"/>
            <a:chOff x="6944017" y="873912"/>
            <a:chExt cx="1376569" cy="1446550"/>
          </a:xfrm>
        </p:grpSpPr>
        <p:sp>
          <p:nvSpPr>
            <p:cNvPr id="46" name="Oval 45"/>
            <p:cNvSpPr/>
            <p:nvPr/>
          </p:nvSpPr>
          <p:spPr>
            <a:xfrm>
              <a:off x="6944017" y="1106555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255597" y="873912"/>
              <a:ext cx="81304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k</a:t>
              </a:r>
            </a:p>
          </p:txBody>
        </p:sp>
      </p:grpSp>
      <p:pic>
        <p:nvPicPr>
          <p:cNvPr id="3" name="bo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91446" y="3537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31354"/>
            <a:ext cx="8239539" cy="432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8800" b="1">
              <a:solidFill>
                <a:srgbClr val="000000"/>
              </a:solidFill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57736" y="-64531"/>
            <a:ext cx="1847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 sz="8800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483" y="2465435"/>
            <a:ext cx="1572282" cy="2242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7"/>
          <a:stretch/>
        </p:blipFill>
        <p:spPr>
          <a:xfrm>
            <a:off x="1342467" y="224350"/>
            <a:ext cx="4726884" cy="4327771"/>
          </a:xfrm>
          <a:prstGeom prst="rect">
            <a:avLst/>
          </a:prstGeom>
        </p:spPr>
      </p:pic>
      <p:pic>
        <p:nvPicPr>
          <p:cNvPr id="9" name="Track 3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36.4736" end="5551.84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2283" y="16614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20338"/>
            <a:ext cx="8239539" cy="4331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65334" y="561027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86290" y="932089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2899" y="561027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44866" y="932089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19822" y="3622835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2265" y="355273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d</a:t>
            </a:r>
          </a:p>
        </p:txBody>
      </p:sp>
      <p:sp>
        <p:nvSpPr>
          <p:cNvPr id="17" name="Oval 16"/>
          <p:cNvSpPr/>
          <p:nvPr/>
        </p:nvSpPr>
        <p:spPr>
          <a:xfrm>
            <a:off x="2126987" y="3623359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29308" y="3513506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o</a:t>
            </a:r>
          </a:p>
        </p:txBody>
      </p:sp>
      <p:sp>
        <p:nvSpPr>
          <p:cNvPr id="24" name="Oval 23"/>
          <p:cNvSpPr/>
          <p:nvPr/>
        </p:nvSpPr>
        <p:spPr>
          <a:xfrm>
            <a:off x="3162314" y="3627410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84513" y="3547374"/>
            <a:ext cx="385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r</a:t>
            </a:r>
          </a:p>
        </p:txBody>
      </p:sp>
      <p:sp>
        <p:nvSpPr>
          <p:cNvPr id="26" name="Oval 25"/>
          <p:cNvSpPr/>
          <p:nvPr/>
        </p:nvSpPr>
        <p:spPr>
          <a:xfrm>
            <a:off x="4169479" y="3632509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41373" y="3532595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i</a:t>
            </a:r>
          </a:p>
        </p:txBody>
      </p:sp>
      <p:sp>
        <p:nvSpPr>
          <p:cNvPr id="28" name="Oval 27"/>
          <p:cNvSpPr/>
          <p:nvPr/>
        </p:nvSpPr>
        <p:spPr>
          <a:xfrm>
            <a:off x="5192337" y="3622046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84719" y="350225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o</a:t>
            </a:r>
          </a:p>
        </p:txBody>
      </p:sp>
      <p:sp>
        <p:nvSpPr>
          <p:cNvPr id="30" name="Oval 29"/>
          <p:cNvSpPr/>
          <p:nvPr/>
        </p:nvSpPr>
        <p:spPr>
          <a:xfrm>
            <a:off x="6246989" y="3646234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39371" y="3496625"/>
            <a:ext cx="6399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g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483" y="2465435"/>
            <a:ext cx="1572282" cy="22428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65333" y="310412"/>
            <a:ext cx="1376569" cy="1446550"/>
            <a:chOff x="764484" y="484878"/>
            <a:chExt cx="1376569" cy="1446550"/>
          </a:xfrm>
        </p:grpSpPr>
        <p:sp>
          <p:nvSpPr>
            <p:cNvPr id="22" name="Oval 21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69055" y="484878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d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693759" y="608986"/>
            <a:ext cx="1376569" cy="1446550"/>
            <a:chOff x="764484" y="412308"/>
            <a:chExt cx="1376569" cy="1446550"/>
          </a:xfrm>
        </p:grpSpPr>
        <p:sp>
          <p:nvSpPr>
            <p:cNvPr id="35" name="Oval 34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12597" y="412308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72898" y="223328"/>
            <a:ext cx="1376569" cy="1446550"/>
            <a:chOff x="4972049" y="397794"/>
            <a:chExt cx="1376569" cy="1446550"/>
          </a:xfrm>
        </p:grpSpPr>
        <p:sp>
          <p:nvSpPr>
            <p:cNvPr id="37" name="Oval 36"/>
            <p:cNvSpPr/>
            <p:nvPr/>
          </p:nvSpPr>
          <p:spPr>
            <a:xfrm>
              <a:off x="4972049" y="737626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241803" y="397794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44865" y="592188"/>
            <a:ext cx="1376569" cy="1446550"/>
            <a:chOff x="4972049" y="397794"/>
            <a:chExt cx="1376569" cy="1446550"/>
          </a:xfrm>
        </p:grpSpPr>
        <p:sp>
          <p:nvSpPr>
            <p:cNvPr id="41" name="Oval 40"/>
            <p:cNvSpPr/>
            <p:nvPr/>
          </p:nvSpPr>
          <p:spPr>
            <a:xfrm>
              <a:off x="4972049" y="737626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328887" y="397794"/>
              <a:ext cx="623889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r</a:t>
              </a:r>
            </a:p>
          </p:txBody>
        </p:sp>
      </p:grpSp>
      <p:pic>
        <p:nvPicPr>
          <p:cNvPr id="43" name="Track 3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36.4736" end="5551.84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02283" y="16614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53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  <p:bldP spid="18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20338"/>
            <a:ext cx="8239539" cy="4331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483" y="2465435"/>
            <a:ext cx="1572282" cy="2242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2717" r="41138" b="13689"/>
          <a:stretch/>
        </p:blipFill>
        <p:spPr>
          <a:xfrm>
            <a:off x="1048937" y="220338"/>
            <a:ext cx="5351863" cy="4331783"/>
          </a:xfrm>
          <a:prstGeom prst="rect">
            <a:avLst/>
          </a:prstGeom>
        </p:spPr>
      </p:pic>
      <p:pic>
        <p:nvPicPr>
          <p:cNvPr id="6" name="1654931240670-voicemaker.in-spee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82175" y="2784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4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20338"/>
            <a:ext cx="8239539" cy="4331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86399" y="640504"/>
            <a:ext cx="1210676" cy="943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11694" y="726543"/>
            <a:ext cx="1210676" cy="943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44322" y="592361"/>
            <a:ext cx="1210676" cy="943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17928" y="726625"/>
            <a:ext cx="1210676" cy="943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518822" y="3622835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01265" y="355273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h</a:t>
            </a:r>
          </a:p>
        </p:txBody>
      </p:sp>
      <p:sp>
        <p:nvSpPr>
          <p:cNvPr id="17" name="Oval 16"/>
          <p:cNvSpPr/>
          <p:nvPr/>
        </p:nvSpPr>
        <p:spPr>
          <a:xfrm>
            <a:off x="2525987" y="3623359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28308" y="3513506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o</a:t>
            </a:r>
          </a:p>
        </p:txBody>
      </p:sp>
      <p:sp>
        <p:nvSpPr>
          <p:cNvPr id="24" name="Oval 23"/>
          <p:cNvSpPr/>
          <p:nvPr/>
        </p:nvSpPr>
        <p:spPr>
          <a:xfrm>
            <a:off x="3561314" y="3627410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83513" y="3547374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l</a:t>
            </a:r>
          </a:p>
        </p:txBody>
      </p:sp>
      <p:sp>
        <p:nvSpPr>
          <p:cNvPr id="26" name="Oval 25"/>
          <p:cNvSpPr/>
          <p:nvPr/>
        </p:nvSpPr>
        <p:spPr>
          <a:xfrm>
            <a:off x="4568479" y="3632509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40373" y="3532595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i</a:t>
            </a:r>
          </a:p>
        </p:txBody>
      </p:sp>
      <p:sp>
        <p:nvSpPr>
          <p:cNvPr id="28" name="Oval 27"/>
          <p:cNvSpPr/>
          <p:nvPr/>
        </p:nvSpPr>
        <p:spPr>
          <a:xfrm>
            <a:off x="5591337" y="3622046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83719" y="350225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o</a:t>
            </a:r>
          </a:p>
        </p:txBody>
      </p:sp>
      <p:sp>
        <p:nvSpPr>
          <p:cNvPr id="30" name="Oval 29"/>
          <p:cNvSpPr/>
          <p:nvPr/>
        </p:nvSpPr>
        <p:spPr>
          <a:xfrm>
            <a:off x="6645989" y="3646234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81428" y="3513454"/>
            <a:ext cx="6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s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483" y="2465435"/>
            <a:ext cx="1572282" cy="22428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186398" y="406514"/>
            <a:ext cx="1210676" cy="1346891"/>
            <a:chOff x="764484" y="484878"/>
            <a:chExt cx="1376569" cy="1446550"/>
          </a:xfrm>
        </p:grpSpPr>
        <p:sp>
          <p:nvSpPr>
            <p:cNvPr id="22" name="Oval 21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69055" y="484878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619163" y="420065"/>
            <a:ext cx="1210676" cy="1346891"/>
            <a:chOff x="764484" y="412308"/>
            <a:chExt cx="1376569" cy="1446550"/>
          </a:xfrm>
        </p:grpSpPr>
        <p:sp>
          <p:nvSpPr>
            <p:cNvPr id="35" name="Oval 34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74790" y="412308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44321" y="254662"/>
            <a:ext cx="1210676" cy="1346891"/>
            <a:chOff x="4972049" y="397794"/>
            <a:chExt cx="1376569" cy="1446550"/>
          </a:xfrm>
        </p:grpSpPr>
        <p:sp>
          <p:nvSpPr>
            <p:cNvPr id="37" name="Oval 36"/>
            <p:cNvSpPr/>
            <p:nvPr/>
          </p:nvSpPr>
          <p:spPr>
            <a:xfrm>
              <a:off x="4972049" y="737626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185093" y="397794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417927" y="519724"/>
            <a:ext cx="1210676" cy="1346891"/>
            <a:chOff x="4972049" y="514169"/>
            <a:chExt cx="1376569" cy="1446550"/>
          </a:xfrm>
        </p:grpSpPr>
        <p:sp>
          <p:nvSpPr>
            <p:cNvPr id="41" name="Oval 40"/>
            <p:cNvSpPr/>
            <p:nvPr/>
          </p:nvSpPr>
          <p:spPr>
            <a:xfrm>
              <a:off x="4972049" y="737626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395387" y="514169"/>
              <a:ext cx="498855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l</a:t>
              </a:r>
            </a:p>
          </p:txBody>
        </p:sp>
      </p:grpSp>
      <p:sp>
        <p:nvSpPr>
          <p:cNvPr id="33" name="Oval 32"/>
          <p:cNvSpPr/>
          <p:nvPr/>
        </p:nvSpPr>
        <p:spPr>
          <a:xfrm>
            <a:off x="424129" y="593290"/>
            <a:ext cx="1210676" cy="943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24128" y="309425"/>
            <a:ext cx="1210676" cy="1346891"/>
            <a:chOff x="764484" y="451628"/>
            <a:chExt cx="1376569" cy="1446550"/>
          </a:xfrm>
        </p:grpSpPr>
        <p:sp>
          <p:nvSpPr>
            <p:cNvPr id="44" name="Oval 43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85430" y="451628"/>
              <a:ext cx="81304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7504" y="3489013"/>
            <a:ext cx="854765" cy="707886"/>
            <a:chOff x="547504" y="3489013"/>
            <a:chExt cx="854765" cy="707886"/>
          </a:xfrm>
        </p:grpSpPr>
        <p:sp>
          <p:nvSpPr>
            <p:cNvPr id="43" name="Oval 42"/>
            <p:cNvSpPr/>
            <p:nvPr/>
          </p:nvSpPr>
          <p:spPr>
            <a:xfrm>
              <a:off x="547504" y="3608985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29947" y="3489013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c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1701265" y="899291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701264" y="625890"/>
            <a:ext cx="1376569" cy="1446550"/>
            <a:chOff x="4972049" y="464294"/>
            <a:chExt cx="1376569" cy="1446550"/>
          </a:xfrm>
        </p:grpSpPr>
        <p:sp>
          <p:nvSpPr>
            <p:cNvPr id="49" name="Oval 48"/>
            <p:cNvSpPr/>
            <p:nvPr/>
          </p:nvSpPr>
          <p:spPr>
            <a:xfrm>
              <a:off x="4972049" y="737626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245762" y="464294"/>
              <a:ext cx="81304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c</a:t>
              </a:r>
            </a:p>
          </p:txBody>
        </p:sp>
      </p:grpSp>
      <p:pic>
        <p:nvPicPr>
          <p:cNvPr id="6" name="1654931240670-voicemaker.in-spee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82175" y="2784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  <p:bldP spid="18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31354"/>
            <a:ext cx="8239539" cy="432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8800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566849"/>
            <a:ext cx="2184952" cy="204003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157736" y="-64531"/>
            <a:ext cx="1847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 sz="8800" b="1"/>
          </a:p>
        </p:txBody>
      </p:sp>
      <p:sp>
        <p:nvSpPr>
          <p:cNvPr id="4" name="AutoShape 2" descr="Book definición y significado | Diccionario Inglés Coll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World Book and Copyright Day 2021: Handbook for Medical Physicists Tops  IAEA's List of Most Popular Publications | IAE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6923" y="-598517"/>
            <a:ext cx="6527239" cy="625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m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1846" y="561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31354"/>
            <a:ext cx="8239539" cy="432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8800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566849"/>
            <a:ext cx="2184952" cy="204003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4484" y="508022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85440" y="879084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72049" y="508022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944016" y="879084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13112" y="3566463"/>
            <a:ext cx="854765" cy="707886"/>
            <a:chOff x="2213112" y="3566463"/>
            <a:chExt cx="854765" cy="707886"/>
          </a:xfrm>
        </p:grpSpPr>
        <p:sp>
          <p:nvSpPr>
            <p:cNvPr id="15" name="Oval 14"/>
            <p:cNvSpPr/>
            <p:nvPr/>
          </p:nvSpPr>
          <p:spPr>
            <a:xfrm>
              <a:off x="2213112" y="3666377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05494" y="3566463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o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20277" y="3566987"/>
            <a:ext cx="854765" cy="707886"/>
            <a:chOff x="3220277" y="3566987"/>
            <a:chExt cx="854765" cy="707886"/>
          </a:xfrm>
        </p:grpSpPr>
        <p:sp>
          <p:nvSpPr>
            <p:cNvPr id="17" name="Oval 16"/>
            <p:cNvSpPr/>
            <p:nvPr/>
          </p:nvSpPr>
          <p:spPr>
            <a:xfrm>
              <a:off x="3220277" y="3666901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12659" y="3566987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k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55604" y="3590916"/>
            <a:ext cx="854765" cy="707886"/>
            <a:chOff x="4255604" y="3576402"/>
            <a:chExt cx="854765" cy="707886"/>
          </a:xfrm>
        </p:grpSpPr>
        <p:sp>
          <p:nvSpPr>
            <p:cNvPr id="24" name="Oval 23"/>
            <p:cNvSpPr/>
            <p:nvPr/>
          </p:nvSpPr>
          <p:spPr>
            <a:xfrm>
              <a:off x="4255604" y="3656438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47986" y="3576402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62769" y="3576137"/>
            <a:ext cx="854765" cy="707886"/>
            <a:chOff x="5262769" y="3547109"/>
            <a:chExt cx="854765" cy="707886"/>
          </a:xfrm>
        </p:grpSpPr>
        <p:sp>
          <p:nvSpPr>
            <p:cNvPr id="26" name="Oval 25"/>
            <p:cNvSpPr/>
            <p:nvPr/>
          </p:nvSpPr>
          <p:spPr>
            <a:xfrm>
              <a:off x="5262769" y="3647023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91904" y="3547109"/>
              <a:ext cx="6415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27571" y="3545796"/>
            <a:ext cx="854765" cy="707886"/>
            <a:chOff x="6227571" y="3516768"/>
            <a:chExt cx="854765" cy="707886"/>
          </a:xfrm>
        </p:grpSpPr>
        <p:sp>
          <p:nvSpPr>
            <p:cNvPr id="28" name="Oval 27"/>
            <p:cNvSpPr/>
            <p:nvPr/>
          </p:nvSpPr>
          <p:spPr>
            <a:xfrm>
              <a:off x="6227571" y="3636560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19953" y="3516768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34736" y="3526442"/>
            <a:ext cx="854765" cy="707886"/>
            <a:chOff x="7234736" y="3497414"/>
            <a:chExt cx="854765" cy="707886"/>
          </a:xfrm>
        </p:grpSpPr>
        <p:sp>
          <p:nvSpPr>
            <p:cNvPr id="30" name="Oval 29"/>
            <p:cNvSpPr/>
            <p:nvPr/>
          </p:nvSpPr>
          <p:spPr>
            <a:xfrm>
              <a:off x="7234736" y="3617206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67484" y="3497414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n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4483" y="155809"/>
            <a:ext cx="1376569" cy="1446550"/>
            <a:chOff x="764484" y="383280"/>
            <a:chExt cx="1376569" cy="1446550"/>
          </a:xfrm>
        </p:grpSpPr>
        <p:sp>
          <p:nvSpPr>
            <p:cNvPr id="34" name="Oval 33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08362" y="383280"/>
              <a:ext cx="1188146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m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85440" y="563316"/>
            <a:ext cx="1376569" cy="1446550"/>
            <a:chOff x="2785441" y="790787"/>
            <a:chExt cx="1376569" cy="1446550"/>
          </a:xfrm>
        </p:grpSpPr>
        <p:sp>
          <p:nvSpPr>
            <p:cNvPr id="37" name="Oval 36"/>
            <p:cNvSpPr/>
            <p:nvPr/>
          </p:nvSpPr>
          <p:spPr>
            <a:xfrm>
              <a:off x="2785441" y="1106555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62390" y="790787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72049" y="182315"/>
            <a:ext cx="1376569" cy="1446550"/>
            <a:chOff x="4972050" y="409786"/>
            <a:chExt cx="1376569" cy="1446550"/>
          </a:xfrm>
        </p:grpSpPr>
        <p:sp>
          <p:nvSpPr>
            <p:cNvPr id="43" name="Oval 42"/>
            <p:cNvSpPr/>
            <p:nvPr/>
          </p:nvSpPr>
          <p:spPr>
            <a:xfrm>
              <a:off x="4972050" y="732181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223355" y="409786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44016" y="563316"/>
            <a:ext cx="1376569" cy="1446550"/>
            <a:chOff x="6944017" y="790787"/>
            <a:chExt cx="1376569" cy="1446550"/>
          </a:xfrm>
        </p:grpSpPr>
        <p:sp>
          <p:nvSpPr>
            <p:cNvPr id="46" name="Oval 45"/>
            <p:cNvSpPr/>
            <p:nvPr/>
          </p:nvSpPr>
          <p:spPr>
            <a:xfrm>
              <a:off x="6944017" y="1106555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212651" y="790787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n</a:t>
              </a:r>
            </a:p>
          </p:txBody>
        </p:sp>
      </p:grpSp>
      <p:pic>
        <p:nvPicPr>
          <p:cNvPr id="3" name="m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81846" y="561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31354"/>
            <a:ext cx="8239539" cy="432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8800" b="1">
              <a:solidFill>
                <a:srgbClr val="000000"/>
              </a:solidFill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57736" y="-64531"/>
            <a:ext cx="1847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 sz="8800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483" y="2465435"/>
            <a:ext cx="1572282" cy="22428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36" y="797882"/>
            <a:ext cx="5824955" cy="379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foo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8400" y="2921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20338"/>
            <a:ext cx="8239539" cy="4331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65334" y="561027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86290" y="932089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2899" y="561027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44866" y="932089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19822" y="3622835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8765" y="3552738"/>
            <a:ext cx="35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f</a:t>
            </a:r>
          </a:p>
        </p:txBody>
      </p:sp>
      <p:sp>
        <p:nvSpPr>
          <p:cNvPr id="17" name="Oval 16"/>
          <p:cNvSpPr/>
          <p:nvPr/>
        </p:nvSpPr>
        <p:spPr>
          <a:xfrm>
            <a:off x="2126987" y="3623359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29308" y="3513506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o</a:t>
            </a:r>
          </a:p>
        </p:txBody>
      </p:sp>
      <p:sp>
        <p:nvSpPr>
          <p:cNvPr id="24" name="Oval 23"/>
          <p:cNvSpPr/>
          <p:nvPr/>
        </p:nvSpPr>
        <p:spPr>
          <a:xfrm>
            <a:off x="3162314" y="3627410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4388" y="3530749"/>
            <a:ext cx="35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t</a:t>
            </a:r>
          </a:p>
        </p:txBody>
      </p:sp>
      <p:sp>
        <p:nvSpPr>
          <p:cNvPr id="26" name="Oval 25"/>
          <p:cNvSpPr/>
          <p:nvPr/>
        </p:nvSpPr>
        <p:spPr>
          <a:xfrm>
            <a:off x="4169479" y="3632509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91498" y="3499345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n</a:t>
            </a:r>
          </a:p>
        </p:txBody>
      </p:sp>
      <p:sp>
        <p:nvSpPr>
          <p:cNvPr id="28" name="Oval 27"/>
          <p:cNvSpPr/>
          <p:nvPr/>
        </p:nvSpPr>
        <p:spPr>
          <a:xfrm>
            <a:off x="5192337" y="3622046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84719" y="350225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o</a:t>
            </a:r>
          </a:p>
        </p:txBody>
      </p:sp>
      <p:sp>
        <p:nvSpPr>
          <p:cNvPr id="30" name="Oval 29"/>
          <p:cNvSpPr/>
          <p:nvPr/>
        </p:nvSpPr>
        <p:spPr>
          <a:xfrm>
            <a:off x="6246989" y="3646234"/>
            <a:ext cx="854765" cy="56769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55996" y="3496625"/>
            <a:ext cx="6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/>
              <a:t>s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483" y="2465435"/>
            <a:ext cx="1572282" cy="22428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65333" y="310412"/>
            <a:ext cx="1376569" cy="1446550"/>
            <a:chOff x="764484" y="484878"/>
            <a:chExt cx="1376569" cy="1446550"/>
          </a:xfrm>
        </p:grpSpPr>
        <p:sp>
          <p:nvSpPr>
            <p:cNvPr id="22" name="Oval 21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18680" y="484878"/>
              <a:ext cx="559769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f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693759" y="608986"/>
            <a:ext cx="1376569" cy="1446550"/>
            <a:chOff x="764484" y="412308"/>
            <a:chExt cx="1376569" cy="1446550"/>
          </a:xfrm>
        </p:grpSpPr>
        <p:sp>
          <p:nvSpPr>
            <p:cNvPr id="35" name="Oval 34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12597" y="412308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72898" y="223328"/>
            <a:ext cx="1376569" cy="1446550"/>
            <a:chOff x="4972049" y="397794"/>
            <a:chExt cx="1376569" cy="1446550"/>
          </a:xfrm>
        </p:grpSpPr>
        <p:sp>
          <p:nvSpPr>
            <p:cNvPr id="37" name="Oval 36"/>
            <p:cNvSpPr/>
            <p:nvPr/>
          </p:nvSpPr>
          <p:spPr>
            <a:xfrm>
              <a:off x="4972049" y="737626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241803" y="397794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44865" y="658688"/>
            <a:ext cx="1376569" cy="1446550"/>
            <a:chOff x="4972049" y="464294"/>
            <a:chExt cx="1376569" cy="1446550"/>
          </a:xfrm>
        </p:grpSpPr>
        <p:sp>
          <p:nvSpPr>
            <p:cNvPr id="41" name="Oval 40"/>
            <p:cNvSpPr/>
            <p:nvPr/>
          </p:nvSpPr>
          <p:spPr>
            <a:xfrm>
              <a:off x="4972049" y="737626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362137" y="464294"/>
              <a:ext cx="559769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t</a:t>
              </a:r>
            </a:p>
          </p:txBody>
        </p:sp>
      </p:grpSp>
      <p:pic>
        <p:nvPicPr>
          <p:cNvPr id="4" name="foo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8400" y="2921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  <p:bldP spid="18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31354"/>
            <a:ext cx="8239539" cy="432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8800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566849"/>
            <a:ext cx="2184952" cy="204003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157736" y="-64531"/>
            <a:ext cx="1847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vi-VN" sz="8800" b="1"/>
          </a:p>
        </p:txBody>
      </p:sp>
      <p:sp>
        <p:nvSpPr>
          <p:cNvPr id="4" name="AutoShape 2" descr="Book definición y significado | Diccionario Inglés Coll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World Book and Copyright Day 2021: Handbook for Medical Physicists Tops  IAEA's List of Most Popular Publications | IAE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68" y="458240"/>
            <a:ext cx="5458120" cy="4093881"/>
          </a:xfrm>
          <a:prstGeom prst="rect">
            <a:avLst/>
          </a:prstGeom>
        </p:spPr>
      </p:pic>
      <p:pic>
        <p:nvPicPr>
          <p:cNvPr id="12" name="co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4954" y="4031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5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3069770" y="0"/>
            <a:ext cx="6074230" cy="4075611"/>
          </a:xfrm>
          <a:prstGeom prst="round2DiagRect">
            <a:avLst>
              <a:gd name="adj1" fmla="val 37879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 Diagonal Corner Rectangle 3"/>
          <p:cNvSpPr/>
          <p:nvPr/>
        </p:nvSpPr>
        <p:spPr>
          <a:xfrm>
            <a:off x="0" y="4075610"/>
            <a:ext cx="3069770" cy="1069477"/>
          </a:xfrm>
          <a:prstGeom prst="round2DiagRect">
            <a:avLst>
              <a:gd name="adj1" fmla="val 37879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8" t="15741"/>
          <a:stretch/>
        </p:blipFill>
        <p:spPr>
          <a:xfrm>
            <a:off x="111034" y="2221318"/>
            <a:ext cx="2958736" cy="29237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200398" y="888273"/>
            <a:ext cx="5812973" cy="230832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Lucky numbers</a:t>
            </a:r>
            <a:endParaRPr 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262447" y="883643"/>
            <a:ext cx="5812973" cy="230832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72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Lucky numbers</a:t>
            </a:r>
            <a:endParaRPr lang="en-US" sz="7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205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504" y="231354"/>
            <a:ext cx="8239539" cy="432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8800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566849"/>
            <a:ext cx="2184952" cy="204003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4484" y="508022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85440" y="879084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72049" y="508022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944016" y="879084"/>
            <a:ext cx="1376569" cy="10137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13112" y="3566463"/>
            <a:ext cx="854765" cy="707886"/>
            <a:chOff x="2213112" y="3566463"/>
            <a:chExt cx="854765" cy="707886"/>
          </a:xfrm>
        </p:grpSpPr>
        <p:sp>
          <p:nvSpPr>
            <p:cNvPr id="15" name="Oval 14"/>
            <p:cNvSpPr/>
            <p:nvPr/>
          </p:nvSpPr>
          <p:spPr>
            <a:xfrm>
              <a:off x="2213112" y="3666377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05494" y="3566463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o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20277" y="3566987"/>
            <a:ext cx="854765" cy="707886"/>
            <a:chOff x="3220277" y="3566987"/>
            <a:chExt cx="854765" cy="707886"/>
          </a:xfrm>
        </p:grpSpPr>
        <p:sp>
          <p:nvSpPr>
            <p:cNvPr id="17" name="Oval 16"/>
            <p:cNvSpPr/>
            <p:nvPr/>
          </p:nvSpPr>
          <p:spPr>
            <a:xfrm>
              <a:off x="3220277" y="3666901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12659" y="3566987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k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01575" y="3590916"/>
            <a:ext cx="854765" cy="707886"/>
            <a:chOff x="4255604" y="3576402"/>
            <a:chExt cx="854765" cy="707886"/>
          </a:xfrm>
        </p:grpSpPr>
        <p:sp>
          <p:nvSpPr>
            <p:cNvPr id="24" name="Oval 23"/>
            <p:cNvSpPr/>
            <p:nvPr/>
          </p:nvSpPr>
          <p:spPr>
            <a:xfrm>
              <a:off x="4255604" y="3656438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47986" y="3576402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62769" y="3576137"/>
            <a:ext cx="854765" cy="707886"/>
            <a:chOff x="5262769" y="3547109"/>
            <a:chExt cx="854765" cy="707886"/>
          </a:xfrm>
        </p:grpSpPr>
        <p:sp>
          <p:nvSpPr>
            <p:cNvPr id="26" name="Oval 25"/>
            <p:cNvSpPr/>
            <p:nvPr/>
          </p:nvSpPr>
          <p:spPr>
            <a:xfrm>
              <a:off x="5262769" y="3647023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41779" y="3547109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v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27571" y="3545796"/>
            <a:ext cx="854765" cy="707886"/>
            <a:chOff x="6227571" y="3516768"/>
            <a:chExt cx="854765" cy="707886"/>
          </a:xfrm>
        </p:grpSpPr>
        <p:sp>
          <p:nvSpPr>
            <p:cNvPr id="28" name="Oval 27"/>
            <p:cNvSpPr/>
            <p:nvPr/>
          </p:nvSpPr>
          <p:spPr>
            <a:xfrm>
              <a:off x="6227571" y="3636560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19953" y="3516768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34736" y="3526442"/>
            <a:ext cx="854765" cy="707886"/>
            <a:chOff x="7234736" y="3497414"/>
            <a:chExt cx="854765" cy="707886"/>
          </a:xfrm>
        </p:grpSpPr>
        <p:sp>
          <p:nvSpPr>
            <p:cNvPr id="30" name="Oval 29"/>
            <p:cNvSpPr/>
            <p:nvPr/>
          </p:nvSpPr>
          <p:spPr>
            <a:xfrm>
              <a:off x="7234736" y="3617206"/>
              <a:ext cx="854765" cy="56769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67484" y="3497414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/>
                <a:t>n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4483" y="155809"/>
            <a:ext cx="1376569" cy="1446550"/>
            <a:chOff x="764484" y="383280"/>
            <a:chExt cx="1376569" cy="1446550"/>
          </a:xfrm>
        </p:grpSpPr>
        <p:sp>
          <p:nvSpPr>
            <p:cNvPr id="34" name="Oval 33"/>
            <p:cNvSpPr/>
            <p:nvPr/>
          </p:nvSpPr>
          <p:spPr>
            <a:xfrm>
              <a:off x="764484" y="735493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24737" y="383280"/>
              <a:ext cx="81304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c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85440" y="563316"/>
            <a:ext cx="1376569" cy="1446550"/>
            <a:chOff x="2785441" y="790787"/>
            <a:chExt cx="1376569" cy="1446550"/>
          </a:xfrm>
        </p:grpSpPr>
        <p:sp>
          <p:nvSpPr>
            <p:cNvPr id="37" name="Oval 36"/>
            <p:cNvSpPr/>
            <p:nvPr/>
          </p:nvSpPr>
          <p:spPr>
            <a:xfrm>
              <a:off x="2785441" y="1106555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62390" y="790787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72049" y="182315"/>
            <a:ext cx="1376569" cy="1446550"/>
            <a:chOff x="4972050" y="409786"/>
            <a:chExt cx="1376569" cy="1446550"/>
          </a:xfrm>
        </p:grpSpPr>
        <p:sp>
          <p:nvSpPr>
            <p:cNvPr id="43" name="Oval 42"/>
            <p:cNvSpPr/>
            <p:nvPr/>
          </p:nvSpPr>
          <p:spPr>
            <a:xfrm>
              <a:off x="4972050" y="732181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223355" y="409786"/>
              <a:ext cx="87395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o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44016" y="646441"/>
            <a:ext cx="1376569" cy="1446550"/>
            <a:chOff x="6944017" y="873912"/>
            <a:chExt cx="1376569" cy="1446550"/>
          </a:xfrm>
        </p:grpSpPr>
        <p:sp>
          <p:nvSpPr>
            <p:cNvPr id="46" name="Oval 45"/>
            <p:cNvSpPr/>
            <p:nvPr/>
          </p:nvSpPr>
          <p:spPr>
            <a:xfrm>
              <a:off x="6944017" y="1106555"/>
              <a:ext cx="1376569" cy="101379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295776" y="873912"/>
              <a:ext cx="81304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8800" b="1"/>
                <a:t>k</a:t>
              </a:r>
            </a:p>
          </p:txBody>
        </p:sp>
      </p:grpSp>
      <p:pic>
        <p:nvPicPr>
          <p:cNvPr id="3" name="co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4954" y="4031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2534" y="2109475"/>
            <a:ext cx="2110298" cy="26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E:\丫头\png\小人\卡通类素材\yun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8641" y="1015318"/>
            <a:ext cx="1269162" cy="53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61" name="Google Shape;61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1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64" name="Google Shape;64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36264">
            <a:off x="189735" y="96286"/>
            <a:ext cx="1215177" cy="10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 descr="E:\丫头\png\小人\卡通类素材\yunf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 descr="F:\1-原创素材\1_mm1102\PPT\PPT_014\materaials\pageimg_g16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89144" y="339009"/>
            <a:ext cx="6156001" cy="278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69;p1"/>
          <p:cNvSpPr txBox="1"/>
          <p:nvPr/>
        </p:nvSpPr>
        <p:spPr>
          <a:xfrm>
            <a:off x="2346875" y="1333325"/>
            <a:ext cx="423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000"/>
            </a:pPr>
            <a:endParaRPr sz="3000" b="1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22618" y="3291840"/>
            <a:ext cx="2355587" cy="127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72" name="Google Shape;7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75" name="Google Shape;75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78" name="Google Shape;78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81" name="Google Shape;81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814687" y="1324645"/>
            <a:ext cx="5830458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3. 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29159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laser.wav"/>
          </p:stSnd>
        </p:sndAc>
      </p:transition>
    </mc:Choice>
    <mc:Fallback xmlns="">
      <p:transition spd="slow"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010519"/>
            <a:ext cx="8778240" cy="30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21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010519"/>
            <a:ext cx="8778240" cy="3023599"/>
          </a:xfrm>
          <a:prstGeom prst="rect">
            <a:avLst/>
          </a:prstGeom>
        </p:spPr>
      </p:pic>
      <p:pic>
        <p:nvPicPr>
          <p:cNvPr id="3" name="Track 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3174" y="1141620"/>
            <a:ext cx="674480" cy="6744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05061" y="2355574"/>
            <a:ext cx="467139" cy="5367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417905" y="3203713"/>
            <a:ext cx="467139" cy="5367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34340" y="205740"/>
            <a:ext cx="5421630" cy="4411980"/>
          </a:xfrm>
          <a:prstGeom prst="wedgeEllipseCallout">
            <a:avLst>
              <a:gd name="adj1" fmla="val -52833"/>
              <a:gd name="adj2" fmla="val 3942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Callout 4"/>
          <p:cNvSpPr/>
          <p:nvPr/>
        </p:nvSpPr>
        <p:spPr>
          <a:xfrm flipH="1">
            <a:off x="4696764" y="1097280"/>
            <a:ext cx="3875736" cy="2738845"/>
          </a:xfrm>
          <a:prstGeom prst="wedgeEllipseCallout">
            <a:avLst>
              <a:gd name="adj1" fmla="val -54783"/>
              <a:gd name="adj2" fmla="val 580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56" y="677744"/>
            <a:ext cx="4768598" cy="35779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48119" y="973526"/>
            <a:ext cx="2935025" cy="287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4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6000" b="1" i="1">
                <a:solidFill>
                  <a:schemeClr val="accent3"/>
                </a:solidFill>
                <a:latin typeface="Berlin Sans FB" panose="020E0602020502020306" pitchFamily="34" charset="0"/>
              </a:rPr>
              <a:t>I’m </a:t>
            </a:r>
            <a:r>
              <a:rPr lang="en-US" sz="6000" b="1" i="1" dirty="0">
                <a:solidFill>
                  <a:schemeClr val="accent3"/>
                </a:solidFill>
                <a:latin typeface="Berlin Sans FB" panose="020E0602020502020306" pitchFamily="34" charset="0"/>
              </a:rPr>
              <a:t>a speed reader!</a:t>
            </a:r>
            <a:endParaRPr lang="vi-VN" sz="6000" b="1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4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6772" y="606287"/>
            <a:ext cx="8189843" cy="4094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756737" y="681120"/>
            <a:ext cx="7512619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Practice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428062" y="1711981"/>
            <a:ext cx="8387262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There are many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rooms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 in my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school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767" y="2715584"/>
            <a:ext cx="3462555" cy="198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6772" y="606287"/>
            <a:ext cx="8189843" cy="4094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756737" y="681120"/>
            <a:ext cx="7512619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Practice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428061" y="1482767"/>
            <a:ext cx="8387262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The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bedroom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 is small.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The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living room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is small,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too.</a:t>
            </a:r>
            <a:endParaRPr lang="en-US" sz="3200" b="1" dirty="0">
              <a:solidFill>
                <a:srgbClr val="0070C0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/>
          <a:stretch/>
        </p:blipFill>
        <p:spPr>
          <a:xfrm>
            <a:off x="2950542" y="2653747"/>
            <a:ext cx="3342301" cy="23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6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6772" y="606287"/>
            <a:ext cx="8189843" cy="4094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756737" y="681120"/>
            <a:ext cx="7512619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Practice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428062" y="1711981"/>
            <a:ext cx="8387262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There are four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doors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 in my house.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/>
          <a:stretch/>
        </p:blipFill>
        <p:spPr>
          <a:xfrm>
            <a:off x="1170745" y="2296756"/>
            <a:ext cx="3342301" cy="2361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/>
          <a:stretch/>
        </p:blipFill>
        <p:spPr>
          <a:xfrm>
            <a:off x="4214199" y="2296755"/>
            <a:ext cx="3342301" cy="23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2534" y="2109475"/>
            <a:ext cx="2110298" cy="26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E:\丫头\png\小人\卡通类素材\yun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8641" y="1015318"/>
            <a:ext cx="1269162" cy="53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61" name="Google Shape;61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1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64" name="Google Shape;64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36264">
            <a:off x="189735" y="96286"/>
            <a:ext cx="1215177" cy="10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 descr="E:\丫头\png\小人\卡通类素材\yunf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 descr="F:\1-原创素材\1_mm1102\PPT\PPT_014\materaials\pageimg_g16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89144" y="339010"/>
            <a:ext cx="6156001" cy="252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69;p1"/>
          <p:cNvSpPr txBox="1"/>
          <p:nvPr/>
        </p:nvSpPr>
        <p:spPr>
          <a:xfrm>
            <a:off x="2346875" y="1333325"/>
            <a:ext cx="423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000"/>
            </a:pPr>
            <a:endParaRPr sz="3000" b="1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22618" y="3291840"/>
            <a:ext cx="2355587" cy="127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72" name="Google Shape;7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75" name="Google Shape;75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78" name="Google Shape;78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81" name="Google Shape;81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830164" y="1411446"/>
            <a:ext cx="5652654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4. Let’s chant.</a:t>
            </a:r>
          </a:p>
        </p:txBody>
      </p:sp>
    </p:spTree>
    <p:extLst>
      <p:ext uri="{BB962C8B-B14F-4D97-AF65-F5344CB8AC3E}">
        <p14:creationId xmlns:p14="http://schemas.microsoft.com/office/powerpoint/2010/main" val="87822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laser.wav"/>
          </p:stSnd>
        </p:sndAc>
      </p:transition>
    </mc:Choice>
    <mc:Fallback xmlns="">
      <p:transition spd="slow"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809" y="318052"/>
            <a:ext cx="8408504" cy="4502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98" y="362778"/>
            <a:ext cx="7934325" cy="4230255"/>
          </a:xfrm>
          <a:prstGeom prst="rect">
            <a:avLst/>
          </a:prstGeom>
        </p:spPr>
      </p:pic>
      <p:pic>
        <p:nvPicPr>
          <p:cNvPr id="4" name="Track 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808" y="318052"/>
            <a:ext cx="640522" cy="6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9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90084" y="342900"/>
            <a:ext cx="8331738" cy="4389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3959" y="571500"/>
            <a:ext cx="7943988" cy="4000500"/>
          </a:xfrm>
          <a:prstGeom prst="rect">
            <a:avLst/>
          </a:prstGeom>
        </p:spPr>
      </p:pic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3553680" y="2486294"/>
            <a:ext cx="7489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1</a:t>
            </a: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4302603" y="1655714"/>
            <a:ext cx="7489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2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5051527" y="764174"/>
            <a:ext cx="7489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3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1" name="Rectangle 30">
            <a:hlinkClick r:id="rId7" action="ppaction://hlinksldjump"/>
          </p:cNvPr>
          <p:cNvSpPr/>
          <p:nvPr/>
        </p:nvSpPr>
        <p:spPr>
          <a:xfrm>
            <a:off x="5843474" y="764174"/>
            <a:ext cx="7489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4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2" name="Rectangle 31">
            <a:hlinkClick r:id="rId8" action="ppaction://hlinksldjump"/>
          </p:cNvPr>
          <p:cNvSpPr/>
          <p:nvPr/>
        </p:nvSpPr>
        <p:spPr>
          <a:xfrm>
            <a:off x="6681142" y="1776177"/>
            <a:ext cx="7489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5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7615140" y="1655713"/>
            <a:ext cx="7489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6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4" name="Right Arrow 33">
            <a:hlinkClick r:id="rId9" action="ppaction://hlinksldjump"/>
          </p:cNvPr>
          <p:cNvSpPr/>
          <p:nvPr/>
        </p:nvSpPr>
        <p:spPr>
          <a:xfrm>
            <a:off x="7430066" y="4206240"/>
            <a:ext cx="1291756" cy="525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Next </a:t>
            </a:r>
            <a:endParaRPr lang="vi-VN" sz="2400" b="1"/>
          </a:p>
        </p:txBody>
      </p:sp>
    </p:spTree>
    <p:extLst>
      <p:ext uri="{BB962C8B-B14F-4D97-AF65-F5344CB8AC3E}">
        <p14:creationId xmlns:p14="http://schemas.microsoft.com/office/powerpoint/2010/main" val="34887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809" y="318052"/>
            <a:ext cx="8408504" cy="4502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3236"/>
          <a:stretch/>
        </p:blipFill>
        <p:spPr>
          <a:xfrm>
            <a:off x="2673626" y="178904"/>
            <a:ext cx="3671109" cy="2902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9" b="5807"/>
          <a:stretch/>
        </p:blipFill>
        <p:spPr>
          <a:xfrm>
            <a:off x="2673626" y="2940692"/>
            <a:ext cx="4258918" cy="1879786"/>
          </a:xfrm>
          <a:prstGeom prst="rect">
            <a:avLst/>
          </a:prstGeom>
        </p:spPr>
      </p:pic>
      <p:pic>
        <p:nvPicPr>
          <p:cNvPr id="2" name="Track 4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30.8336" end="24644.01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148" y="362778"/>
            <a:ext cx="691322" cy="69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809" y="318052"/>
            <a:ext cx="8408504" cy="4502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04" y="2894793"/>
            <a:ext cx="5703345" cy="1925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79" y="0"/>
            <a:ext cx="4273764" cy="3210339"/>
          </a:xfrm>
          <a:prstGeom prst="rect">
            <a:avLst/>
          </a:prstGeom>
        </p:spPr>
      </p:pic>
      <p:pic>
        <p:nvPicPr>
          <p:cNvPr id="5" name="Track 4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43.2864" end="3812.33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148" y="362778"/>
            <a:ext cx="742122" cy="7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2534" y="2109475"/>
            <a:ext cx="2110298" cy="26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E:\丫头\png\小人\卡通类素材\yun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8641" y="1015318"/>
            <a:ext cx="1269162" cy="53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61" name="Google Shape;61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1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64" name="Google Shape;64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36264">
            <a:off x="189735" y="96286"/>
            <a:ext cx="1215177" cy="10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 descr="E:\丫头\png\小人\卡通类素材\yunf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 descr="F:\1-原创素材\1_mm1102\PPT\PPT_014\materaials\pageimg_g16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89144" y="339010"/>
            <a:ext cx="6156001" cy="252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69;p1"/>
          <p:cNvSpPr txBox="1"/>
          <p:nvPr/>
        </p:nvSpPr>
        <p:spPr>
          <a:xfrm>
            <a:off x="2346875" y="1333325"/>
            <a:ext cx="423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000"/>
            </a:pPr>
            <a:endParaRPr sz="3000" b="1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22618" y="3291840"/>
            <a:ext cx="2355587" cy="127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72" name="Google Shape;7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75" name="Google Shape;75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78" name="Google Shape;78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81" name="Google Shape;81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 descr="E:\丫头\png\小人\卡通类素材\ry.png"/>
            <p:cNvPicPr preferRelativeResize="0"/>
            <p:nvPr/>
          </p:nvPicPr>
          <p:blipFill rotWithShape="1">
            <a:blip r:embed="rId8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900502" y="1136282"/>
            <a:ext cx="5652654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ea typeface="+mn-ea"/>
              </a:rPr>
              <a:t>5. 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3947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laser.wav"/>
          </p:stSnd>
        </p:sndAc>
      </p:transition>
    </mc:Choice>
    <mc:Fallback xmlns="">
      <p:transition spd="slow"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b="1" dirty="0">
                <a:latin typeface="Calibri"/>
                <a:ea typeface="Times New Roman"/>
              </a:rPr>
              <a:t>Finish the sentences</a:t>
            </a:r>
            <a:endParaRPr lang="vi-VN" sz="5400" b="1" dirty="0"/>
          </a:p>
        </p:txBody>
      </p:sp>
      <p:sp>
        <p:nvSpPr>
          <p:cNvPr id="3" name="Oval 2"/>
          <p:cNvSpPr/>
          <p:nvPr/>
        </p:nvSpPr>
        <p:spPr>
          <a:xfrm>
            <a:off x="845820" y="1531620"/>
            <a:ext cx="3383280" cy="3154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2964180" y="1531620"/>
            <a:ext cx="3383280" cy="3154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158740" y="1531620"/>
            <a:ext cx="3383280" cy="3154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72" y="982980"/>
            <a:ext cx="6773188" cy="41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50058" y="778311"/>
            <a:ext cx="4947922" cy="937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2125980" y="884574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There are...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70482" y="2142025"/>
            <a:ext cx="5637724" cy="937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2570482" y="2248287"/>
            <a:ext cx="55805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There are two...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5312" y="1029772"/>
            <a:ext cx="1528688" cy="2224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3835"/>
            <a:ext cx="2570482" cy="164935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47942" y="3570715"/>
            <a:ext cx="7867458" cy="937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1576654" y="3676978"/>
            <a:ext cx="98105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There are two windows </a:t>
            </a: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...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18" y="2395942"/>
            <a:ext cx="1750058" cy="23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1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50057" y="778311"/>
            <a:ext cx="6228819" cy="937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2074179" y="1006544"/>
            <a:ext cx="5580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are two windows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50057" y="2142025"/>
            <a:ext cx="6458149" cy="937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1047942" y="3570715"/>
            <a:ext cx="7867458" cy="937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656C37-C415-4B5D-807C-DF565B4D8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6"/>
          <a:stretch/>
        </p:blipFill>
        <p:spPr>
          <a:xfrm>
            <a:off x="65219" y="3332"/>
            <a:ext cx="1430234" cy="22216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26BDA2-7ACF-4040-A07B-2C59D50BB343}"/>
              </a:ext>
            </a:extLst>
          </p:cNvPr>
          <p:cNvSpPr/>
          <p:nvPr/>
        </p:nvSpPr>
        <p:spPr>
          <a:xfrm>
            <a:off x="1864233" y="2310934"/>
            <a:ext cx="6229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are two windows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my 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4CC833-F53C-4EC2-B29A-1EB748A3CC84}"/>
              </a:ext>
            </a:extLst>
          </p:cNvPr>
          <p:cNvSpPr/>
          <p:nvPr/>
        </p:nvSpPr>
        <p:spPr>
          <a:xfrm>
            <a:off x="1450912" y="3788691"/>
            <a:ext cx="7464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are two windows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my bedroom…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875B2D-8999-40A4-8A81-1FA72FA75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66" b="49701"/>
          <a:stretch/>
        </p:blipFill>
        <p:spPr>
          <a:xfrm>
            <a:off x="7279767" y="1600377"/>
            <a:ext cx="1949988" cy="19443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9790D-9479-40AE-B4D3-8DFFED373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512" y="3079285"/>
            <a:ext cx="1865544" cy="35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3564" y="736899"/>
            <a:ext cx="7536871" cy="937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ounded Rectangle 7"/>
          <p:cNvSpPr/>
          <p:nvPr/>
        </p:nvSpPr>
        <p:spPr>
          <a:xfrm>
            <a:off x="340749" y="2142025"/>
            <a:ext cx="7867458" cy="937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1047942" y="3570715"/>
            <a:ext cx="7867458" cy="937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4CC833-F53C-4EC2-B29A-1EB748A3CC84}"/>
              </a:ext>
            </a:extLst>
          </p:cNvPr>
          <p:cNvSpPr/>
          <p:nvPr/>
        </p:nvSpPr>
        <p:spPr>
          <a:xfrm>
            <a:off x="1226215" y="751081"/>
            <a:ext cx="74644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are two windows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my bedroom. They…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B8B59-DABB-4185-9EC5-E9A1D9FE76EA}"/>
              </a:ext>
            </a:extLst>
          </p:cNvPr>
          <p:cNvSpPr/>
          <p:nvPr/>
        </p:nvSpPr>
        <p:spPr>
          <a:xfrm>
            <a:off x="829536" y="2199840"/>
            <a:ext cx="82921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are two windows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my bedroom. </a:t>
            </a:r>
          </a:p>
          <a:p>
            <a:pPr lvl="0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 are…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8944A-2860-4E20-A64B-27EA333D5201}"/>
              </a:ext>
            </a:extLst>
          </p:cNvPr>
          <p:cNvSpPr/>
          <p:nvPr/>
        </p:nvSpPr>
        <p:spPr>
          <a:xfrm>
            <a:off x="1557123" y="3547151"/>
            <a:ext cx="82921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are two windows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my bedroom. </a:t>
            </a:r>
          </a:p>
          <a:p>
            <a:pPr lvl="0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 are new.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A7A2EB-FC20-43F6-A42A-597558DAD8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29" b="50857"/>
          <a:stretch/>
        </p:blipFill>
        <p:spPr>
          <a:xfrm flipH="1">
            <a:off x="-387534" y="-32615"/>
            <a:ext cx="1871059" cy="18996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FFFF26-328F-48EE-B897-62F599004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53886" y="3150207"/>
            <a:ext cx="2294475" cy="2904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F309BD-BE88-4DDB-83D7-EAD92B226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291" y="1567209"/>
            <a:ext cx="3184693" cy="197994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47B1286-504A-46A5-9B70-B1643D5A2803}"/>
              </a:ext>
            </a:extLst>
          </p:cNvPr>
          <p:cNvGrpSpPr/>
          <p:nvPr/>
        </p:nvGrpSpPr>
        <p:grpSpPr>
          <a:xfrm>
            <a:off x="7218049" y="3882548"/>
            <a:ext cx="1756017" cy="1207592"/>
            <a:chOff x="7218049" y="3882548"/>
            <a:chExt cx="1756017" cy="1207592"/>
          </a:xfrm>
        </p:grpSpPr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10BCC77C-0D02-47FD-A21C-418EFA0C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218049" y="3882548"/>
              <a:ext cx="1756017" cy="1207592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390F6544-E235-4E34-AA75-0EFB112A9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459187" y="4173302"/>
              <a:ext cx="1427738" cy="701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16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936" b="20125"/>
          <a:stretch/>
        </p:blipFill>
        <p:spPr>
          <a:xfrm rot="5400000">
            <a:off x="4135446" y="-839960"/>
            <a:ext cx="3192077" cy="6825027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62374"/>
          <a:stretch/>
        </p:blipFill>
        <p:spPr>
          <a:xfrm>
            <a:off x="-213928" y="1273688"/>
            <a:ext cx="2532899" cy="1839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52" y="1486085"/>
            <a:ext cx="2639203" cy="2228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19834" r="38760" b="10899"/>
          <a:stretch/>
        </p:blipFill>
        <p:spPr>
          <a:xfrm>
            <a:off x="4737629" y="1716950"/>
            <a:ext cx="1987710" cy="1708949"/>
          </a:xfrm>
          <a:prstGeom prst="rect">
            <a:avLst/>
          </a:prstGeom>
        </p:spPr>
      </p:pic>
      <p:sp>
        <p:nvSpPr>
          <p:cNvPr id="23" name="Left Arrow 22">
            <a:hlinkClick r:id="rId12" action="ppaction://hlinksldjump"/>
          </p:cNvPr>
          <p:cNvSpPr/>
          <p:nvPr/>
        </p:nvSpPr>
        <p:spPr>
          <a:xfrm>
            <a:off x="8500242" y="4518643"/>
            <a:ext cx="566329" cy="5657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023066" y="149485"/>
            <a:ext cx="7477176" cy="761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There</a:t>
            </a:r>
            <a:r>
              <a:rPr lang="en-US" sz="2400" b="1" baseline="0" dirty="0"/>
              <a:t> are two chairs in my bedroom. They’re new. </a:t>
            </a:r>
            <a:endParaRPr lang="vi-VN" sz="24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3132541" y="3450636"/>
            <a:ext cx="684803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5395047" y="3450636"/>
            <a:ext cx="684803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725266" y="3459596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347033" y="2234402"/>
            <a:ext cx="14073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+ 5</a:t>
            </a:r>
            <a:endParaRPr lang="en-US" sz="5400" b="1" cap="none" spc="0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559" y="1441569"/>
            <a:ext cx="2676342" cy="225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936" b="20125"/>
          <a:stretch/>
        </p:blipFill>
        <p:spPr>
          <a:xfrm rot="5400000">
            <a:off x="4135446" y="-839960"/>
            <a:ext cx="3192077" cy="6825027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62374"/>
          <a:stretch/>
        </p:blipFill>
        <p:spPr>
          <a:xfrm>
            <a:off x="-213928" y="1273688"/>
            <a:ext cx="2532899" cy="18391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1703" r="27158" b="23506"/>
          <a:stretch/>
        </p:blipFill>
        <p:spPr>
          <a:xfrm>
            <a:off x="4759035" y="1770165"/>
            <a:ext cx="1990757" cy="1591734"/>
          </a:xfrm>
          <a:prstGeom prst="rect">
            <a:avLst/>
          </a:prstGeom>
        </p:spPr>
      </p:pic>
      <p:sp>
        <p:nvSpPr>
          <p:cNvPr id="25" name="Left Arrow 24">
            <a:hlinkClick r:id="rId11" action="ppaction://hlinksldjump"/>
          </p:cNvPr>
          <p:cNvSpPr/>
          <p:nvPr/>
        </p:nvSpPr>
        <p:spPr>
          <a:xfrm>
            <a:off x="8500242" y="4518643"/>
            <a:ext cx="566329" cy="5657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347033" y="2234402"/>
            <a:ext cx="14073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+ 4</a:t>
            </a:r>
            <a:endParaRPr lang="en-US" sz="5400" b="1" cap="none" spc="0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7" t="9117" r="2633"/>
          <a:stretch/>
        </p:blipFill>
        <p:spPr>
          <a:xfrm>
            <a:off x="6999316" y="1710482"/>
            <a:ext cx="1945178" cy="16634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813" b="35313" l="54881" r="75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8" t="16540" r="23523" b="64305"/>
          <a:stretch/>
        </p:blipFill>
        <p:spPr>
          <a:xfrm>
            <a:off x="5847644" y="1743525"/>
            <a:ext cx="902149" cy="68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60" y="1412327"/>
            <a:ext cx="2676342" cy="225970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023066" y="149485"/>
            <a:ext cx="7477176" cy="761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There is a window in the living room. It’s big. </a:t>
            </a:r>
            <a:endParaRPr lang="en-US" sz="240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5513757" y="3472577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3224429" y="3472577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725266" y="3459596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743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936" b="20125"/>
          <a:stretch/>
        </p:blipFill>
        <p:spPr>
          <a:xfrm rot="5400000">
            <a:off x="4135446" y="-839960"/>
            <a:ext cx="3192077" cy="6825027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62374"/>
          <a:stretch/>
        </p:blipFill>
        <p:spPr>
          <a:xfrm>
            <a:off x="-213928" y="1273688"/>
            <a:ext cx="2532899" cy="1839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t="38046" r="23044" b="12944"/>
          <a:stretch/>
        </p:blipFill>
        <p:spPr>
          <a:xfrm>
            <a:off x="4761654" y="1758508"/>
            <a:ext cx="1993260" cy="1712056"/>
          </a:xfrm>
          <a:prstGeom prst="rect">
            <a:avLst/>
          </a:prstGeom>
        </p:spPr>
      </p:pic>
      <p:sp>
        <p:nvSpPr>
          <p:cNvPr id="25" name="Left Arrow 24">
            <a:hlinkClick r:id="rId11" action="ppaction://hlinksldjump"/>
          </p:cNvPr>
          <p:cNvSpPr/>
          <p:nvPr/>
        </p:nvSpPr>
        <p:spPr>
          <a:xfrm>
            <a:off x="8500242" y="4518643"/>
            <a:ext cx="566329" cy="5657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023066" y="149485"/>
            <a:ext cx="7477176" cy="761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There is a bed in my bedroom. It’s old.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0" t="36366" r="23135"/>
          <a:stretch/>
        </p:blipFill>
        <p:spPr>
          <a:xfrm>
            <a:off x="2602522" y="1826930"/>
            <a:ext cx="1875693" cy="17701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5513757" y="3472577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3224429" y="3472577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725266" y="3459596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347033" y="2234402"/>
            <a:ext cx="14073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+ 2</a:t>
            </a:r>
            <a:endParaRPr lang="en-US" sz="5400" b="1" cap="none" spc="0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1703" r="27158" b="23506"/>
          <a:stretch/>
        </p:blipFill>
        <p:spPr>
          <a:xfrm>
            <a:off x="7011114" y="1776686"/>
            <a:ext cx="1990757" cy="15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6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936" b="20125"/>
          <a:stretch/>
        </p:blipFill>
        <p:spPr>
          <a:xfrm rot="5400000">
            <a:off x="4135446" y="-839960"/>
            <a:ext cx="3192077" cy="6825027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62374"/>
          <a:stretch/>
        </p:blipFill>
        <p:spPr>
          <a:xfrm>
            <a:off x="-213928" y="1273688"/>
            <a:ext cx="2532899" cy="1839191"/>
          </a:xfrm>
          <a:prstGeom prst="rect">
            <a:avLst/>
          </a:prstGeom>
        </p:spPr>
      </p:pic>
      <p:sp>
        <p:nvSpPr>
          <p:cNvPr id="25" name="Left Arrow 24">
            <a:hlinkClick r:id="rId10" action="ppaction://hlinksldjump"/>
          </p:cNvPr>
          <p:cNvSpPr/>
          <p:nvPr/>
        </p:nvSpPr>
        <p:spPr>
          <a:xfrm>
            <a:off x="8500242" y="4518643"/>
            <a:ext cx="566329" cy="5657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9"/>
          <a:stretch/>
        </p:blipFill>
        <p:spPr>
          <a:xfrm>
            <a:off x="2522842" y="1758362"/>
            <a:ext cx="1970920" cy="1639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61" y="1880042"/>
            <a:ext cx="1925935" cy="1378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0272" b="4202"/>
          <a:stretch/>
        </p:blipFill>
        <p:spPr>
          <a:xfrm>
            <a:off x="4737781" y="1740876"/>
            <a:ext cx="1987406" cy="165707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023066" y="149485"/>
            <a:ext cx="7477176" cy="761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There are two chairs. They’re big.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7599663" y="3472577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3224429" y="3472577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5389082" y="3490235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347033" y="2234402"/>
            <a:ext cx="14073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+ 3</a:t>
            </a:r>
            <a:endParaRPr lang="en-US" sz="5400" b="1" cap="none" spc="0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72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936" b="20125"/>
          <a:stretch/>
        </p:blipFill>
        <p:spPr>
          <a:xfrm rot="5400000">
            <a:off x="4135446" y="-839960"/>
            <a:ext cx="3192077" cy="6825027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62374"/>
          <a:stretch/>
        </p:blipFill>
        <p:spPr>
          <a:xfrm>
            <a:off x="-213928" y="1273688"/>
            <a:ext cx="2532899" cy="1839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7422" r="27158" b="15087"/>
          <a:stretch/>
        </p:blipFill>
        <p:spPr>
          <a:xfrm>
            <a:off x="4759036" y="1743525"/>
            <a:ext cx="1990757" cy="16580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22805" r="74068" b="14406"/>
          <a:stretch/>
        </p:blipFill>
        <p:spPr>
          <a:xfrm>
            <a:off x="2535380" y="1743525"/>
            <a:ext cx="991110" cy="16580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22805" r="74068" b="14406"/>
          <a:stretch/>
        </p:blipFill>
        <p:spPr>
          <a:xfrm flipH="1">
            <a:off x="3551517" y="1743524"/>
            <a:ext cx="1027665" cy="1658055"/>
          </a:xfrm>
          <a:prstGeom prst="rect">
            <a:avLst/>
          </a:prstGeom>
        </p:spPr>
      </p:pic>
      <p:sp>
        <p:nvSpPr>
          <p:cNvPr id="29" name="Left Arrow 28">
            <a:hlinkClick r:id="rId11" action="ppaction://hlinksldjump"/>
          </p:cNvPr>
          <p:cNvSpPr/>
          <p:nvPr/>
        </p:nvSpPr>
        <p:spPr>
          <a:xfrm>
            <a:off x="8500242" y="4518643"/>
            <a:ext cx="566329" cy="5657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25" y="1388607"/>
            <a:ext cx="2767559" cy="233672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539262" y="149485"/>
            <a:ext cx="7960980" cy="761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There are two doors in the living room. They’re small. </a:t>
            </a:r>
            <a:endParaRPr lang="en-US" sz="24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3132541" y="3450636"/>
            <a:ext cx="684803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5395047" y="3450636"/>
            <a:ext cx="684803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725266" y="3459596"/>
            <a:ext cx="68480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347033" y="2234402"/>
            <a:ext cx="14073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+ 5</a:t>
            </a:r>
            <a:endParaRPr lang="en-US" sz="5400" b="1" cap="none" spc="0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593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  <p:bldP spid="36" grpId="0" animBg="1"/>
      <p:bldP spid="37" grpId="0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681</Words>
  <Application>Microsoft Office PowerPoint</Application>
  <PresentationFormat>Custom</PresentationFormat>
  <Paragraphs>217</Paragraphs>
  <Slides>46</Slides>
  <Notes>44</Notes>
  <HiddenSlides>0</HiddenSlides>
  <MMClips>21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Montserrat</vt:lpstr>
      <vt:lpstr>Barlow</vt:lpstr>
      <vt:lpstr>Microsoft Yahei</vt:lpstr>
      <vt:lpstr>Sport Day</vt:lpstr>
      <vt:lpstr>Calibri</vt:lpstr>
      <vt:lpstr>.VnTime</vt:lpstr>
      <vt:lpstr>Comic Sans MS</vt:lpstr>
      <vt:lpstr>Arial</vt:lpstr>
      <vt:lpstr>Fira Sans Extra Condensed Medium</vt:lpstr>
      <vt:lpstr>Hind</vt:lpstr>
      <vt:lpstr>Berlin Sans FB</vt:lpstr>
      <vt:lpstr>www.jpppt.com</vt:lpstr>
      <vt:lpstr>2_Over The Rainbow by Slidesgo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Finish the sentences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www.jpppt.com</dc:creator>
  <cp:lastModifiedBy>John Luong</cp:lastModifiedBy>
  <cp:revision>190</cp:revision>
  <dcterms:created xsi:type="dcterms:W3CDTF">2015-12-23T06:03:53Z</dcterms:created>
  <dcterms:modified xsi:type="dcterms:W3CDTF">2025-03-01T03:20:49Z</dcterms:modified>
</cp:coreProperties>
</file>