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8" r:id="rId2"/>
    <p:sldMasterId id="2147483712" r:id="rId3"/>
  </p:sldMasterIdLst>
  <p:notesMasterIdLst>
    <p:notesMasterId r:id="rId24"/>
  </p:notesMasterIdLst>
  <p:sldIdLst>
    <p:sldId id="341" r:id="rId4"/>
    <p:sldId id="340" r:id="rId5"/>
    <p:sldId id="339" r:id="rId6"/>
    <p:sldId id="316" r:id="rId7"/>
    <p:sldId id="319" r:id="rId8"/>
    <p:sldId id="327" r:id="rId9"/>
    <p:sldId id="328" r:id="rId10"/>
    <p:sldId id="334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4" d="100"/>
          <a:sy n="84" d="100"/>
        </p:scale>
        <p:origin x="53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t>3/22/2025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69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112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0424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6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608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7112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4778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406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13882"/>
      </p:ext>
    </p:extLst>
  </p:cSld>
  <p:clrMapOvr>
    <a:masterClrMapping/>
  </p:clrMapOvr>
  <p:transition>
    <p:wedg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634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769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7115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34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753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7967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726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031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688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672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4644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5148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329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3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29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9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817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1.wav"/><Relationship Id="rId5" Type="http://schemas.openxmlformats.org/officeDocument/2006/relationships/image" Target="../media/image35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0.gif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1.wav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6.mp3"/><Relationship Id="rId7" Type="http://schemas.openxmlformats.org/officeDocument/2006/relationships/image" Target="../media/image32.jpg"/><Relationship Id="rId12" Type="http://schemas.openxmlformats.org/officeDocument/2006/relationships/audio" Target="../media/audio1.wav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35.png"/><Relationship Id="rId4" Type="http://schemas.openxmlformats.org/officeDocument/2006/relationships/audio" Target="../media/media6.mp3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1.wav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4.png"/><Relationship Id="rId5" Type="http://schemas.openxmlformats.org/officeDocument/2006/relationships/image" Target="../media/image32.jp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3.png"/><Relationship Id="rId12" Type="http://schemas.openxmlformats.org/officeDocument/2006/relationships/image" Target="../media/image5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32.jpg"/><Relationship Id="rId15" Type="http://schemas.openxmlformats.org/officeDocument/2006/relationships/audio" Target="../media/audio1.wav"/><Relationship Id="rId10" Type="http://schemas.openxmlformats.org/officeDocument/2006/relationships/image" Target="../media/image50.png"/><Relationship Id="rId4" Type="http://schemas.openxmlformats.org/officeDocument/2006/relationships/audio" Target="../media/audio1.wav"/><Relationship Id="rId9" Type="http://schemas.openxmlformats.org/officeDocument/2006/relationships/image" Target="../media/image49.png"/><Relationship Id="rId1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6.xml"/><Relationship Id="rId18" Type="http://schemas.openxmlformats.org/officeDocument/2006/relationships/image" Target="../media/image22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slide" Target="slide8.xml"/><Relationship Id="rId2" Type="http://schemas.openxmlformats.org/officeDocument/2006/relationships/audio" Target="../media/audio2.wav"/><Relationship Id="rId16" Type="http://schemas.openxmlformats.org/officeDocument/2006/relationships/image" Target="../media/image21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slide" Target="slide5.xml"/><Relationship Id="rId5" Type="http://schemas.openxmlformats.org/officeDocument/2006/relationships/image" Target="../media/image14.png"/><Relationship Id="rId15" Type="http://schemas.openxmlformats.org/officeDocument/2006/relationships/slide" Target="slide7.xml"/><Relationship Id="rId10" Type="http://schemas.openxmlformats.org/officeDocument/2006/relationships/image" Target="../media/image18.png"/><Relationship Id="rId19" Type="http://schemas.openxmlformats.org/officeDocument/2006/relationships/slide" Target="slide9.xml"/><Relationship Id="rId4" Type="http://schemas.openxmlformats.org/officeDocument/2006/relationships/image" Target="../media/image13.png"/><Relationship Id="rId9" Type="http://schemas.openxmlformats.org/officeDocument/2006/relationships/slide" Target="slide4.xml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24.jp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5.xml"/><Relationship Id="rId4" Type="http://schemas.openxmlformats.org/officeDocument/2006/relationships/image" Target="../media/image24.jpg"/><Relationship Id="rId9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0.png"/><Relationship Id="rId4" Type="http://schemas.openxmlformats.org/officeDocument/2006/relationships/image" Target="../media/image24.jpg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28.png"/><Relationship Id="rId10" Type="http://schemas.openxmlformats.org/officeDocument/2006/relationships/audio" Target="../media/audio1.wav"/><Relationship Id="rId4" Type="http://schemas.openxmlformats.org/officeDocument/2006/relationships/image" Target="../media/image24.jp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0" y="1973766"/>
            <a:ext cx="12192000" cy="4884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936" y="4541040"/>
            <a:ext cx="2653990" cy="231696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0070" y="140247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 đầu 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47674" y="140247"/>
            <a:ext cx="774432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và vận động theo nhịp điệu bản nhạc Vũ hội Vơ- ni – dơ – Dân ca Ý</a:t>
            </a:r>
            <a:endParaRPr lang="vi-VN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C:\Users\ADMIN\Desktop\SHS Âm nhạc 4_057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931" y="915465"/>
            <a:ext cx="7470437" cy="2010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hởi động CĐ7 Vani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17880" y="33998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45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3964" y="4226310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8471" y="33454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1" y="1438507"/>
            <a:ext cx="11721566" cy="1382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46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20985"/>
            <a:ext cx="380256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cao độ và thế tay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67" y="1082907"/>
            <a:ext cx="11902068" cy="2072888"/>
          </a:xfrm>
          <a:prstGeom prst="rect">
            <a:avLst/>
          </a:prstGeom>
        </p:spPr>
      </p:pic>
      <p:pic>
        <p:nvPicPr>
          <p:cNvPr id="13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1" y="424118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886" y="4850780"/>
            <a:ext cx="2918148" cy="20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5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92928"/>
            <a:ext cx="5564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Giới thiệu về nốt trắng chấm dôi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18" y="1699537"/>
            <a:ext cx="7402830" cy="153630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81132" y="3600248"/>
            <a:ext cx="6110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ốt trắng chấm dôi được ngân dài như thế nào?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09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54925"/>
            <a:ext cx="3679471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 hoặc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01" y="2643786"/>
            <a:ext cx="285576" cy="2921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2" y="1609773"/>
            <a:ext cx="11970694" cy="943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45" y="2648443"/>
            <a:ext cx="285576" cy="292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080" y="2648443"/>
            <a:ext cx="285576" cy="292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237" y="2654671"/>
            <a:ext cx="285576" cy="2921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88" y="2654673"/>
            <a:ext cx="285576" cy="2921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417" y="2654672"/>
            <a:ext cx="285576" cy="29219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43" y="2597013"/>
            <a:ext cx="285576" cy="2921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591" y="2648443"/>
            <a:ext cx="285576" cy="292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808" y="2654671"/>
            <a:ext cx="285576" cy="2921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15" name="TT DOC NHAC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11759" y="34681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1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1908718" y="2364903"/>
            <a:ext cx="8785302" cy="101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227803" y="208556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1532603" y="3576740"/>
            <a:ext cx="9161417" cy="973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923003" y="3432015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0722" y="155427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chỉ các nốt trong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41025" y="4197178"/>
            <a:ext cx="3308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nhận xét gì về bài đọc nhạc?</a:t>
            </a:r>
            <a:endParaRPr kumimoji="0" lang="vi-VN" sz="1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4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3392236"/>
            <a:ext cx="11658418" cy="10902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11044" y="610579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1044" y="2696395"/>
            <a:ext cx="136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9256"/>
            <a:ext cx="2219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 đọc nhạc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1191903"/>
            <a:ext cx="11658418" cy="116100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92725" y="62639"/>
            <a:ext cx="609600" cy="60960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19397" y="25677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7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 xmlns="">
      <p:transition spd="slow">
        <p:fade/>
        <p:sndAc>
          <p:stSnd>
            <p:snd r:embed="rId1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9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10874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93" y="885411"/>
            <a:ext cx="11809141" cy="36336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0755" y="885411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13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9210"/>
            <a:ext cx="73822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 BỔ SUNG GV CHO ĐỌC NHẠC BẰNG VIDEO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30575" y="991007"/>
            <a:ext cx="9485232" cy="533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9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" y="89210"/>
            <a:ext cx="11809141" cy="363364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58998" y="198987"/>
            <a:ext cx="46987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kết hợp vỗ tay hoặc gõ đệm theo phách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525" y="4605273"/>
            <a:ext cx="5890358" cy="21283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706" y="2049348"/>
            <a:ext cx="386050" cy="3860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81" y="2049348"/>
            <a:ext cx="386050" cy="3860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493" y="2053780"/>
            <a:ext cx="386050" cy="3860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048" y="2008723"/>
            <a:ext cx="386050" cy="38605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04" y="2008723"/>
            <a:ext cx="386050" cy="386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855" y="2008723"/>
            <a:ext cx="386050" cy="3860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442" y="2009964"/>
            <a:ext cx="386050" cy="38605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339" y="2017135"/>
            <a:ext cx="386050" cy="386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546" y="2049348"/>
            <a:ext cx="386050" cy="38605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565" y="2007374"/>
            <a:ext cx="386050" cy="3860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04" y="3389822"/>
            <a:ext cx="386050" cy="3860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55" y="3363802"/>
            <a:ext cx="386050" cy="38605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24" y="3363314"/>
            <a:ext cx="386050" cy="3860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56" y="3389822"/>
            <a:ext cx="386050" cy="38605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1954" y="2007374"/>
            <a:ext cx="386050" cy="38605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638" y="2017135"/>
            <a:ext cx="386050" cy="3860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4" y="3394254"/>
            <a:ext cx="386050" cy="38605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859" y="3396885"/>
            <a:ext cx="386050" cy="38605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549" y="3385734"/>
            <a:ext cx="386050" cy="38605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078" y="3396885"/>
            <a:ext cx="386050" cy="3860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95" y="3396885"/>
            <a:ext cx="386050" cy="38605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77" y="3396885"/>
            <a:ext cx="386050" cy="38605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50" y="3368127"/>
            <a:ext cx="386050" cy="386050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4114" y="3385734"/>
            <a:ext cx="386050" cy="386050"/>
          </a:xfrm>
          <a:prstGeom prst="rect">
            <a:avLst/>
          </a:prstGeom>
        </p:spPr>
      </p:pic>
      <p:pic>
        <p:nvPicPr>
          <p:cNvPr id="3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78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9" y="89210"/>
            <a:ext cx="11809141" cy="36336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24469" y="200722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339" y="4725697"/>
            <a:ext cx="3645876" cy="2132303"/>
          </a:xfrm>
          <a:prstGeom prst="rect">
            <a:avLst/>
          </a:prstGeom>
        </p:spPr>
      </p:pic>
      <p:pic>
        <p:nvPicPr>
          <p:cNvPr id="8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528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0039" y="6160801"/>
            <a:ext cx="566215" cy="4795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93" y="-15622"/>
            <a:ext cx="4020972" cy="12047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68495" y="1806736"/>
            <a:ext cx="179888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27  </a:t>
            </a:r>
            <a:endParaRPr lang="en-US" sz="3200" b="1" dirty="0">
              <a:solidFill>
                <a:schemeClr val="bg1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74133" y="2695158"/>
            <a:ext cx="7270933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DẤU LẶNG</a:t>
            </a:r>
            <a:endParaRPr lang="en-US" sz="2400" dirty="0" smtClean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148296" y="3392484"/>
            <a:ext cx="3922605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chemeClr val="bg1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4</a:t>
            </a:r>
            <a:endParaRPr lang="en-US" sz="2400" dirty="0" smtClean="0">
              <a:solidFill>
                <a:schemeClr val="bg1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53" y="3342628"/>
            <a:ext cx="770400" cy="223746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006" y="3883965"/>
            <a:ext cx="1144888" cy="26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015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8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553" y="5124667"/>
            <a:ext cx="4200000" cy="173333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5" y="89210"/>
            <a:ext cx="11809141" cy="363364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226815" y="89210"/>
            <a:ext cx="3318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715" y="2174385"/>
            <a:ext cx="363394" cy="1724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193" y="2167558"/>
            <a:ext cx="363394" cy="1724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656" y="2174385"/>
            <a:ext cx="363394" cy="1724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34" y="2187564"/>
            <a:ext cx="363394" cy="1724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21" y="3375000"/>
            <a:ext cx="363394" cy="17240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46" y="3375000"/>
            <a:ext cx="363394" cy="17240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829" y="2089831"/>
            <a:ext cx="510915" cy="3278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15" y="3297273"/>
            <a:ext cx="510915" cy="3278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980" y="2143061"/>
            <a:ext cx="445706" cy="26141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25" y="3408224"/>
            <a:ext cx="445706" cy="26141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191" y="2174385"/>
            <a:ext cx="344747" cy="20727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47" y="3384191"/>
            <a:ext cx="344747" cy="20727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981" y="3443767"/>
            <a:ext cx="344747" cy="20727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56" y="3408224"/>
            <a:ext cx="344747" cy="2072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150" y="2089865"/>
            <a:ext cx="351297" cy="36780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01" y="3297273"/>
            <a:ext cx="351297" cy="3678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105" y="2101867"/>
            <a:ext cx="324396" cy="26265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34" y="3388389"/>
            <a:ext cx="324396" cy="262656"/>
          </a:xfrm>
          <a:prstGeom prst="rect">
            <a:avLst/>
          </a:prstGeom>
        </p:spPr>
      </p:pic>
      <p:pic>
        <p:nvPicPr>
          <p:cNvPr id="26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49552" y="5059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9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5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64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979" y="2394284"/>
            <a:ext cx="2747567" cy="45501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73" y="2141621"/>
            <a:ext cx="2317307" cy="471637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171" y="631821"/>
            <a:ext cx="6119116" cy="57719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48" y="1974539"/>
            <a:ext cx="3114261" cy="301395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7374" y="4046312"/>
            <a:ext cx="1833104" cy="1884358"/>
          </a:xfrm>
          <a:prstGeom prst="rect">
            <a:avLst/>
          </a:prstGeom>
        </p:spPr>
      </p:pic>
      <p:sp>
        <p:nvSpPr>
          <p:cNvPr id="48" name="AutoShape 5"/>
          <p:cNvSpPr>
            <a:spLocks noChangeArrowheads="1"/>
          </p:cNvSpPr>
          <p:nvPr/>
        </p:nvSpPr>
        <p:spPr bwMode="auto">
          <a:xfrm rot="12361515">
            <a:off x="6868864" y="70785"/>
            <a:ext cx="484395" cy="1289007"/>
          </a:xfrm>
          <a:prstGeom prst="flowChartExtract">
            <a:avLst/>
          </a:prstGeom>
          <a:gradFill rotWithShape="1">
            <a:gsLst>
              <a:gs pos="0">
                <a:srgbClr val="6A570A"/>
              </a:gs>
              <a:gs pos="50000">
                <a:srgbClr val="E4BD16"/>
              </a:gs>
              <a:gs pos="100000">
                <a:srgbClr val="6A570A"/>
              </a:gs>
            </a:gsLst>
            <a:lin ang="0" scaled="1"/>
          </a:gradFill>
          <a:ln w="25400">
            <a:solidFill>
              <a:schemeClr val="bg1"/>
            </a:solidFill>
            <a:miter lim="800000"/>
            <a:headEnd/>
            <a:tailEnd/>
          </a:ln>
        </p:spPr>
        <p:txBody>
          <a:bodyPr vert="eaVert" wrap="none" anchor="ctr">
            <a:scene3d>
              <a:camera prst="isometricOffAxis1Left"/>
              <a:lightRig rig="threePt" dir="t"/>
            </a:scene3d>
          </a:bodyPr>
          <a:lstStyle/>
          <a:p>
            <a:pPr algn="ctr" eaLnBrk="1" hangingPunct="1"/>
            <a:endParaRPr lang="en-US" altLang="en-US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0101" y="2004490"/>
            <a:ext cx="2729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 ô chữ và trả lời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6" y="-13909"/>
            <a:ext cx="2626211" cy="637362"/>
          </a:xfrm>
          <a:prstGeom prst="rect">
            <a:avLst/>
          </a:prstGeom>
        </p:spPr>
      </p:pic>
      <p:pic>
        <p:nvPicPr>
          <p:cNvPr id="51" name="Picture 5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79" y="-13788"/>
            <a:ext cx="911330" cy="894098"/>
          </a:xfrm>
          <a:prstGeom prst="rect">
            <a:avLst/>
          </a:prstGeom>
        </p:spPr>
      </p:pic>
      <p:pic>
        <p:nvPicPr>
          <p:cNvPr id="52" name="Picture 5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14" y="-37967"/>
            <a:ext cx="930260" cy="926326"/>
          </a:xfrm>
          <a:prstGeom prst="rect">
            <a:avLst/>
          </a:prstGeom>
        </p:spPr>
      </p:pic>
      <p:pic>
        <p:nvPicPr>
          <p:cNvPr id="53" name="Picture 52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871" y="19567"/>
            <a:ext cx="903264" cy="926326"/>
          </a:xfrm>
          <a:prstGeom prst="rect">
            <a:avLst/>
          </a:prstGeom>
        </p:spPr>
      </p:pic>
      <p:pic>
        <p:nvPicPr>
          <p:cNvPr id="54" name="Picture 5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881" y="-13909"/>
            <a:ext cx="969051" cy="966998"/>
          </a:xfrm>
          <a:prstGeom prst="rect">
            <a:avLst/>
          </a:prstGeom>
        </p:spPr>
      </p:pic>
      <p:pic>
        <p:nvPicPr>
          <p:cNvPr id="55" name="Picture 54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431" y="-17824"/>
            <a:ext cx="952821" cy="970913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300253" y="1520973"/>
            <a:ext cx="2909353" cy="50235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tròn kì diệu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45577" y="923655"/>
            <a:ext cx="301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vào chữ Lý thuyết âm nhạc để quay và dừng. Mũi tên chỉ không đúng ô chỗ phần quay thuộc về bạn sau. Khi mở hết các ô chữ ấn vào mũi tên dưới.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0" y="1085918"/>
            <a:ext cx="3931305" cy="32053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 dụng - Trải nghiệm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9" name="Picture 58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28798" y="5699845"/>
            <a:ext cx="1087839" cy="1018232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10508135" y="5392068"/>
            <a:ext cx="1664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 tục bài giảng</a:t>
            </a:r>
            <a:endParaRPr lang="vi-VN" sz="1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41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tro choi bi 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72" y="4991100"/>
            <a:ext cx="1862877" cy="1866900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46" y="0"/>
            <a:ext cx="1434481" cy="140735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31219"/>
            <a:ext cx="2949846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3235" y="2113728"/>
            <a:ext cx="11983452" cy="113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Khuông nhạc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gồm 5 dòng kẻ song song và cách đều nhau, tạo thành 4 khe. Dùng để ghi các nốt nhạc thứ tự các dòng và khe được tính từ dưới </a:t>
            </a: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lên.</a:t>
            </a:r>
            <a:endParaRPr lang="vi-VN" sz="24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253" y="0"/>
            <a:ext cx="1583662" cy="157696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05465"/>
            <a:ext cx="29498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</a:t>
            </a:r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4717" y="2267913"/>
            <a:ext cx="10984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Khóa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được đặt ở đầu khuôn nhạc, xác định vị trí nốt son trên dòng kẻ thứ hai. </a:t>
            </a:r>
            <a:endParaRPr lang="vi-VN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6112" y="0"/>
            <a:ext cx="1348585" cy="1383017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725"/>
            <a:ext cx="68034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Hãy </a:t>
            </a: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</a:rPr>
              <a:t>đọc tên nốt và hình nốt nhạc trong đoạn nhạc sau</a:t>
            </a:r>
            <a:endParaRPr lang="vi-VN" sz="2400" dirty="0"/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3017"/>
            <a:ext cx="12192000" cy="36080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72977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411" y="867633"/>
            <a:ext cx="1425589" cy="1422569"/>
          </a:xfrm>
          <a:prstGeom prst="rect">
            <a:avLst/>
          </a:prstGeom>
        </p:spPr>
      </p:pic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384616"/>
            <a:ext cx="5921814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nêu khái niệm và đọc tên các hình nốt sau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C:\Users\ADMIN\Desktop\Picture1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80" y="0"/>
            <a:ext cx="6155020" cy="867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ADMIN\Desktop\Picture1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66" y="2117557"/>
            <a:ext cx="10301904" cy="22138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356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339" y="-56056"/>
            <a:ext cx="1434117" cy="1461347"/>
          </a:xfrm>
          <a:prstGeom prst="rect">
            <a:avLst/>
          </a:prstGeom>
        </p:spPr>
      </p:pic>
      <p:pic>
        <p:nvPicPr>
          <p:cNvPr id="36" name="Picture 3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832" y="4991100"/>
            <a:ext cx="1862877" cy="18669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9493" y="191601"/>
            <a:ext cx="29498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hãy nếu khái </a:t>
            </a:r>
            <a:r>
              <a:rPr lang="en-US" sz="240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niệm</a:t>
            </a:r>
            <a:endParaRPr lang="vi-VN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5011" y="2267913"/>
            <a:ext cx="117067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  <a:tabLst>
                <a:tab pos="3543300" algn="l"/>
              </a:tabLst>
            </a:pPr>
            <a:r>
              <a:rPr lang="en-US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nhạc, sự ngưng nghỉ không vang lên của âm thanh được thể hiện bằng các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 lặng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Độ dài ngưng nghỉ của mỗi dấu nặng bằng độ ngân dài một hình nốt cùng tên.</a:t>
            </a:r>
            <a:endParaRPr lang="vi-VN" sz="2400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217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11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209848"/>
            <a:ext cx="11809141" cy="363364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939097" y="3943203"/>
            <a:ext cx="33760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14" y="209848"/>
            <a:ext cx="1809910" cy="7204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51547" y="367851"/>
            <a:ext cx="3013027" cy="709204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1865140" y="2384472"/>
            <a:ext cx="8761972" cy="15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372969" y="224216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1525304" y="3574845"/>
            <a:ext cx="9224472" cy="888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775809" y="3520328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163570" y="753890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22" y="4574096"/>
            <a:ext cx="5890358" cy="2128301"/>
          </a:xfrm>
          <a:prstGeom prst="rect">
            <a:avLst/>
          </a:prstGeom>
        </p:spPr>
      </p:pic>
      <p:pic>
        <p:nvPicPr>
          <p:cNvPr id="2" name="BĐN số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22311" y="5028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01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0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4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24" grpId="0" animBg="1"/>
      <p:bldP spid="27" grpId="0" animBg="1"/>
    </p:bldLst>
  </p:timing>
</p:sld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1596</TotalTime>
  <Words>346</Words>
  <Application>Microsoft Office PowerPoint</Application>
  <PresentationFormat>Widescreen</PresentationFormat>
  <Paragraphs>41</Paragraphs>
  <Slides>20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#9Slide05 Dancing Script</vt:lpstr>
      <vt:lpstr>Arial</vt:lpstr>
      <vt:lpstr>Calibri</vt:lpstr>
      <vt:lpstr>Tahoma</vt:lpstr>
      <vt:lpstr>Times New Roman</vt:lpstr>
      <vt:lpstr>Wingdings</vt:lpstr>
      <vt:lpstr>Textured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STD_QUYEN</cp:lastModifiedBy>
  <cp:revision>166</cp:revision>
  <dcterms:created xsi:type="dcterms:W3CDTF">2022-07-19T08:03:09Z</dcterms:created>
  <dcterms:modified xsi:type="dcterms:W3CDTF">2025-03-22T03:16:24Z</dcterms:modified>
</cp:coreProperties>
</file>