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27"/>
  </p:notesMasterIdLst>
  <p:sldIdLst>
    <p:sldId id="290" r:id="rId4"/>
    <p:sldId id="263" r:id="rId5"/>
    <p:sldId id="260" r:id="rId6"/>
    <p:sldId id="283" r:id="rId7"/>
    <p:sldId id="301" r:id="rId8"/>
    <p:sldId id="284" r:id="rId9"/>
    <p:sldId id="269" r:id="rId10"/>
    <p:sldId id="270" r:id="rId11"/>
    <p:sldId id="286" r:id="rId12"/>
    <p:sldId id="287" r:id="rId13"/>
    <p:sldId id="271" r:id="rId14"/>
    <p:sldId id="285" r:id="rId15"/>
    <p:sldId id="302" r:id="rId16"/>
    <p:sldId id="291" r:id="rId17"/>
    <p:sldId id="305" r:id="rId18"/>
    <p:sldId id="306" r:id="rId19"/>
    <p:sldId id="288" r:id="rId20"/>
    <p:sldId id="308" r:id="rId21"/>
    <p:sldId id="309" r:id="rId22"/>
    <p:sldId id="310" r:id="rId23"/>
    <p:sldId id="311" r:id="rId24"/>
    <p:sldId id="295"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7EED0-EDC9-41B3-A84F-A189A5C30C7E}"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8C869-EC97-4486-88BA-3052053DD073}" type="slidenum">
              <a:rPr lang="en-US" smtClean="0"/>
              <a:t>‹#›</a:t>
            </a:fld>
            <a:endParaRPr lang="en-US"/>
          </a:p>
        </p:txBody>
      </p:sp>
    </p:spTree>
    <p:extLst>
      <p:ext uri="{BB962C8B-B14F-4D97-AF65-F5344CB8AC3E}">
        <p14:creationId xmlns:p14="http://schemas.microsoft.com/office/powerpoint/2010/main" val="14011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38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094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763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4581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800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525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8257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924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148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050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85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7794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93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14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64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222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9976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8494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9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47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616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357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499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874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367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61194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820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9737" y="0"/>
            <a:ext cx="1171574" cy="1171574"/>
          </a:xfrm>
          <a:prstGeom prst="rect">
            <a:avLst/>
          </a:prstGeom>
        </p:spPr>
      </p:pic>
    </p:spTree>
    <p:extLst>
      <p:ext uri="{BB962C8B-B14F-4D97-AF65-F5344CB8AC3E}">
        <p14:creationId xmlns:p14="http://schemas.microsoft.com/office/powerpoint/2010/main" val="312029667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853299485"/>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2562" y="328613"/>
            <a:ext cx="1171574" cy="1171574"/>
          </a:xfrm>
          <a:prstGeom prst="rect">
            <a:avLst/>
          </a:prstGeom>
        </p:spPr>
      </p:pic>
    </p:spTree>
    <p:extLst>
      <p:ext uri="{BB962C8B-B14F-4D97-AF65-F5344CB8AC3E}">
        <p14:creationId xmlns:p14="http://schemas.microsoft.com/office/powerpoint/2010/main" val="422371532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34.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37.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6.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1.png"/><Relationship Id="rId10" Type="http://schemas.openxmlformats.org/officeDocument/2006/relationships/image" Target="../media/image40.pn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2.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1.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0.xml"/><Relationship Id="rId7" Type="http://schemas.microsoft.com/office/2007/relationships/hdphoto" Target="../media/hdphoto2.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30.jpeg"/><Relationship Id="rId4" Type="http://schemas.openxmlformats.org/officeDocument/2006/relationships/slideLayout" Target="../slideLayouts/slideLayout9.xm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24.png"/><Relationship Id="rId4" Type="http://schemas.openxmlformats.org/officeDocument/2006/relationships/notesSlide" Target="../notesSlides/notesSlide9.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8">
            <a:extLst>
              <a:ext uri="{FF2B5EF4-FFF2-40B4-BE49-F238E27FC236}">
                <a16:creationId xmlns:a16="http://schemas.microsoft.com/office/drawing/2014/main" id="{99ADF080-DBF5-4491-B157-EFC2CF000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24">
            <a:extLst>
              <a:ext uri="{FF2B5EF4-FFF2-40B4-BE49-F238E27FC236}">
                <a16:creationId xmlns:a16="http://schemas.microsoft.com/office/drawing/2014/main" id="{FC768B06-9638-43A0-9601-4E805CC7DD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1" name="组合 12">
            <a:extLst>
              <a:ext uri="{FF2B5EF4-FFF2-40B4-BE49-F238E27FC236}">
                <a16:creationId xmlns:a16="http://schemas.microsoft.com/office/drawing/2014/main" id="{FA0D3DB6-D6F4-4A10-92C0-13EC2BC3C2B1}"/>
              </a:ext>
            </a:extLst>
          </p:cNvPr>
          <p:cNvGrpSpPr/>
          <p:nvPr/>
        </p:nvGrpSpPr>
        <p:grpSpPr>
          <a:xfrm>
            <a:off x="-1" y="5384684"/>
            <a:ext cx="12192001" cy="1473315"/>
            <a:chOff x="-1" y="5285788"/>
            <a:chExt cx="13010397" cy="1572212"/>
          </a:xfrm>
        </p:grpSpPr>
        <p:pic>
          <p:nvPicPr>
            <p:cNvPr id="12" name="图片 9">
              <a:extLst>
                <a:ext uri="{FF2B5EF4-FFF2-40B4-BE49-F238E27FC236}">
                  <a16:creationId xmlns:a16="http://schemas.microsoft.com/office/drawing/2014/main" id="{F2D579E9-E4CA-4B51-900B-F560A770F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3" name="图片 10">
              <a:extLst>
                <a:ext uri="{FF2B5EF4-FFF2-40B4-BE49-F238E27FC236}">
                  <a16:creationId xmlns:a16="http://schemas.microsoft.com/office/drawing/2014/main" id="{01F64D8E-4C93-41DC-8E3E-8C918AEB1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4" name="图片 11">
              <a:extLst>
                <a:ext uri="{FF2B5EF4-FFF2-40B4-BE49-F238E27FC236}">
                  <a16:creationId xmlns:a16="http://schemas.microsoft.com/office/drawing/2014/main" id="{51B530E6-0E45-4D34-8D48-A82EDD074F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5" name="图片 5">
            <a:extLst>
              <a:ext uri="{FF2B5EF4-FFF2-40B4-BE49-F238E27FC236}">
                <a16:creationId xmlns:a16="http://schemas.microsoft.com/office/drawing/2014/main" id="{6880AA75-6C9D-4BBD-879B-C6D303FC1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53" t="16464" r="7803" b="58072"/>
          <a:stretch/>
        </p:blipFill>
        <p:spPr>
          <a:xfrm>
            <a:off x="597475" y="851134"/>
            <a:ext cx="4792206" cy="4353035"/>
          </a:xfrm>
          <a:prstGeom prst="rect">
            <a:avLst/>
          </a:prstGeom>
        </p:spPr>
      </p:pic>
      <p:pic>
        <p:nvPicPr>
          <p:cNvPr id="16" name="图片 7">
            <a:extLst>
              <a:ext uri="{FF2B5EF4-FFF2-40B4-BE49-F238E27FC236}">
                <a16:creationId xmlns:a16="http://schemas.microsoft.com/office/drawing/2014/main" id="{B098D46E-A9AE-453B-AC1A-02D79AB430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a:off x="1614726" y="4771689"/>
            <a:ext cx="996796" cy="2286000"/>
          </a:xfrm>
          <a:prstGeom prst="rect">
            <a:avLst/>
          </a:prstGeom>
        </p:spPr>
      </p:pic>
      <p:pic>
        <p:nvPicPr>
          <p:cNvPr id="17" name="图片 8">
            <a:extLst>
              <a:ext uri="{FF2B5EF4-FFF2-40B4-BE49-F238E27FC236}">
                <a16:creationId xmlns:a16="http://schemas.microsoft.com/office/drawing/2014/main" id="{CF26C7B7-845C-4950-BD42-2CE69077F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18" name="组合 23">
            <a:extLst>
              <a:ext uri="{FF2B5EF4-FFF2-40B4-BE49-F238E27FC236}">
                <a16:creationId xmlns:a16="http://schemas.microsoft.com/office/drawing/2014/main" id="{73E223D8-2564-4C90-857F-5EDC0A04122F}"/>
              </a:ext>
            </a:extLst>
          </p:cNvPr>
          <p:cNvGrpSpPr/>
          <p:nvPr/>
        </p:nvGrpSpPr>
        <p:grpSpPr>
          <a:xfrm>
            <a:off x="-27590" y="-17733"/>
            <a:ext cx="12305231" cy="1124471"/>
            <a:chOff x="-27590" y="-17733"/>
            <a:chExt cx="12305231" cy="1124471"/>
          </a:xfrm>
        </p:grpSpPr>
        <p:grpSp>
          <p:nvGrpSpPr>
            <p:cNvPr id="19" name="组合 17">
              <a:extLst>
                <a:ext uri="{FF2B5EF4-FFF2-40B4-BE49-F238E27FC236}">
                  <a16:creationId xmlns:a16="http://schemas.microsoft.com/office/drawing/2014/main" id="{16C2A471-8306-474F-BF7A-B28D3AC6B07F}"/>
                </a:ext>
              </a:extLst>
            </p:cNvPr>
            <p:cNvGrpSpPr/>
            <p:nvPr/>
          </p:nvGrpSpPr>
          <p:grpSpPr>
            <a:xfrm flipH="1" flipV="1">
              <a:off x="3045150" y="-8942"/>
              <a:ext cx="9232491" cy="1115680"/>
              <a:chOff x="-1" y="5285788"/>
              <a:chExt cx="13010397" cy="1572212"/>
            </a:xfrm>
          </p:grpSpPr>
          <p:pic>
            <p:nvPicPr>
              <p:cNvPr id="22" name="图片 18">
                <a:extLst>
                  <a:ext uri="{FF2B5EF4-FFF2-40B4-BE49-F238E27FC236}">
                    <a16:creationId xmlns:a16="http://schemas.microsoft.com/office/drawing/2014/main" id="{7C4EA380-5E22-4778-9215-B2FDC2D4358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3" name="图片 19">
                <a:extLst>
                  <a:ext uri="{FF2B5EF4-FFF2-40B4-BE49-F238E27FC236}">
                    <a16:creationId xmlns:a16="http://schemas.microsoft.com/office/drawing/2014/main" id="{06910F75-69F0-4FAD-AE42-6B6D1DD278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4" name="图片 20">
                <a:extLst>
                  <a:ext uri="{FF2B5EF4-FFF2-40B4-BE49-F238E27FC236}">
                    <a16:creationId xmlns:a16="http://schemas.microsoft.com/office/drawing/2014/main" id="{8A19B19D-D169-4DC6-A114-C3C7C15C9A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0" name="图片 21">
              <a:extLst>
                <a:ext uri="{FF2B5EF4-FFF2-40B4-BE49-F238E27FC236}">
                  <a16:creationId xmlns:a16="http://schemas.microsoft.com/office/drawing/2014/main" id="{ABEC408A-17CD-44B7-A4FE-CE9E145DF0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1" name="图片 22">
              <a:extLst>
                <a:ext uri="{FF2B5EF4-FFF2-40B4-BE49-F238E27FC236}">
                  <a16:creationId xmlns:a16="http://schemas.microsoft.com/office/drawing/2014/main" id="{1D156FAD-0FAC-41BD-A66F-8D6AB9D0C7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5" name="图片 25">
            <a:extLst>
              <a:ext uri="{FF2B5EF4-FFF2-40B4-BE49-F238E27FC236}">
                <a16:creationId xmlns:a16="http://schemas.microsoft.com/office/drawing/2014/main" id="{E1AB337E-E6C5-441F-8E14-7FEEF52B7A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19859773">
            <a:off x="11316809" y="1288186"/>
            <a:ext cx="996796" cy="2286000"/>
          </a:xfrm>
          <a:prstGeom prst="rect">
            <a:avLst/>
          </a:prstGeom>
        </p:spPr>
      </p:pic>
      <p:pic>
        <p:nvPicPr>
          <p:cNvPr id="26" name="图片 26">
            <a:extLst>
              <a:ext uri="{FF2B5EF4-FFF2-40B4-BE49-F238E27FC236}">
                <a16:creationId xmlns:a16="http://schemas.microsoft.com/office/drawing/2014/main" id="{260AD092-C56E-4FC3-B8F5-EE6131B937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7" name="图片 27">
            <a:extLst>
              <a:ext uri="{FF2B5EF4-FFF2-40B4-BE49-F238E27FC236}">
                <a16:creationId xmlns:a16="http://schemas.microsoft.com/office/drawing/2014/main" id="{81EF5435-42C7-4523-8DE8-CF4A78598D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sp>
        <p:nvSpPr>
          <p:cNvPr id="30" name="Rectangle: Diagonal Corners Rounded 29">
            <a:extLst>
              <a:ext uri="{FF2B5EF4-FFF2-40B4-BE49-F238E27FC236}">
                <a16:creationId xmlns:a16="http://schemas.microsoft.com/office/drawing/2014/main" id="{E3FC039A-0BAC-4C72-BDF0-9EB279943A08}"/>
              </a:ext>
            </a:extLst>
          </p:cNvPr>
          <p:cNvSpPr/>
          <p:nvPr/>
        </p:nvSpPr>
        <p:spPr>
          <a:xfrm>
            <a:off x="5827455" y="1189875"/>
            <a:ext cx="4892563"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rPr>
              <a:t>HOẠT ĐỘNG TRẢI NGHIỆM</a:t>
            </a:r>
          </a:p>
        </p:txBody>
      </p:sp>
      <p:pic>
        <p:nvPicPr>
          <p:cNvPr id="2" name="Picture 1">
            <a:extLst>
              <a:ext uri="{FF2B5EF4-FFF2-40B4-BE49-F238E27FC236}">
                <a16:creationId xmlns:a16="http://schemas.microsoft.com/office/drawing/2014/main" id="{B196F33C-F67C-46A9-82C0-6ACD4AF7A763}"/>
              </a:ext>
            </a:extLst>
          </p:cNvPr>
          <p:cNvPicPr>
            <a:picLocks noChangeAspect="1"/>
          </p:cNvPicPr>
          <p:nvPr/>
        </p:nvPicPr>
        <p:blipFill>
          <a:blip r:embed="rId12"/>
          <a:stretch>
            <a:fillRect/>
          </a:stretch>
        </p:blipFill>
        <p:spPr>
          <a:xfrm>
            <a:off x="5144413" y="3083846"/>
            <a:ext cx="7047587" cy="993734"/>
          </a:xfrm>
          <a:prstGeom prst="rect">
            <a:avLst/>
          </a:prstGeom>
        </p:spPr>
      </p:pic>
      <p:pic>
        <p:nvPicPr>
          <p:cNvPr id="3" name="Picture 2">
            <a:extLst>
              <a:ext uri="{FF2B5EF4-FFF2-40B4-BE49-F238E27FC236}">
                <a16:creationId xmlns:a16="http://schemas.microsoft.com/office/drawing/2014/main" id="{05C1B473-543F-497F-8D6C-863206572E4D}"/>
              </a:ext>
            </a:extLst>
          </p:cNvPr>
          <p:cNvPicPr>
            <a:picLocks noChangeAspect="1"/>
          </p:cNvPicPr>
          <p:nvPr/>
        </p:nvPicPr>
        <p:blipFill>
          <a:blip r:embed="rId13"/>
          <a:stretch>
            <a:fillRect/>
          </a:stretch>
        </p:blipFill>
        <p:spPr>
          <a:xfrm>
            <a:off x="7096648" y="2662847"/>
            <a:ext cx="2292295" cy="585267"/>
          </a:xfrm>
          <a:prstGeom prst="rect">
            <a:avLst/>
          </a:prstGeom>
        </p:spPr>
      </p:pic>
      <p:sp>
        <p:nvSpPr>
          <p:cNvPr id="4" name="Oval 3">
            <a:extLst>
              <a:ext uri="{FF2B5EF4-FFF2-40B4-BE49-F238E27FC236}">
                <a16:creationId xmlns:a16="http://schemas.microsoft.com/office/drawing/2014/main" id="{3509EED6-A3E4-C6FE-8ED8-4A15300DA36B}"/>
              </a:ext>
            </a:extLst>
          </p:cNvPr>
          <p:cNvSpPr/>
          <p:nvPr/>
        </p:nvSpPr>
        <p:spPr>
          <a:xfrm>
            <a:off x="-1608060" y="134208"/>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03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8" presetClass="emph" presetSubtype="0" decel="49000" fill="hold" nodeType="withEffect">
                                  <p:stCondLst>
                                    <p:cond delay="0"/>
                                  </p:stCondLst>
                                  <p:childTnLst>
                                    <p:animRot by="21600000">
                                      <p:cBhvr>
                                        <p:cTn id="50" dur="4900" fill="hold"/>
                                        <p:tgtEl>
                                          <p:spTgt spid="15"/>
                                        </p:tgtEl>
                                        <p:attrNameLst>
                                          <p:attrName>r</p:attrName>
                                        </p:attrNameLst>
                                      </p:cBhvr>
                                    </p:animRot>
                                  </p:childTnLst>
                                </p:cTn>
                              </p:par>
                              <p:par>
                                <p:cTn id="51" presetID="37" presetClass="entr" presetSubtype="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22" name="TextBox 21">
            <a:extLst>
              <a:ext uri="{FF2B5EF4-FFF2-40B4-BE49-F238E27FC236}">
                <a16:creationId xmlns:a16="http://schemas.microsoft.com/office/drawing/2014/main" id="{A1F8816E-26A9-459D-94D2-896689AD7B0E}"/>
              </a:ext>
            </a:extLst>
          </p:cNvPr>
          <p:cNvSpPr txBox="1"/>
          <p:nvPr/>
        </p:nvSpPr>
        <p:spPr>
          <a:xfrm>
            <a:off x="3446882" y="1031482"/>
            <a:ext cx="7749437" cy="2308324"/>
          </a:xfrm>
          <a:prstGeom prst="rect">
            <a:avLst/>
          </a:prstGeom>
          <a:noFill/>
        </p:spPr>
        <p:txBody>
          <a:bodyPr wrap="square" rtlCol="0">
            <a:spAutoFit/>
          </a:bodyPr>
          <a:lstStyle/>
          <a:p>
            <a:pPr algn="ctr"/>
            <a:r>
              <a:rPr lang="vi-VN" sz="4800" b="1" dirty="0">
                <a:ln>
                  <a:solidFill>
                    <a:srgbClr val="108539"/>
                  </a:solidFill>
                </a:ln>
                <a:solidFill>
                  <a:srgbClr val="03C400"/>
                </a:solidFill>
                <a:cs typeface="Baloo 2" panose="03080502040302020200" pitchFamily="66" charset="0"/>
              </a:rPr>
              <a:t>Kể thêm về những điều em từng thấy thể hiện sự ôi nhiễm môi trường? </a:t>
            </a:r>
            <a:endParaRPr lang="en-US" sz="4800" b="1" dirty="0">
              <a:ln>
                <a:solidFill>
                  <a:srgbClr val="108539"/>
                </a:solidFill>
              </a:ln>
              <a:solidFill>
                <a:srgbClr val="03C400"/>
              </a:solidFill>
              <a:cs typeface="Baloo 2" panose="03080502040302020200" pitchFamily="66" charset="0"/>
            </a:endParaRPr>
          </a:p>
        </p:txBody>
      </p:sp>
      <p:pic>
        <p:nvPicPr>
          <p:cNvPr id="25" name="Picture 2" descr="Education School Image Transparent Teacher Cute Teacher - Girl Teacher  Cartoon Png, Png Download - 900x900(#2789483) - PngFind">
            <a:extLst>
              <a:ext uri="{FF2B5EF4-FFF2-40B4-BE49-F238E27FC236}">
                <a16:creationId xmlns:a16="http://schemas.microsoft.com/office/drawing/2014/main" id="{89D56A5A-FE6C-41A6-BE14-BAE629B67E5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58404" y="1986358"/>
            <a:ext cx="4481872" cy="469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860157" y="627321"/>
            <a:ext cx="6592187" cy="304698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srgbClr val="336600"/>
                  </a:solidFill>
                </a:ln>
                <a:solidFill>
                  <a:srgbClr val="00B050"/>
                </a:solidFill>
                <a:effectLst/>
                <a:uLnTx/>
                <a:uFillTx/>
                <a:ea typeface="+mn-ea"/>
                <a:cs typeface="+mn-cs"/>
              </a:rPr>
              <a:t>Ô nhiễm môi trường đang xảy ra xung quanh chúng ta, ảnh hưởng xấu đến sức khỏe của con người và hủy hoại cảnh quan thiên nhiên. Chúng ta cần chung tay bảo vệ môi trường.</a:t>
            </a:r>
            <a:endParaRPr kumimoji="0" lang="en-US" sz="3200" b="0" i="0" u="none" strike="noStrike" kern="1200" cap="none" spc="0" normalizeH="0" baseline="0" noProof="0" dirty="0">
              <a:ln>
                <a:solidFill>
                  <a:srgbClr val="336600"/>
                </a:solidFill>
              </a:ln>
              <a:solidFill>
                <a:srgbClr val="00B050"/>
              </a:solidFill>
              <a:effectLst/>
              <a:uLnTx/>
              <a:uFillTx/>
              <a:ea typeface="+mn-ea"/>
              <a:cs typeface="+mn-cs"/>
            </a:endParaRPr>
          </a:p>
        </p:txBody>
      </p:sp>
      <p:sp>
        <p:nvSpPr>
          <p:cNvPr id="2" name="Oval 1">
            <a:extLst>
              <a:ext uri="{FF2B5EF4-FFF2-40B4-BE49-F238E27FC236}">
                <a16:creationId xmlns:a16="http://schemas.microsoft.com/office/drawing/2014/main" id="{EA1C180C-B80A-2C9C-83B6-94D4DA4AE2AA}"/>
              </a:ext>
            </a:extLst>
          </p:cNvPr>
          <p:cNvSpPr/>
          <p:nvPr/>
        </p:nvSpPr>
        <p:spPr>
          <a:xfrm>
            <a:off x="-1608060" y="134208"/>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568961" y="2546649"/>
            <a:ext cx="11176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672577" y="1558493"/>
            <a:ext cx="2146331" cy="2974093"/>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8" name="Picture 7">
            <a:extLst>
              <a:ext uri="{FF2B5EF4-FFF2-40B4-BE49-F238E27FC236}">
                <a16:creationId xmlns:a16="http://schemas.microsoft.com/office/drawing/2014/main" id="{2C3DE8CF-8F0C-4982-85B4-89E0641DB8CE}"/>
              </a:ext>
            </a:extLst>
          </p:cNvPr>
          <p:cNvPicPr>
            <a:picLocks noChangeAspect="1"/>
          </p:cNvPicPr>
          <p:nvPr/>
        </p:nvPicPr>
        <p:blipFill>
          <a:blip r:embed="rId8"/>
          <a:stretch>
            <a:fillRect/>
          </a:stretch>
        </p:blipFill>
        <p:spPr>
          <a:xfrm>
            <a:off x="2505086" y="2975638"/>
            <a:ext cx="8522947" cy="1201016"/>
          </a:xfrm>
          <a:prstGeom prst="rect">
            <a:avLst/>
          </a:prstGeom>
        </p:spPr>
      </p:pic>
    </p:spTree>
    <p:extLst>
      <p:ext uri="{BB962C8B-B14F-4D97-AF65-F5344CB8AC3E}">
        <p14:creationId xmlns:p14="http://schemas.microsoft.com/office/powerpoint/2010/main" val="60085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8" presetClass="emph" presetSubtype="0" fill="hold" nodeType="withEffect">
                                  <p:stCondLst>
                                    <p:cond delay="0"/>
                                  </p:stCondLst>
                                  <p:childTnLst>
                                    <p:animRot by="21600000">
                                      <p:cBhvr>
                                        <p:cTn id="11" dur="4000" fill="hold"/>
                                        <p:tgtEl>
                                          <p:spTgt spid="17"/>
                                        </p:tgtEl>
                                        <p:attrNameLst>
                                          <p:attrName>r</p:attrName>
                                        </p:attrNameLst>
                                      </p:cBhvr>
                                    </p:animRot>
                                  </p:childTnLst>
                                </p:cTn>
                              </p:par>
                              <p:par>
                                <p:cTn id="12" presetID="2" presetClass="entr" presetSubtype="4"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3"/>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CCE1F9EE-2CED-4F06-8B7C-69C770755381}"/>
              </a:ext>
            </a:extLst>
          </p:cNvPr>
          <p:cNvPicPr>
            <a:picLocks noChangeAspect="1"/>
          </p:cNvPicPr>
          <p:nvPr/>
        </p:nvPicPr>
        <p:blipFill>
          <a:blip r:embed="rId4"/>
          <a:srcRect/>
          <a:stretch>
            <a:fillRect/>
          </a:stretch>
        </p:blipFill>
        <p:spPr>
          <a:xfrm flipH="1">
            <a:off x="9083476" y="1837679"/>
            <a:ext cx="2094296" cy="4409043"/>
          </a:xfrm>
          <a:prstGeom prst="rect">
            <a:avLst/>
          </a:prstGeom>
        </p:spPr>
      </p:pic>
      <p:sp>
        <p:nvSpPr>
          <p:cNvPr id="6" name="TextBox 5">
            <a:extLst>
              <a:ext uri="{FF2B5EF4-FFF2-40B4-BE49-F238E27FC236}">
                <a16:creationId xmlns:a16="http://schemas.microsoft.com/office/drawing/2014/main" id="{1CCFAD3B-38DE-4198-A55F-C7094A81F225}"/>
              </a:ext>
            </a:extLst>
          </p:cNvPr>
          <p:cNvSpPr txBox="1"/>
          <p:nvPr/>
        </p:nvSpPr>
        <p:spPr>
          <a:xfrm>
            <a:off x="919488" y="1837679"/>
            <a:ext cx="7751398" cy="208582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1: </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Đ</a:t>
            </a:r>
            <a:r>
              <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ăng kí tham gia để trở thành “phóng viên môi trường nh</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í</a:t>
            </a:r>
            <a:r>
              <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57F1447-2166-4BAF-95A7-9B9D417C07C5}"/>
              </a:ext>
            </a:extLst>
          </p:cNvPr>
          <p:cNvPicPr>
            <a:picLocks noChangeAspect="1"/>
          </p:cNvPicPr>
          <p:nvPr/>
        </p:nvPicPr>
        <p:blipFill>
          <a:blip r:embed="rId5"/>
          <a:stretch>
            <a:fillRect/>
          </a:stretch>
        </p:blipFill>
        <p:spPr>
          <a:xfrm>
            <a:off x="862130" y="626633"/>
            <a:ext cx="10467739" cy="829128"/>
          </a:xfrm>
          <a:prstGeom prst="rect">
            <a:avLst/>
          </a:prstGeom>
        </p:spPr>
      </p:pic>
      <p:sp>
        <p:nvSpPr>
          <p:cNvPr id="10" name="TextBox 9">
            <a:extLst>
              <a:ext uri="{FF2B5EF4-FFF2-40B4-BE49-F238E27FC236}">
                <a16:creationId xmlns:a16="http://schemas.microsoft.com/office/drawing/2014/main" id="{C791CC17-3EBD-46E7-8910-FAAD1E0692FE}"/>
              </a:ext>
            </a:extLst>
          </p:cNvPr>
          <p:cNvSpPr txBox="1"/>
          <p:nvPr/>
        </p:nvSpPr>
        <p:spPr>
          <a:xfrm>
            <a:off x="914232" y="3878043"/>
            <a:ext cx="8087527" cy="2089803"/>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Cùng</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4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kĩ</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năng</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cần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phóng</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viên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
        <p:nvSpPr>
          <p:cNvPr id="3" name="Oval 2">
            <a:extLst>
              <a:ext uri="{FF2B5EF4-FFF2-40B4-BE49-F238E27FC236}">
                <a16:creationId xmlns:a16="http://schemas.microsoft.com/office/drawing/2014/main" id="{FD8527D9-CEBE-9D99-5656-317C5079EB7C}"/>
              </a:ext>
            </a:extLst>
          </p:cNvPr>
          <p:cNvSpPr/>
          <p:nvPr/>
        </p:nvSpPr>
        <p:spPr>
          <a:xfrm>
            <a:off x="-1354679" y="483231"/>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59382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id="{93462FEF-8D79-490E-AA10-8088D8967F59}"/>
              </a:ext>
            </a:extLst>
          </p:cNvPr>
          <p:cNvPicPr>
            <a:picLocks noChangeAspect="1"/>
          </p:cNvPicPr>
          <p:nvPr/>
        </p:nvPicPr>
        <p:blipFill>
          <a:blip r:embed="rId8"/>
          <a:stretch>
            <a:fillRect/>
          </a:stretch>
        </p:blipFill>
        <p:spPr>
          <a:xfrm>
            <a:off x="2985731" y="973149"/>
            <a:ext cx="6748857" cy="1505843"/>
          </a:xfrm>
          <a:prstGeom prst="rect">
            <a:avLst/>
          </a:prstGeom>
        </p:spPr>
      </p:pic>
      <p:sp>
        <p:nvSpPr>
          <p:cNvPr id="18" name="TextBox 17">
            <a:extLst>
              <a:ext uri="{FF2B5EF4-FFF2-40B4-BE49-F238E27FC236}">
                <a16:creationId xmlns:a16="http://schemas.microsoft.com/office/drawing/2014/main" id="{0F14F426-DB01-41A4-958E-04343EC76BAF}"/>
              </a:ext>
            </a:extLst>
          </p:cNvPr>
          <p:cNvSpPr txBox="1"/>
          <p:nvPr/>
        </p:nvSpPr>
        <p:spPr>
          <a:xfrm>
            <a:off x="1595120" y="2061929"/>
            <a:ext cx="10119360" cy="1384995"/>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t>Phân</a:t>
            </a:r>
            <a:r>
              <a:rPr lang="en-US" sz="4200" dirty="0"/>
              <a:t> </a:t>
            </a:r>
            <a:r>
              <a:rPr lang="en-US" sz="4200" dirty="0" err="1"/>
              <a:t>công</a:t>
            </a:r>
            <a:r>
              <a:rPr lang="en-US" sz="4200" dirty="0"/>
              <a:t> </a:t>
            </a:r>
            <a:r>
              <a:rPr lang="en-US" sz="4200" dirty="0" err="1"/>
              <a:t>các</a:t>
            </a:r>
            <a:r>
              <a:rPr lang="en-US" sz="4200" dirty="0"/>
              <a:t> </a:t>
            </a:r>
            <a:r>
              <a:rPr lang="en-US" sz="4200" dirty="0" err="1"/>
              <a:t>nhóm</a:t>
            </a:r>
            <a:r>
              <a:rPr lang="en-US" sz="4200" dirty="0"/>
              <a:t> </a:t>
            </a:r>
            <a:r>
              <a:rPr lang="en-US" sz="4200" dirty="0" err="1"/>
              <a:t>quan</a:t>
            </a:r>
            <a:r>
              <a:rPr lang="en-US" sz="4200" dirty="0"/>
              <a:t> </a:t>
            </a:r>
            <a:r>
              <a:rPr lang="en-US" sz="4200" dirty="0" err="1"/>
              <a:t>sát</a:t>
            </a:r>
            <a:r>
              <a:rPr lang="en-US" sz="4200" dirty="0"/>
              <a:t> </a:t>
            </a:r>
            <a:r>
              <a:rPr lang="en-US" sz="4200" dirty="0" err="1"/>
              <a:t>các</a:t>
            </a:r>
            <a:r>
              <a:rPr lang="en-US" sz="4200" dirty="0"/>
              <a:t> </a:t>
            </a:r>
            <a:r>
              <a:rPr lang="en-US" sz="4200" dirty="0" err="1"/>
              <a:t>khu</a:t>
            </a:r>
            <a:r>
              <a:rPr lang="en-US" sz="4200" dirty="0"/>
              <a:t> </a:t>
            </a:r>
            <a:r>
              <a:rPr lang="en-US" sz="4200" dirty="0" err="1"/>
              <a:t>vực</a:t>
            </a:r>
            <a:r>
              <a:rPr lang="en-US" sz="4200" dirty="0"/>
              <a:t> </a:t>
            </a:r>
            <a:r>
              <a:rPr lang="en-US" sz="4200" dirty="0" err="1"/>
              <a:t>của</a:t>
            </a:r>
            <a:r>
              <a:rPr lang="en-US" sz="4200" dirty="0"/>
              <a:t> </a:t>
            </a:r>
            <a:r>
              <a:rPr lang="en-US" sz="4200" dirty="0" err="1"/>
              <a:t>trường</a:t>
            </a:r>
            <a:r>
              <a:rPr lang="en-US" sz="4200" dirty="0"/>
              <a:t> </a:t>
            </a:r>
            <a:r>
              <a:rPr lang="en-US" sz="4200" dirty="0" err="1"/>
              <a:t>và</a:t>
            </a:r>
            <a:r>
              <a:rPr lang="en-US" sz="4200" dirty="0"/>
              <a:t> con </a:t>
            </a:r>
            <a:r>
              <a:rPr lang="en-US" sz="4200" dirty="0" err="1"/>
              <a:t>đường</a:t>
            </a:r>
            <a:r>
              <a:rPr lang="en-US" sz="4200" dirty="0"/>
              <a:t> </a:t>
            </a:r>
            <a:r>
              <a:rPr lang="en-US" sz="4200" dirty="0" err="1"/>
              <a:t>đến</a:t>
            </a:r>
            <a:r>
              <a:rPr lang="en-US" sz="4200" dirty="0"/>
              <a:t> </a:t>
            </a:r>
            <a:r>
              <a:rPr lang="en-US" sz="4200" dirty="0" err="1"/>
              <a:t>trường</a:t>
            </a:r>
            <a:endParaRPr lang="en-US" sz="4200" dirty="0"/>
          </a:p>
        </p:txBody>
      </p:sp>
      <p:sp>
        <p:nvSpPr>
          <p:cNvPr id="25" name="TextBox 24">
            <a:extLst>
              <a:ext uri="{FF2B5EF4-FFF2-40B4-BE49-F238E27FC236}">
                <a16:creationId xmlns:a16="http://schemas.microsoft.com/office/drawing/2014/main" id="{1BD52034-4B5A-40A6-8DBC-F18E03509155}"/>
              </a:ext>
            </a:extLst>
          </p:cNvPr>
          <p:cNvSpPr txBox="1"/>
          <p:nvPr/>
        </p:nvSpPr>
        <p:spPr>
          <a:xfrm>
            <a:off x="1595120" y="3983355"/>
            <a:ext cx="9530080" cy="738664"/>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t>Thực</a:t>
            </a:r>
            <a:r>
              <a:rPr lang="en-US" sz="4200" dirty="0"/>
              <a:t> </a:t>
            </a:r>
            <a:r>
              <a:rPr lang="en-US" sz="4200" dirty="0" err="1"/>
              <a:t>hành</a:t>
            </a:r>
            <a:r>
              <a:rPr lang="en-US" sz="4200" dirty="0"/>
              <a:t> </a:t>
            </a:r>
            <a:r>
              <a:rPr lang="en-US" sz="4200" dirty="0" err="1"/>
              <a:t>quan</a:t>
            </a:r>
            <a:r>
              <a:rPr lang="en-US" sz="4200" dirty="0"/>
              <a:t> </a:t>
            </a:r>
            <a:r>
              <a:rPr lang="en-US" sz="4200" dirty="0" err="1"/>
              <a:t>sát</a:t>
            </a:r>
            <a:r>
              <a:rPr lang="en-US" sz="4200" dirty="0"/>
              <a:t> </a:t>
            </a:r>
            <a:r>
              <a:rPr lang="en-US" sz="4200" dirty="0" err="1"/>
              <a:t>và</a:t>
            </a:r>
            <a:r>
              <a:rPr lang="en-US" sz="4200" dirty="0"/>
              <a:t> </a:t>
            </a:r>
            <a:r>
              <a:rPr lang="en-US" sz="4200" dirty="0" err="1"/>
              <a:t>ghi</a:t>
            </a:r>
            <a:r>
              <a:rPr lang="en-US" sz="4200" dirty="0"/>
              <a:t> </a:t>
            </a:r>
            <a:r>
              <a:rPr lang="en-US" sz="4200" dirty="0" err="1"/>
              <a:t>chép</a:t>
            </a:r>
            <a:endParaRPr lang="en-US" sz="4200" dirty="0"/>
          </a:p>
        </p:txBody>
      </p:sp>
    </p:spTree>
    <p:extLst>
      <p:ext uri="{BB962C8B-B14F-4D97-AF65-F5344CB8AC3E}">
        <p14:creationId xmlns:p14="http://schemas.microsoft.com/office/powerpoint/2010/main" val="312634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CCE1F9EE-2CED-4F06-8B7C-69C770755381}"/>
              </a:ext>
            </a:extLst>
          </p:cNvPr>
          <p:cNvPicPr>
            <a:picLocks noChangeAspect="1"/>
          </p:cNvPicPr>
          <p:nvPr/>
        </p:nvPicPr>
        <p:blipFill>
          <a:blip r:embed="rId4"/>
          <a:srcRect/>
          <a:stretch>
            <a:fillRect/>
          </a:stretch>
        </p:blipFill>
        <p:spPr>
          <a:xfrm flipH="1">
            <a:off x="9115006" y="1859992"/>
            <a:ext cx="2094296" cy="4409043"/>
          </a:xfrm>
          <a:prstGeom prst="rect">
            <a:avLst/>
          </a:prstGeom>
        </p:spPr>
      </p:pic>
      <p:sp>
        <p:nvSpPr>
          <p:cNvPr id="6" name="TextBox 5">
            <a:extLst>
              <a:ext uri="{FF2B5EF4-FFF2-40B4-BE49-F238E27FC236}">
                <a16:creationId xmlns:a16="http://schemas.microsoft.com/office/drawing/2014/main" id="{1CCFAD3B-38DE-4198-A55F-C7094A81F225}"/>
              </a:ext>
            </a:extLst>
          </p:cNvPr>
          <p:cNvSpPr txBox="1"/>
          <p:nvPr/>
        </p:nvSpPr>
        <p:spPr>
          <a:xfrm>
            <a:off x="929998" y="1119408"/>
            <a:ext cx="7751398" cy="132100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Bước</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1: </a:t>
            </a:r>
            <a:r>
              <a:rPr lang="en-US" sz="3200" dirty="0">
                <a:solidFill>
                  <a:sysClr val="windowText" lastClr="000000"/>
                </a:solidFill>
              </a:rPr>
              <a:t>Di </a:t>
            </a:r>
            <a:r>
              <a:rPr lang="en-US" sz="3200" dirty="0" err="1">
                <a:solidFill>
                  <a:sysClr val="windowText" lastClr="000000"/>
                </a:solidFill>
              </a:rPr>
              <a:t>chuyển</a:t>
            </a:r>
            <a:r>
              <a:rPr lang="en-US" sz="3200" dirty="0">
                <a:solidFill>
                  <a:sysClr val="windowText" lastClr="000000"/>
                </a:solidFill>
              </a:rPr>
              <a:t> </a:t>
            </a:r>
            <a:r>
              <a:rPr lang="en-US" sz="3200" dirty="0" err="1">
                <a:solidFill>
                  <a:sysClr val="windowText" lastClr="000000"/>
                </a:solidFill>
              </a:rPr>
              <a:t>ra</a:t>
            </a:r>
            <a:r>
              <a:rPr lang="en-US" sz="3200" dirty="0">
                <a:solidFill>
                  <a:sysClr val="windowText" lastClr="000000"/>
                </a:solidFill>
              </a:rPr>
              <a:t> </a:t>
            </a:r>
            <a:r>
              <a:rPr lang="en-US" sz="3200" dirty="0" err="1">
                <a:solidFill>
                  <a:sysClr val="windowText" lastClr="000000"/>
                </a:solidFill>
              </a:rPr>
              <a:t>khu</a:t>
            </a:r>
            <a:r>
              <a:rPr lang="en-US" sz="3200" dirty="0">
                <a:solidFill>
                  <a:sysClr val="windowText" lastClr="000000"/>
                </a:solidFill>
              </a:rPr>
              <a:t> </a:t>
            </a:r>
            <a:r>
              <a:rPr lang="en-US" sz="3200" dirty="0" err="1">
                <a:solidFill>
                  <a:sysClr val="windowText" lastClr="000000"/>
                </a:solidFill>
              </a:rPr>
              <a:t>vực</a:t>
            </a:r>
            <a:r>
              <a:rPr lang="en-US" sz="3200" dirty="0">
                <a:solidFill>
                  <a:sysClr val="windowText" lastClr="000000"/>
                </a:solidFill>
              </a:rPr>
              <a:t> </a:t>
            </a:r>
            <a:r>
              <a:rPr lang="en-US" sz="3200" dirty="0" err="1">
                <a:solidFill>
                  <a:sysClr val="windowText" lastClr="000000"/>
                </a:solidFill>
              </a:rPr>
              <a:t>nhóm</a:t>
            </a:r>
            <a:r>
              <a:rPr lang="en-US" sz="3200" dirty="0">
                <a:solidFill>
                  <a:sysClr val="windowText" lastClr="000000"/>
                </a:solidFill>
              </a:rPr>
              <a:t> </a:t>
            </a:r>
            <a:r>
              <a:rPr lang="en-US" sz="3200" dirty="0" err="1">
                <a:solidFill>
                  <a:sysClr val="windowText" lastClr="000000"/>
                </a:solidFill>
              </a:rPr>
              <a:t>em</a:t>
            </a:r>
            <a:r>
              <a:rPr lang="en-US" sz="3200" dirty="0">
                <a:solidFill>
                  <a:sysClr val="windowText" lastClr="000000"/>
                </a:solidFill>
              </a:rPr>
              <a:t> </a:t>
            </a:r>
            <a:r>
              <a:rPr lang="en-US" sz="3200" dirty="0" err="1">
                <a:solidFill>
                  <a:sysClr val="windowText" lastClr="000000"/>
                </a:solidFill>
              </a:rPr>
              <a:t>được</a:t>
            </a:r>
            <a:r>
              <a:rPr lang="en-US" sz="3200" dirty="0">
                <a:solidFill>
                  <a:sysClr val="windowText" lastClr="000000"/>
                </a:solidFill>
              </a:rPr>
              <a:t> </a:t>
            </a:r>
            <a:r>
              <a:rPr lang="en-US" sz="3200" dirty="0" err="1">
                <a:solidFill>
                  <a:sysClr val="windowText" lastClr="000000"/>
                </a:solidFill>
              </a:rPr>
              <a:t>phân</a:t>
            </a:r>
            <a:r>
              <a:rPr lang="en-US" sz="3200" dirty="0">
                <a:solidFill>
                  <a:sysClr val="windowText" lastClr="000000"/>
                </a:solidFill>
              </a:rPr>
              <a:t> </a:t>
            </a:r>
            <a:r>
              <a:rPr lang="en-US" sz="3200" dirty="0" err="1">
                <a:solidFill>
                  <a:sysClr val="windowText" lastClr="000000"/>
                </a:solidFill>
              </a:rPr>
              <a:t>công</a:t>
            </a: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EB1B7AE7-C39F-466A-8547-D2CE0740BD8A}"/>
              </a:ext>
            </a:extLst>
          </p:cNvPr>
          <p:cNvSpPr txBox="1"/>
          <p:nvPr/>
        </p:nvSpPr>
        <p:spPr>
          <a:xfrm>
            <a:off x="855528" y="2367691"/>
            <a:ext cx="8259478" cy="196117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Bước 2: </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Quan sát tình trạng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rác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khói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bụi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ồn</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Rác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được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dọn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sạch</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không</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khói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bụi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không</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ồn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ở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khu</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vực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đó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như</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thế</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nào</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a:t>
            </a:r>
            <a:endParaRPr kumimoji="0" lang="en-US" sz="320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F0A45A-4562-4B2D-900C-F370748F3ABA}"/>
              </a:ext>
            </a:extLst>
          </p:cNvPr>
          <p:cNvPicPr>
            <a:picLocks noChangeAspect="1"/>
          </p:cNvPicPr>
          <p:nvPr/>
        </p:nvPicPr>
        <p:blipFill>
          <a:blip r:embed="rId5"/>
          <a:stretch>
            <a:fillRect/>
          </a:stretch>
        </p:blipFill>
        <p:spPr>
          <a:xfrm>
            <a:off x="1255375" y="570720"/>
            <a:ext cx="9254530" cy="548688"/>
          </a:xfrm>
          <a:prstGeom prst="rect">
            <a:avLst/>
          </a:prstGeom>
        </p:spPr>
      </p:pic>
      <p:sp>
        <p:nvSpPr>
          <p:cNvPr id="11" name="TextBox 10">
            <a:extLst>
              <a:ext uri="{FF2B5EF4-FFF2-40B4-BE49-F238E27FC236}">
                <a16:creationId xmlns:a16="http://schemas.microsoft.com/office/drawing/2014/main" id="{B1F21F89-CF03-4B36-8023-0B129949B61D}"/>
              </a:ext>
            </a:extLst>
          </p:cNvPr>
          <p:cNvSpPr txBox="1"/>
          <p:nvPr/>
        </p:nvSpPr>
        <p:spPr>
          <a:xfrm>
            <a:off x="855528" y="4484206"/>
            <a:ext cx="8259478" cy="132100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Bước </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3</a:t>
            </a: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Hoàn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thành</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phiếu</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khảo</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sát</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của</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nhóm</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mình</a:t>
            </a:r>
            <a:endParaRPr kumimoji="0" lang="en-US" sz="320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Oval 2">
            <a:extLst>
              <a:ext uri="{FF2B5EF4-FFF2-40B4-BE49-F238E27FC236}">
                <a16:creationId xmlns:a16="http://schemas.microsoft.com/office/drawing/2014/main" id="{C80E9773-7B88-69C1-BFBF-AA661FF3A390}"/>
              </a:ext>
            </a:extLst>
          </p:cNvPr>
          <p:cNvSpPr/>
          <p:nvPr/>
        </p:nvSpPr>
        <p:spPr>
          <a:xfrm>
            <a:off x="-1332122" y="470110"/>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51067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7" name="Object 6">
            <a:extLst>
              <a:ext uri="{FF2B5EF4-FFF2-40B4-BE49-F238E27FC236}">
                <a16:creationId xmlns:a16="http://schemas.microsoft.com/office/drawing/2014/main" id="{B1D731EB-DAE6-4ACE-B284-6031AF40C479}"/>
              </a:ext>
            </a:extLst>
          </p:cNvPr>
          <p:cNvGraphicFramePr>
            <a:graphicFrameLocks noChangeAspect="1"/>
          </p:cNvGraphicFramePr>
          <p:nvPr>
            <p:extLst>
              <p:ext uri="{D42A27DB-BD31-4B8C-83A1-F6EECF244321}">
                <p14:modId xmlns:p14="http://schemas.microsoft.com/office/powerpoint/2010/main" val="2695631739"/>
              </p:ext>
            </p:extLst>
          </p:nvPr>
        </p:nvGraphicFramePr>
        <p:xfrm>
          <a:off x="1506268" y="943303"/>
          <a:ext cx="9179463" cy="4971393"/>
        </p:xfrm>
        <a:graphic>
          <a:graphicData uri="http://schemas.openxmlformats.org/presentationml/2006/ole">
            <mc:AlternateContent xmlns:mc="http://schemas.openxmlformats.org/markup-compatibility/2006">
              <mc:Choice xmlns:v="urn:schemas-microsoft-com:vml" Requires="v">
                <p:oleObj name="Bitmap Image" r:id="rId4" imgW="7666667" imgH="4172532" progId="Paint.Picture">
                  <p:embed/>
                </p:oleObj>
              </mc:Choice>
              <mc:Fallback>
                <p:oleObj name="Bitmap Image" r:id="rId4" imgW="7666667" imgH="4172532"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268" y="943303"/>
                        <a:ext cx="9179463" cy="4971393"/>
                      </a:xfrm>
                      <a:prstGeom prst="rect">
                        <a:avLst/>
                      </a:prstGeom>
                      <a:noFill/>
                    </p:spPr>
                  </p:pic>
                </p:oleObj>
              </mc:Fallback>
            </mc:AlternateContent>
          </a:graphicData>
        </a:graphic>
      </p:graphicFrame>
      <p:sp>
        <p:nvSpPr>
          <p:cNvPr id="3" name="Oval 2">
            <a:extLst>
              <a:ext uri="{FF2B5EF4-FFF2-40B4-BE49-F238E27FC236}">
                <a16:creationId xmlns:a16="http://schemas.microsoft.com/office/drawing/2014/main" id="{96DB54FF-65F2-1833-2E4F-0B40A90F5514}"/>
              </a:ext>
            </a:extLst>
          </p:cNvPr>
          <p:cNvSpPr/>
          <p:nvPr/>
        </p:nvSpPr>
        <p:spPr>
          <a:xfrm>
            <a:off x="-1300150" y="457038"/>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2036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406213" y="1117936"/>
            <a:ext cx="9430644" cy="3269163"/>
            <a:chOff x="3977443" y="-1656990"/>
            <a:chExt cx="3108271" cy="1581906"/>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2272" y="-1549482"/>
              <a:ext cx="3048464" cy="14743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2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Sau khi thực hiện khảo sát, những hiện tượng làm ôi nhiễm môi trường sẽ được phát hiện. Chúng ta có thể nhận xét kết quả khảo sát để đưa ra lời cảnh báo với mọi người về sự cần thiết để bảo vệ môi trường.</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25" name="Graphic 24">
            <a:extLst>
              <a:ext uri="{FF2B5EF4-FFF2-40B4-BE49-F238E27FC236}">
                <a16:creationId xmlns:a16="http://schemas.microsoft.com/office/drawing/2014/main" id="{AF15ACF0-02EE-4A52-A736-AAF6D41D02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32138" y="4107186"/>
            <a:ext cx="6576449" cy="2895601"/>
          </a:xfrm>
          <a:prstGeom prst="rect">
            <a:avLst/>
          </a:prstGeom>
        </p:spPr>
      </p:pic>
    </p:spTree>
    <p:extLst>
      <p:ext uri="{BB962C8B-B14F-4D97-AF65-F5344CB8AC3E}">
        <p14:creationId xmlns:p14="http://schemas.microsoft.com/office/powerpoint/2010/main" val="84295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id="{9D8A327D-99B3-477E-99B8-3BCB7E9295C9}"/>
              </a:ext>
            </a:extLst>
          </p:cNvPr>
          <p:cNvPicPr>
            <a:picLocks noChangeAspect="1"/>
          </p:cNvPicPr>
          <p:nvPr/>
        </p:nvPicPr>
        <p:blipFill>
          <a:blip r:embed="rId8"/>
          <a:stretch>
            <a:fillRect/>
          </a:stretch>
        </p:blipFill>
        <p:spPr>
          <a:xfrm>
            <a:off x="3718311" y="2889040"/>
            <a:ext cx="5730737" cy="1322947"/>
          </a:xfrm>
          <a:prstGeom prst="rect">
            <a:avLst/>
          </a:prstGeom>
        </p:spPr>
      </p:pic>
    </p:spTree>
    <p:extLst>
      <p:ext uri="{BB962C8B-B14F-4D97-AF65-F5344CB8AC3E}">
        <p14:creationId xmlns:p14="http://schemas.microsoft.com/office/powerpoint/2010/main" val="4048959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568961" y="2546649"/>
            <a:ext cx="11176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672577" y="1558493"/>
            <a:ext cx="2146331" cy="2974093"/>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id="{0FAB53AE-DC27-4C30-BAA8-6E4C6CB43244}"/>
              </a:ext>
            </a:extLst>
          </p:cNvPr>
          <p:cNvPicPr>
            <a:picLocks noChangeAspect="1"/>
          </p:cNvPicPr>
          <p:nvPr/>
        </p:nvPicPr>
        <p:blipFill>
          <a:blip r:embed="rId8"/>
          <a:stretch>
            <a:fillRect/>
          </a:stretch>
        </p:blipFill>
        <p:spPr>
          <a:xfrm>
            <a:off x="2540677" y="2783294"/>
            <a:ext cx="7821846" cy="1572904"/>
          </a:xfrm>
          <a:prstGeom prst="rect">
            <a:avLst/>
          </a:prstGeom>
        </p:spPr>
      </p:pic>
    </p:spTree>
    <p:extLst>
      <p:ext uri="{BB962C8B-B14F-4D97-AF65-F5344CB8AC3E}">
        <p14:creationId xmlns:p14="http://schemas.microsoft.com/office/powerpoint/2010/main" val="2623836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2" name="Picture 1">
            <a:extLst>
              <a:ext uri="{FF2B5EF4-FFF2-40B4-BE49-F238E27FC236}">
                <a16:creationId xmlns:a16="http://schemas.microsoft.com/office/drawing/2014/main" id="{F947CD8D-18E9-4BF3-850D-3785C5A404FA}"/>
              </a:ext>
            </a:extLst>
          </p:cNvPr>
          <p:cNvPicPr>
            <a:picLocks noChangeAspect="1"/>
          </p:cNvPicPr>
          <p:nvPr/>
        </p:nvPicPr>
        <p:blipFill>
          <a:blip r:embed="rId8"/>
          <a:stretch>
            <a:fillRect/>
          </a:stretch>
        </p:blipFill>
        <p:spPr>
          <a:xfrm>
            <a:off x="3529290" y="2913127"/>
            <a:ext cx="5535648" cy="1322947"/>
          </a:xfrm>
          <a:prstGeom prst="rect">
            <a:avLst/>
          </a:prstGeom>
        </p:spPr>
      </p:pic>
    </p:spTree>
    <p:extLst>
      <p:ext uri="{BB962C8B-B14F-4D97-AF65-F5344CB8AC3E}">
        <p14:creationId xmlns:p14="http://schemas.microsoft.com/office/powerpoint/2010/main" val="3685888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id="{D3AA5497-C26D-46E4-B31C-8081FD9233F3}"/>
              </a:ext>
            </a:extLst>
          </p:cNvPr>
          <p:cNvPicPr>
            <a:picLocks noChangeAspect="1"/>
          </p:cNvPicPr>
          <p:nvPr/>
        </p:nvPicPr>
        <p:blipFill>
          <a:blip r:embed="rId10"/>
          <a:stretch>
            <a:fillRect/>
          </a:stretch>
        </p:blipFill>
        <p:spPr>
          <a:xfrm>
            <a:off x="391420" y="2167003"/>
            <a:ext cx="3151905" cy="2889754"/>
          </a:xfrm>
          <a:prstGeom prst="rect">
            <a:avLst/>
          </a:prstGeom>
        </p:spPr>
      </p:pic>
      <p:grpSp>
        <p:nvGrpSpPr>
          <p:cNvPr id="28" name="Group 27">
            <a:extLst>
              <a:ext uri="{FF2B5EF4-FFF2-40B4-BE49-F238E27FC236}">
                <a16:creationId xmlns:a16="http://schemas.microsoft.com/office/drawing/2014/main" id="{325259FC-D07E-488C-ADB2-8011ADBADE41}"/>
              </a:ext>
            </a:extLst>
          </p:cNvPr>
          <p:cNvGrpSpPr/>
          <p:nvPr/>
        </p:nvGrpSpPr>
        <p:grpSpPr>
          <a:xfrm>
            <a:off x="3934745" y="1622855"/>
            <a:ext cx="6531010" cy="1729252"/>
            <a:chOff x="674462" y="1335180"/>
            <a:chExt cx="6531010" cy="1285492"/>
          </a:xfrm>
        </p:grpSpPr>
        <p:grpSp>
          <p:nvGrpSpPr>
            <p:cNvPr id="29" name="组合 18">
              <a:extLst>
                <a:ext uri="{FF2B5EF4-FFF2-40B4-BE49-F238E27FC236}">
                  <a16:creationId xmlns:a16="http://schemas.microsoft.com/office/drawing/2014/main" id="{50A9E735-5693-4077-A4B9-754A7ED9A83A}"/>
                </a:ext>
              </a:extLst>
            </p:cNvPr>
            <p:cNvGrpSpPr/>
            <p:nvPr/>
          </p:nvGrpSpPr>
          <p:grpSpPr>
            <a:xfrm>
              <a:off x="1241740" y="1588903"/>
              <a:ext cx="5963732" cy="1031769"/>
              <a:chOff x="1317" y="3053"/>
              <a:chExt cx="16681" cy="4816"/>
            </a:xfrm>
          </p:grpSpPr>
          <p:grpSp>
            <p:nvGrpSpPr>
              <p:cNvPr id="31" name="组合 15">
                <a:extLst>
                  <a:ext uri="{FF2B5EF4-FFF2-40B4-BE49-F238E27FC236}">
                    <a16:creationId xmlns:a16="http://schemas.microsoft.com/office/drawing/2014/main" id="{BF2168E8-F717-4BB4-B122-121132B3503B}"/>
                  </a:ext>
                </a:extLst>
              </p:cNvPr>
              <p:cNvGrpSpPr/>
              <p:nvPr/>
            </p:nvGrpSpPr>
            <p:grpSpPr>
              <a:xfrm>
                <a:off x="1317" y="3053"/>
                <a:ext cx="16681" cy="3965"/>
                <a:chOff x="1020" y="2328"/>
                <a:chExt cx="11012" cy="8169"/>
              </a:xfrm>
            </p:grpSpPr>
            <p:sp>
              <p:nvSpPr>
                <p:cNvPr id="33" name="圆角矩形 14">
                  <a:extLst>
                    <a:ext uri="{FF2B5EF4-FFF2-40B4-BE49-F238E27FC236}">
                      <a16:creationId xmlns:a16="http://schemas.microsoft.com/office/drawing/2014/main" id="{4413702E-2828-483E-A6B5-3CDE7F089F2A}"/>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34" name="圆角矩形 13">
                  <a:extLst>
                    <a:ext uri="{FF2B5EF4-FFF2-40B4-BE49-F238E27FC236}">
                      <a16:creationId xmlns:a16="http://schemas.microsoft.com/office/drawing/2014/main" id="{8B26397A-4239-4CC0-8AAB-FE9D7F91A95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2" name="文本框 17">
                <a:extLst>
                  <a:ext uri="{FF2B5EF4-FFF2-40B4-BE49-F238E27FC236}">
                    <a16:creationId xmlns:a16="http://schemas.microsoft.com/office/drawing/2014/main" id="{A10E1906-DD29-4674-BE4E-87FF97A10EAA}"/>
                  </a:ext>
                </a:extLst>
              </p:cNvPr>
              <p:cNvSpPr txBox="1"/>
              <p:nvPr/>
            </p:nvSpPr>
            <p:spPr>
              <a:xfrm>
                <a:off x="2864" y="3416"/>
                <a:ext cx="14554" cy="4453"/>
              </a:xfrm>
              <a:prstGeom prst="rect">
                <a:avLst/>
              </a:prstGeom>
              <a:noFill/>
            </p:spPr>
            <p:txBody>
              <a:bodyPr wrap="square" rtlCol="0">
                <a:spAutoFit/>
              </a:bodyPr>
              <a:lstStyle/>
              <a:p>
                <a:pPr algn="just">
                  <a:defRPr/>
                </a:pPr>
                <a:r>
                  <a:rPr lang="nl-NL" sz="2800" dirty="0">
                    <a:effectLst/>
                    <a:latin typeface="Arial" panose="020B0604020202020204" pitchFamily="34" charset="0"/>
                    <a:ea typeface="Times New Roman" panose="02020603050405020304" pitchFamily="18" charset="0"/>
                    <a:cs typeface="Arial" panose="020B0604020202020204" pitchFamily="34" charset="0"/>
                  </a:rPr>
                  <a:t>Thực hiện khảo sát môi trường xung quanh em</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30" name="图片 25" descr="卡通人物&#10;&#10;中度可信度描述已自动生成">
              <a:extLst>
                <a:ext uri="{FF2B5EF4-FFF2-40B4-BE49-F238E27FC236}">
                  <a16:creationId xmlns:a16="http://schemas.microsoft.com/office/drawing/2014/main" id="{7C18CFB7-9E78-4270-A9A0-8409741028E8}"/>
                </a:ext>
              </a:extLst>
            </p:cNvPr>
            <p:cNvPicPr>
              <a:picLocks noChangeAspect="1"/>
            </p:cNvPicPr>
            <p:nvPr>
              <p:custDataLst>
                <p:tags r:id="rId2"/>
              </p:custDataLst>
            </p:nvPr>
          </p:nvPicPr>
          <p:blipFill>
            <a:blip r:embed="rId11" cstate="email"/>
            <a:stretch>
              <a:fillRect/>
            </a:stretch>
          </p:blipFill>
          <p:spPr>
            <a:xfrm rot="19945025">
              <a:off x="674462" y="1335180"/>
              <a:ext cx="1247817" cy="1247817"/>
            </a:xfrm>
            <a:prstGeom prst="rect">
              <a:avLst/>
            </a:prstGeom>
          </p:spPr>
        </p:pic>
      </p:grpSp>
      <p:grpSp>
        <p:nvGrpSpPr>
          <p:cNvPr id="35" name="Group 34">
            <a:extLst>
              <a:ext uri="{FF2B5EF4-FFF2-40B4-BE49-F238E27FC236}">
                <a16:creationId xmlns:a16="http://schemas.microsoft.com/office/drawing/2014/main" id="{EB29DFB1-C2D3-4319-B9A6-9D2F6852F3E7}"/>
              </a:ext>
            </a:extLst>
          </p:cNvPr>
          <p:cNvGrpSpPr/>
          <p:nvPr/>
        </p:nvGrpSpPr>
        <p:grpSpPr>
          <a:xfrm>
            <a:off x="3963806" y="3194779"/>
            <a:ext cx="6531010" cy="1879516"/>
            <a:chOff x="674462" y="1335180"/>
            <a:chExt cx="6531010" cy="1259570"/>
          </a:xfrm>
        </p:grpSpPr>
        <p:grpSp>
          <p:nvGrpSpPr>
            <p:cNvPr id="36" name="组合 18">
              <a:extLst>
                <a:ext uri="{FF2B5EF4-FFF2-40B4-BE49-F238E27FC236}">
                  <a16:creationId xmlns:a16="http://schemas.microsoft.com/office/drawing/2014/main" id="{41ACE441-A711-42D3-A880-108D7A24ED84}"/>
                </a:ext>
              </a:extLst>
            </p:cNvPr>
            <p:cNvGrpSpPr/>
            <p:nvPr/>
          </p:nvGrpSpPr>
          <p:grpSpPr>
            <a:xfrm>
              <a:off x="1241740" y="1588903"/>
              <a:ext cx="5963732" cy="1005847"/>
              <a:chOff x="1317" y="3053"/>
              <a:chExt cx="16681" cy="4695"/>
            </a:xfrm>
          </p:grpSpPr>
          <p:grpSp>
            <p:nvGrpSpPr>
              <p:cNvPr id="38" name="组合 15">
                <a:extLst>
                  <a:ext uri="{FF2B5EF4-FFF2-40B4-BE49-F238E27FC236}">
                    <a16:creationId xmlns:a16="http://schemas.microsoft.com/office/drawing/2014/main" id="{1275D7F5-A7F4-4F52-8D11-8289D2B1D607}"/>
                  </a:ext>
                </a:extLst>
              </p:cNvPr>
              <p:cNvGrpSpPr/>
              <p:nvPr/>
            </p:nvGrpSpPr>
            <p:grpSpPr>
              <a:xfrm>
                <a:off x="1317" y="3053"/>
                <a:ext cx="16681" cy="3965"/>
                <a:chOff x="1020" y="2328"/>
                <a:chExt cx="11012" cy="8169"/>
              </a:xfrm>
            </p:grpSpPr>
            <p:sp>
              <p:nvSpPr>
                <p:cNvPr id="40" name="圆角矩形 14">
                  <a:extLst>
                    <a:ext uri="{FF2B5EF4-FFF2-40B4-BE49-F238E27FC236}">
                      <a16:creationId xmlns:a16="http://schemas.microsoft.com/office/drawing/2014/main" id="{FC42CD41-38AE-4938-B10D-DC2C46875E4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41" name="圆角矩形 13">
                  <a:extLst>
                    <a:ext uri="{FF2B5EF4-FFF2-40B4-BE49-F238E27FC236}">
                      <a16:creationId xmlns:a16="http://schemas.microsoft.com/office/drawing/2014/main" id="{BB164BD7-C2CC-4880-BF0B-DF23FE3B3FB5}"/>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9" name="文本框 17">
                <a:extLst>
                  <a:ext uri="{FF2B5EF4-FFF2-40B4-BE49-F238E27FC236}">
                    <a16:creationId xmlns:a16="http://schemas.microsoft.com/office/drawing/2014/main" id="{8A9D950A-86BC-4082-8A8F-65FAF68303E3}"/>
                  </a:ext>
                </a:extLst>
              </p:cNvPr>
              <p:cNvSpPr txBox="1"/>
              <p:nvPr/>
            </p:nvSpPr>
            <p:spPr>
              <a:xfrm>
                <a:off x="2864" y="3416"/>
                <a:ext cx="14554" cy="4332"/>
              </a:xfrm>
              <a:prstGeom prst="rect">
                <a:avLst/>
              </a:prstGeom>
              <a:noFill/>
            </p:spPr>
            <p:txBody>
              <a:bodyPr wrap="square" rtlCol="0">
                <a:spAutoFit/>
              </a:bodyPr>
              <a:lstStyle/>
              <a:p>
                <a:pPr algn="just">
                  <a:defRPr/>
                </a:pPr>
                <a:r>
                  <a:rPr lang="nl-NL" sz="2800" dirty="0">
                    <a:effectLst/>
                    <a:latin typeface="Arial" panose="020B0604020202020204" pitchFamily="34" charset="0"/>
                    <a:ea typeface="Times New Roman" panose="02020603050405020304" pitchFamily="18" charset="0"/>
                    <a:cs typeface="Arial" panose="020B0604020202020204" pitchFamily="34" charset="0"/>
                  </a:rPr>
                  <a:t>Chú ý khảo sát vào buổi sáng, sau khi các bác bán hàng xong .</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37" name="图片 25" descr="卡通人物&#10;&#10;中度可信度描述已自动生成">
              <a:extLst>
                <a:ext uri="{FF2B5EF4-FFF2-40B4-BE49-F238E27FC236}">
                  <a16:creationId xmlns:a16="http://schemas.microsoft.com/office/drawing/2014/main" id="{51933F9E-D446-4A63-9535-D160B22E4DFD}"/>
                </a:ext>
              </a:extLst>
            </p:cNvPr>
            <p:cNvPicPr>
              <a:picLocks noChangeAspect="1"/>
            </p:cNvPicPr>
            <p:nvPr>
              <p:custDataLst>
                <p:tags r:id="rId1"/>
              </p:custDataLst>
            </p:nvPr>
          </p:nvPicPr>
          <p:blipFill>
            <a:blip r:embed="rId11"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56196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50" fill="hold"/>
                                        <p:tgtEl>
                                          <p:spTgt spid="28"/>
                                        </p:tgtEl>
                                        <p:attrNameLst>
                                          <p:attrName>ppt_w</p:attrName>
                                        </p:attrNameLst>
                                      </p:cBhvr>
                                      <p:tavLst>
                                        <p:tav tm="0">
                                          <p:val>
                                            <p:fltVal val="0"/>
                                          </p:val>
                                        </p:tav>
                                        <p:tav tm="100000">
                                          <p:val>
                                            <p:strVal val="#ppt_w"/>
                                          </p:val>
                                        </p:tav>
                                      </p:tavLst>
                                    </p:anim>
                                    <p:anim calcmode="lin" valueType="num">
                                      <p:cBhvr>
                                        <p:cTn id="13" dur="750" fill="hold"/>
                                        <p:tgtEl>
                                          <p:spTgt spid="28"/>
                                        </p:tgtEl>
                                        <p:attrNameLst>
                                          <p:attrName>ppt_h</p:attrName>
                                        </p:attrNameLst>
                                      </p:cBhvr>
                                      <p:tavLst>
                                        <p:tav tm="0">
                                          <p:val>
                                            <p:fltVal val="0"/>
                                          </p:val>
                                        </p:tav>
                                        <p:tav tm="100000">
                                          <p:val>
                                            <p:strVal val="#ppt_h"/>
                                          </p:val>
                                        </p:tav>
                                      </p:tavLst>
                                    </p:anim>
                                    <p:anim calcmode="lin" valueType="num">
                                      <p:cBhvr>
                                        <p:cTn id="14" dur="750" fill="hold"/>
                                        <p:tgtEl>
                                          <p:spTgt spid="28"/>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750" fill="hold"/>
                                        <p:tgtEl>
                                          <p:spTgt spid="35"/>
                                        </p:tgtEl>
                                        <p:attrNameLst>
                                          <p:attrName>ppt_w</p:attrName>
                                        </p:attrNameLst>
                                      </p:cBhvr>
                                      <p:tavLst>
                                        <p:tav tm="0">
                                          <p:val>
                                            <p:fltVal val="0"/>
                                          </p:val>
                                        </p:tav>
                                        <p:tav tm="100000">
                                          <p:val>
                                            <p:strVal val="#ppt_w"/>
                                          </p:val>
                                        </p:tav>
                                      </p:tavLst>
                                    </p:anim>
                                    <p:anim calcmode="lin" valueType="num">
                                      <p:cBhvr>
                                        <p:cTn id="21" dur="750" fill="hold"/>
                                        <p:tgtEl>
                                          <p:spTgt spid="35"/>
                                        </p:tgtEl>
                                        <p:attrNameLst>
                                          <p:attrName>ppt_h</p:attrName>
                                        </p:attrNameLst>
                                      </p:cBhvr>
                                      <p:tavLst>
                                        <p:tav tm="0">
                                          <p:val>
                                            <p:fltVal val="0"/>
                                          </p:val>
                                        </p:tav>
                                        <p:tav tm="100000">
                                          <p:val>
                                            <p:strVal val="#ppt_h"/>
                                          </p:val>
                                        </p:tav>
                                      </p:tavLst>
                                    </p:anim>
                                    <p:anim calcmode="lin" valueType="num">
                                      <p:cBhvr>
                                        <p:cTn id="22" dur="750" fill="hold"/>
                                        <p:tgtEl>
                                          <p:spTgt spid="35"/>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id="{D8CD5D65-3EBF-4F1B-AD22-A1A28A1609BF}"/>
              </a:ext>
            </a:extLst>
          </p:cNvPr>
          <p:cNvGrpSpPr/>
          <p:nvPr/>
        </p:nvGrpSpPr>
        <p:grpSpPr>
          <a:xfrm>
            <a:off x="1501024" y="929907"/>
            <a:ext cx="9430644" cy="2841243"/>
            <a:chOff x="3977443" y="-1656990"/>
            <a:chExt cx="3108271" cy="1374841"/>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032272" y="-1549482"/>
              <a:ext cx="3048464" cy="12361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Nhiệm vụ của phóng viên môi trường nhí là quan sát để phát hiện những dấu hiệu ô nhiễm môi trường ; phỏng vấn để tìm hiểu nguyên nhân; cảnh báo và tuyên truyền mọi người cùng chung tay hành  động vì môi trường.</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22" name="Picture 3">
            <a:extLst>
              <a:ext uri="{FF2B5EF4-FFF2-40B4-BE49-F238E27FC236}">
                <a16:creationId xmlns:a16="http://schemas.microsoft.com/office/drawing/2014/main" id="{11B98C51-402F-4000-BA4B-7C1DF14A32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192336" y="3586045"/>
            <a:ext cx="4249794" cy="3304215"/>
          </a:xfrm>
          <a:prstGeom prst="rect">
            <a:avLst/>
          </a:prstGeom>
        </p:spPr>
      </p:pic>
    </p:spTree>
    <p:extLst>
      <p:ext uri="{BB962C8B-B14F-4D97-AF65-F5344CB8AC3E}">
        <p14:creationId xmlns:p14="http://schemas.microsoft.com/office/powerpoint/2010/main" val="68672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descr="Education School Image Transparent Teacher Cute Teacher - Girl Teacher  Cartoon Png, Png Download - 900x900(#2789483) - PngFind">
            <a:extLst>
              <a:ext uri="{FF2B5EF4-FFF2-40B4-BE49-F238E27FC236}">
                <a16:creationId xmlns:a16="http://schemas.microsoft.com/office/drawing/2014/main" id="{D79F7B7E-ED16-430D-8A7B-B017F746DDA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58404" y="1986358"/>
            <a:ext cx="4481872" cy="469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9F6BDF-2D1A-4A36-B6C0-8F964AE78C7B}"/>
              </a:ext>
            </a:extLst>
          </p:cNvPr>
          <p:cNvPicPr>
            <a:picLocks noChangeAspect="1"/>
          </p:cNvPicPr>
          <p:nvPr/>
        </p:nvPicPr>
        <p:blipFill>
          <a:blip r:embed="rId8"/>
          <a:stretch>
            <a:fillRect/>
          </a:stretch>
        </p:blipFill>
        <p:spPr>
          <a:xfrm>
            <a:off x="4943740" y="636996"/>
            <a:ext cx="2670279" cy="829128"/>
          </a:xfrm>
          <a:prstGeom prst="rect">
            <a:avLst/>
          </a:prstGeom>
        </p:spPr>
      </p:pic>
      <p:grpSp>
        <p:nvGrpSpPr>
          <p:cNvPr id="7" name="Group 6">
            <a:extLst>
              <a:ext uri="{FF2B5EF4-FFF2-40B4-BE49-F238E27FC236}">
                <a16:creationId xmlns:a16="http://schemas.microsoft.com/office/drawing/2014/main" id="{03ABE7A1-499D-46C1-8105-FE69FA025515}"/>
              </a:ext>
            </a:extLst>
          </p:cNvPr>
          <p:cNvGrpSpPr/>
          <p:nvPr/>
        </p:nvGrpSpPr>
        <p:grpSpPr>
          <a:xfrm>
            <a:off x="3342640" y="1622855"/>
            <a:ext cx="7924799" cy="1678571"/>
            <a:chOff x="674462" y="1335180"/>
            <a:chExt cx="6531010" cy="1247817"/>
          </a:xfrm>
        </p:grpSpPr>
        <p:grpSp>
          <p:nvGrpSpPr>
            <p:cNvPr id="8" name="组合 18">
              <a:extLst>
                <a:ext uri="{FF2B5EF4-FFF2-40B4-BE49-F238E27FC236}">
                  <a16:creationId xmlns:a16="http://schemas.microsoft.com/office/drawing/2014/main" id="{41E58E48-1E04-439B-9F4C-E36C7772D7B7}"/>
                </a:ext>
              </a:extLst>
            </p:cNvPr>
            <p:cNvGrpSpPr/>
            <p:nvPr/>
          </p:nvGrpSpPr>
          <p:grpSpPr>
            <a:xfrm>
              <a:off x="1241740" y="1588903"/>
              <a:ext cx="5963732" cy="849453"/>
              <a:chOff x="1317" y="3053"/>
              <a:chExt cx="16681" cy="3965"/>
            </a:xfrm>
          </p:grpSpPr>
          <p:grpSp>
            <p:nvGrpSpPr>
              <p:cNvPr id="11" name="组合 15">
                <a:extLst>
                  <a:ext uri="{FF2B5EF4-FFF2-40B4-BE49-F238E27FC236}">
                    <a16:creationId xmlns:a16="http://schemas.microsoft.com/office/drawing/2014/main" id="{0A75B133-9662-4491-B428-7CFC89ECAB8F}"/>
                  </a:ext>
                </a:extLst>
              </p:cNvPr>
              <p:cNvGrpSpPr/>
              <p:nvPr/>
            </p:nvGrpSpPr>
            <p:grpSpPr>
              <a:xfrm>
                <a:off x="1317" y="3053"/>
                <a:ext cx="16681" cy="3965"/>
                <a:chOff x="1020" y="2328"/>
                <a:chExt cx="11012" cy="8169"/>
              </a:xfrm>
            </p:grpSpPr>
            <p:sp>
              <p:nvSpPr>
                <p:cNvPr id="13" name="圆角矩形 14">
                  <a:extLst>
                    <a:ext uri="{FF2B5EF4-FFF2-40B4-BE49-F238E27FC236}">
                      <a16:creationId xmlns:a16="http://schemas.microsoft.com/office/drawing/2014/main" id="{E4F03BF8-CB98-4AFD-8286-682A8D859A27}"/>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14" name="圆角矩形 13">
                  <a:extLst>
                    <a:ext uri="{FF2B5EF4-FFF2-40B4-BE49-F238E27FC236}">
                      <a16:creationId xmlns:a16="http://schemas.microsoft.com/office/drawing/2014/main" id="{6BBB1B47-ECB3-48A7-9397-ACA9A42068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12" name="文本框 17">
                <a:extLst>
                  <a:ext uri="{FF2B5EF4-FFF2-40B4-BE49-F238E27FC236}">
                    <a16:creationId xmlns:a16="http://schemas.microsoft.com/office/drawing/2014/main" id="{6B48AA7B-D432-4DB1-9326-022069B865B7}"/>
                  </a:ext>
                </a:extLst>
              </p:cNvPr>
              <p:cNvSpPr txBox="1"/>
              <p:nvPr/>
            </p:nvSpPr>
            <p:spPr>
              <a:xfrm>
                <a:off x="2864" y="3416"/>
                <a:ext cx="14554" cy="3311"/>
              </a:xfrm>
              <a:prstGeom prst="rect">
                <a:avLst/>
              </a:prstGeom>
              <a:noFill/>
            </p:spPr>
            <p:txBody>
              <a:bodyPr wrap="square" rtlCol="0">
                <a:spAutoFit/>
              </a:bodyPr>
              <a:lstStyle/>
              <a:p>
                <a:pPr algn="just">
                  <a:defRPr/>
                </a:pPr>
                <a:r>
                  <a:rPr lang="vi-VN" sz="2800" dirty="0">
                    <a:effectLst/>
                    <a:latin typeface="Arial" panose="020B0604020202020204" pitchFamily="34" charset="0"/>
                    <a:ea typeface="Times New Roman" panose="02020603050405020304" pitchFamily="18" charset="0"/>
                    <a:cs typeface="Arial" panose="020B0604020202020204" pitchFamily="34" charset="0"/>
                  </a:rPr>
                  <a:t>Quan sát môi trường xung quanh, ghi chép lại nếu thấy có dấu hiệu ô nhiễm.</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a:extLst>
                <a:ext uri="{FF2B5EF4-FFF2-40B4-BE49-F238E27FC236}">
                  <a16:creationId xmlns:a16="http://schemas.microsoft.com/office/drawing/2014/main" id="{87145AC1-6F94-4127-9D94-287EB9414939}"/>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18" name="Group 17">
            <a:extLst>
              <a:ext uri="{FF2B5EF4-FFF2-40B4-BE49-F238E27FC236}">
                <a16:creationId xmlns:a16="http://schemas.microsoft.com/office/drawing/2014/main" id="{755D3C19-A283-405C-A755-B43BAB516BE0}"/>
              </a:ext>
            </a:extLst>
          </p:cNvPr>
          <p:cNvGrpSpPr/>
          <p:nvPr/>
        </p:nvGrpSpPr>
        <p:grpSpPr>
          <a:xfrm>
            <a:off x="3293761" y="3641177"/>
            <a:ext cx="8034638" cy="2486688"/>
            <a:chOff x="583941" y="1349258"/>
            <a:chExt cx="6621531" cy="1298408"/>
          </a:xfrm>
        </p:grpSpPr>
        <p:grpSp>
          <p:nvGrpSpPr>
            <p:cNvPr id="19" name="组合 18">
              <a:extLst>
                <a:ext uri="{FF2B5EF4-FFF2-40B4-BE49-F238E27FC236}">
                  <a16:creationId xmlns:a16="http://schemas.microsoft.com/office/drawing/2014/main" id="{AA5CE0B8-F313-4FE0-8965-543E916055CE}"/>
                </a:ext>
              </a:extLst>
            </p:cNvPr>
            <p:cNvGrpSpPr/>
            <p:nvPr/>
          </p:nvGrpSpPr>
          <p:grpSpPr>
            <a:xfrm>
              <a:off x="1241740" y="1588903"/>
              <a:ext cx="5963732" cy="1058763"/>
              <a:chOff x="1317" y="3053"/>
              <a:chExt cx="16681" cy="4942"/>
            </a:xfrm>
          </p:grpSpPr>
          <p:grpSp>
            <p:nvGrpSpPr>
              <p:cNvPr id="21" name="组合 15">
                <a:extLst>
                  <a:ext uri="{FF2B5EF4-FFF2-40B4-BE49-F238E27FC236}">
                    <a16:creationId xmlns:a16="http://schemas.microsoft.com/office/drawing/2014/main" id="{E189CA6F-9317-4318-9832-7F6BCC8AE79A}"/>
                  </a:ext>
                </a:extLst>
              </p:cNvPr>
              <p:cNvGrpSpPr/>
              <p:nvPr/>
            </p:nvGrpSpPr>
            <p:grpSpPr>
              <a:xfrm>
                <a:off x="1317" y="3053"/>
                <a:ext cx="16681" cy="3965"/>
                <a:chOff x="1020" y="2328"/>
                <a:chExt cx="11012" cy="8169"/>
              </a:xfrm>
            </p:grpSpPr>
            <p:sp>
              <p:nvSpPr>
                <p:cNvPr id="23" name="圆角矩形 14">
                  <a:extLst>
                    <a:ext uri="{FF2B5EF4-FFF2-40B4-BE49-F238E27FC236}">
                      <a16:creationId xmlns:a16="http://schemas.microsoft.com/office/drawing/2014/main" id="{4F090916-16FC-4CF2-AC56-BEA6C0F2246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25" name="圆角矩形 13">
                  <a:extLst>
                    <a:ext uri="{FF2B5EF4-FFF2-40B4-BE49-F238E27FC236}">
                      <a16:creationId xmlns:a16="http://schemas.microsoft.com/office/drawing/2014/main" id="{8B31212B-0784-4EE3-8867-647D8B1053AD}"/>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22" name="文本框 17">
                <a:extLst>
                  <a:ext uri="{FF2B5EF4-FFF2-40B4-BE49-F238E27FC236}">
                    <a16:creationId xmlns:a16="http://schemas.microsoft.com/office/drawing/2014/main" id="{8C8B58D7-A094-4E6E-95A0-5EF7A6AFCDE5}"/>
                  </a:ext>
                </a:extLst>
              </p:cNvPr>
              <p:cNvSpPr txBox="1"/>
              <p:nvPr/>
            </p:nvSpPr>
            <p:spPr>
              <a:xfrm>
                <a:off x="2884" y="3189"/>
                <a:ext cx="14554" cy="4806"/>
              </a:xfrm>
              <a:prstGeom prst="rect">
                <a:avLst/>
              </a:prstGeom>
              <a:noFill/>
            </p:spPr>
            <p:txBody>
              <a:bodyPr wrap="square" rtlCol="0">
                <a:spAutoFit/>
              </a:bodyPr>
              <a:lstStyle/>
              <a:p>
                <a:pPr algn="just">
                  <a:defRPr/>
                </a:pPr>
                <a:r>
                  <a:rPr lang="vi-VN" sz="2800" dirty="0">
                    <a:effectLst/>
                    <a:latin typeface="Arial" panose="020B0604020202020204" pitchFamily="34" charset="0"/>
                    <a:ea typeface="Times New Roman" panose="02020603050405020304" pitchFamily="18" charset="0"/>
                    <a:cs typeface="Arial" panose="020B0604020202020204" pitchFamily="34" charset="0"/>
                  </a:rPr>
                  <a:t>Cùng người thân đi phỏng vấn các cô các bác hàng xóm, người thân về ý thức bảo vệ môi trường.</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20" name="图片 25" descr="卡通人物&#10;&#10;中度可信度描述已自动生成">
              <a:extLst>
                <a:ext uri="{FF2B5EF4-FFF2-40B4-BE49-F238E27FC236}">
                  <a16:creationId xmlns:a16="http://schemas.microsoft.com/office/drawing/2014/main" id="{D062374A-7CEC-4363-AEEC-F28301567349}"/>
                </a:ext>
              </a:extLst>
            </p:cNvPr>
            <p:cNvPicPr>
              <a:picLocks noChangeAspect="1"/>
            </p:cNvPicPr>
            <p:nvPr>
              <p:custDataLst>
                <p:tags r:id="rId2"/>
              </p:custDataLst>
            </p:nvPr>
          </p:nvPicPr>
          <p:blipFill>
            <a:blip r:embed="rId9" cstate="email"/>
            <a:stretch>
              <a:fillRect/>
            </a:stretch>
          </p:blipFill>
          <p:spPr>
            <a:xfrm rot="19945025">
              <a:off x="583941" y="1349258"/>
              <a:ext cx="1247817" cy="1000093"/>
            </a:xfrm>
            <a:prstGeom prst="rect">
              <a:avLst/>
            </a:prstGeom>
          </p:spPr>
        </p:pic>
      </p:grpSp>
      <p:sp>
        <p:nvSpPr>
          <p:cNvPr id="3" name="Oval 2">
            <a:extLst>
              <a:ext uri="{FF2B5EF4-FFF2-40B4-BE49-F238E27FC236}">
                <a16:creationId xmlns:a16="http://schemas.microsoft.com/office/drawing/2014/main" id="{48E91BC6-2427-A169-E08B-7655D5F74A86}"/>
              </a:ext>
            </a:extLst>
          </p:cNvPr>
          <p:cNvSpPr/>
          <p:nvPr/>
        </p:nvSpPr>
        <p:spPr>
          <a:xfrm>
            <a:off x="-1337472" y="461870"/>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90281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 calcmode="lin" valueType="num">
                                      <p:cBhvr>
                                        <p:cTn id="14"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750" fill="hold"/>
                                        <p:tgtEl>
                                          <p:spTgt spid="18"/>
                                        </p:tgtEl>
                                        <p:attrNameLst>
                                          <p:attrName>ppt_w</p:attrName>
                                        </p:attrNameLst>
                                      </p:cBhvr>
                                      <p:tavLst>
                                        <p:tav tm="0">
                                          <p:val>
                                            <p:fltVal val="0"/>
                                          </p:val>
                                        </p:tav>
                                        <p:tav tm="100000">
                                          <p:val>
                                            <p:strVal val="#ppt_w"/>
                                          </p:val>
                                        </p:tav>
                                      </p:tavLst>
                                    </p:anim>
                                    <p:anim calcmode="lin" valueType="num">
                                      <p:cBhvr>
                                        <p:cTn id="21" dur="750" fill="hold"/>
                                        <p:tgtEl>
                                          <p:spTgt spid="18"/>
                                        </p:tgtEl>
                                        <p:attrNameLst>
                                          <p:attrName>ppt_h</p:attrName>
                                        </p:attrNameLst>
                                      </p:cBhvr>
                                      <p:tavLst>
                                        <p:tav tm="0">
                                          <p:val>
                                            <p:fltVal val="0"/>
                                          </p:val>
                                        </p:tav>
                                        <p:tav tm="100000">
                                          <p:val>
                                            <p:strVal val="#ppt_h"/>
                                          </p:val>
                                        </p:tav>
                                      </p:tavLst>
                                    </p:anim>
                                    <p:anim calcmode="lin" valueType="num">
                                      <p:cBhvr>
                                        <p:cTn id="22"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C349D7-6DBC-40FD-AA14-47F3A0F05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3" name="组合 12">
            <a:extLst>
              <a:ext uri="{FF2B5EF4-FFF2-40B4-BE49-F238E27FC236}">
                <a16:creationId xmlns:a16="http://schemas.microsoft.com/office/drawing/2014/main" id="{CCC6689B-2C4B-4E25-8D33-B7D90DC93BE3}"/>
              </a:ext>
            </a:extLst>
          </p:cNvPr>
          <p:cNvGrpSpPr/>
          <p:nvPr/>
        </p:nvGrpSpPr>
        <p:grpSpPr>
          <a:xfrm>
            <a:off x="-1" y="5384684"/>
            <a:ext cx="12192001" cy="1473315"/>
            <a:chOff x="-1" y="5285788"/>
            <a:chExt cx="13010397" cy="1572212"/>
          </a:xfrm>
        </p:grpSpPr>
        <p:pic>
          <p:nvPicPr>
            <p:cNvPr id="10" name="图片 9">
              <a:extLst>
                <a:ext uri="{FF2B5EF4-FFF2-40B4-BE49-F238E27FC236}">
                  <a16:creationId xmlns:a16="http://schemas.microsoft.com/office/drawing/2014/main" id="{AEF15CA1-3F01-4F1C-A812-038BB7617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1" name="图片 10">
              <a:extLst>
                <a:ext uri="{FF2B5EF4-FFF2-40B4-BE49-F238E27FC236}">
                  <a16:creationId xmlns:a16="http://schemas.microsoft.com/office/drawing/2014/main" id="{45A85BF2-BC5E-45FB-9E8A-49ADA101FD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A736CEC8-D21E-4E2F-AB1E-7B1FBEF8C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24" name="组合 23">
            <a:extLst>
              <a:ext uri="{FF2B5EF4-FFF2-40B4-BE49-F238E27FC236}">
                <a16:creationId xmlns:a16="http://schemas.microsoft.com/office/drawing/2014/main" id="{37E27A88-2241-43AC-9D29-566B7A1DB923}"/>
              </a:ext>
            </a:extLst>
          </p:cNvPr>
          <p:cNvGrpSpPr/>
          <p:nvPr/>
        </p:nvGrpSpPr>
        <p:grpSpPr>
          <a:xfrm>
            <a:off x="-27590" y="-17733"/>
            <a:ext cx="12305231" cy="1124471"/>
            <a:chOff x="-27590" y="-17733"/>
            <a:chExt cx="12305231" cy="1124471"/>
          </a:xfrm>
        </p:grpSpPr>
        <p:grpSp>
          <p:nvGrpSpPr>
            <p:cNvPr id="18" name="组合 17">
              <a:extLst>
                <a:ext uri="{FF2B5EF4-FFF2-40B4-BE49-F238E27FC236}">
                  <a16:creationId xmlns:a16="http://schemas.microsoft.com/office/drawing/2014/main" id="{C6701077-7EB6-43E2-9010-056AD0F767C2}"/>
                </a:ext>
              </a:extLst>
            </p:cNvPr>
            <p:cNvGrpSpPr/>
            <p:nvPr/>
          </p:nvGrpSpPr>
          <p:grpSpPr>
            <a:xfrm flipH="1" flipV="1">
              <a:off x="3045150" y="-8942"/>
              <a:ext cx="9232491" cy="1115680"/>
              <a:chOff x="-1" y="5285788"/>
              <a:chExt cx="13010397" cy="1572212"/>
            </a:xfrm>
          </p:grpSpPr>
          <p:pic>
            <p:nvPicPr>
              <p:cNvPr id="19" name="图片 18">
                <a:extLst>
                  <a:ext uri="{FF2B5EF4-FFF2-40B4-BE49-F238E27FC236}">
                    <a16:creationId xmlns:a16="http://schemas.microsoft.com/office/drawing/2014/main" id="{49F675B8-7682-4411-8F30-C4F57D095A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0" name="图片 19">
                <a:extLst>
                  <a:ext uri="{FF2B5EF4-FFF2-40B4-BE49-F238E27FC236}">
                    <a16:creationId xmlns:a16="http://schemas.microsoft.com/office/drawing/2014/main" id="{3F13CB90-AFF3-415B-A0EA-D0AD00711D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1" name="图片 20">
                <a:extLst>
                  <a:ext uri="{FF2B5EF4-FFF2-40B4-BE49-F238E27FC236}">
                    <a16:creationId xmlns:a16="http://schemas.microsoft.com/office/drawing/2014/main" id="{79C030A4-1967-4EAF-9A19-218CB6757F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2" name="图片 21">
              <a:extLst>
                <a:ext uri="{FF2B5EF4-FFF2-40B4-BE49-F238E27FC236}">
                  <a16:creationId xmlns:a16="http://schemas.microsoft.com/office/drawing/2014/main" id="{C4D6367B-45D3-44E1-8B42-B46D853A55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3" name="图片 22">
              <a:extLst>
                <a:ext uri="{FF2B5EF4-FFF2-40B4-BE49-F238E27FC236}">
                  <a16:creationId xmlns:a16="http://schemas.microsoft.com/office/drawing/2014/main" id="{A16F9C00-FAE8-43D9-BB18-D6D29BCA6D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2" name="Picture 1">
            <a:extLst>
              <a:ext uri="{FF2B5EF4-FFF2-40B4-BE49-F238E27FC236}">
                <a16:creationId xmlns:a16="http://schemas.microsoft.com/office/drawing/2014/main" id="{78F8F798-1219-44E2-82E6-A205F8865E6D}"/>
              </a:ext>
            </a:extLst>
          </p:cNvPr>
          <p:cNvPicPr>
            <a:picLocks noChangeAspect="1"/>
          </p:cNvPicPr>
          <p:nvPr/>
        </p:nvPicPr>
        <p:blipFill>
          <a:blip r:embed="rId11"/>
          <a:stretch>
            <a:fillRect/>
          </a:stretch>
        </p:blipFill>
        <p:spPr>
          <a:xfrm>
            <a:off x="2590496" y="1197670"/>
            <a:ext cx="7011008" cy="4462659"/>
          </a:xfrm>
          <a:prstGeom prst="rect">
            <a:avLst/>
          </a:prstGeom>
        </p:spPr>
      </p:pic>
    </p:spTree>
    <p:extLst>
      <p:ext uri="{BB962C8B-B14F-4D97-AF65-F5344CB8AC3E}">
        <p14:creationId xmlns:p14="http://schemas.microsoft.com/office/powerpoint/2010/main" val="2450039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id="{3C0A7672-6BB5-42AF-91E1-F036DC632A00}"/>
              </a:ext>
            </a:extLst>
          </p:cNvPr>
          <p:cNvSpPr/>
          <p:nvPr/>
        </p:nvSpPr>
        <p:spPr>
          <a:xfrm>
            <a:off x="1225335" y="2234042"/>
            <a:ext cx="9892608" cy="3114094"/>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id="{D8CD5D65-3EBF-4F1B-AD22-A1A28A1609BF}"/>
              </a:ext>
            </a:extLst>
          </p:cNvPr>
          <p:cNvGrpSpPr/>
          <p:nvPr/>
        </p:nvGrpSpPr>
        <p:grpSpPr>
          <a:xfrm>
            <a:off x="1491014" y="1116941"/>
            <a:ext cx="3108271" cy="803854"/>
            <a:chOff x="3977443" y="-1656991"/>
            <a:chExt cx="3108271" cy="803854"/>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149092" y="-1561023"/>
              <a:ext cx="276497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pic>
        <p:nvPicPr>
          <p:cNvPr id="26" name="Picture 25">
            <a:extLst>
              <a:ext uri="{FF2B5EF4-FFF2-40B4-BE49-F238E27FC236}">
                <a16:creationId xmlns:a16="http://schemas.microsoft.com/office/drawing/2014/main" id="{F4282A00-750C-4D41-8E5F-89C6803019B5}"/>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7287228" y="2751175"/>
            <a:ext cx="3581796" cy="212526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9E40EE0C-EDEE-4646-9E17-5B004BB00D84}"/>
              </a:ext>
            </a:extLst>
          </p:cNvPr>
          <p:cNvSpPr txBox="1"/>
          <p:nvPr/>
        </p:nvSpPr>
        <p:spPr>
          <a:xfrm>
            <a:off x="1346849" y="2537516"/>
            <a:ext cx="5827988"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bắt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nhịp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cả</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mình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đoàn</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kết</a:t>
            </a:r>
            <a:r>
              <a:rPr kumimoji="0" lang="en-US" sz="3200" b="0" i="0" u="none" strike="noStrike" kern="1200" cap="none" spc="0" normalizeH="0" baseline="0" noProof="0" dirty="0">
                <a:ln>
                  <a:noFill/>
                </a:ln>
                <a:solidFill>
                  <a:prstClr val="black"/>
                </a:solidFill>
                <a:effectLst/>
                <a:uLnTx/>
                <a:uFillTx/>
                <a:latin typeface="Calibri"/>
                <a:ea typeface="+mn-ea"/>
                <a:cs typeface="+mn-cs"/>
              </a:rPr>
              <a:t>. 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trao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đầu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dãy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bàn</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vừa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vừa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chuyền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nhau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id="{3C0A7672-6BB5-42AF-91E1-F036DC632A00}"/>
              </a:ext>
            </a:extLst>
          </p:cNvPr>
          <p:cNvSpPr/>
          <p:nvPr/>
        </p:nvSpPr>
        <p:spPr>
          <a:xfrm>
            <a:off x="1225335" y="2234042"/>
            <a:ext cx="9892608" cy="3114094"/>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id="{D8CD5D65-3EBF-4F1B-AD22-A1A28A1609BF}"/>
              </a:ext>
            </a:extLst>
          </p:cNvPr>
          <p:cNvGrpSpPr/>
          <p:nvPr/>
        </p:nvGrpSpPr>
        <p:grpSpPr>
          <a:xfrm>
            <a:off x="1491014" y="1116941"/>
            <a:ext cx="3108271" cy="803854"/>
            <a:chOff x="3977443" y="-1656991"/>
            <a:chExt cx="3108271" cy="803854"/>
          </a:xfrm>
        </p:grpSpPr>
        <p:sp>
          <p:nvSpPr>
            <p:cNvPr id="21" name="矩形: 圆角 6">
              <a:extLst>
                <a:ext uri="{FF2B5EF4-FFF2-40B4-BE49-F238E27FC236}">
                  <a16:creationId xmlns:a16="http://schemas.microsoft.com/office/drawing/2014/main"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id="{BEECD6DF-3AF7-49A5-B835-6AE6A5AE58BA}"/>
                </a:ext>
              </a:extLst>
            </p:cNvPr>
            <p:cNvSpPr txBox="1"/>
            <p:nvPr/>
          </p:nvSpPr>
          <p:spPr>
            <a:xfrm>
              <a:off x="4149092" y="-1561023"/>
              <a:ext cx="276497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sp>
        <p:nvSpPr>
          <p:cNvPr id="27" name="TextBox 26">
            <a:extLst>
              <a:ext uri="{FF2B5EF4-FFF2-40B4-BE49-F238E27FC236}">
                <a16:creationId xmlns:a16="http://schemas.microsoft.com/office/drawing/2014/main" id="{9E40EE0C-EDEE-4646-9E17-5B004BB00D84}"/>
              </a:ext>
            </a:extLst>
          </p:cNvPr>
          <p:cNvSpPr txBox="1"/>
          <p:nvPr/>
        </p:nvSpPr>
        <p:spPr>
          <a:xfrm>
            <a:off x="1464419" y="2252872"/>
            <a:ext cx="7335557" cy="3007618"/>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Khi 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hô</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Dừng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thì</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phải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nêu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giữ</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gìn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vệ</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sinh</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môi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trường</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Ví</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dụ</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Bỏ</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rác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nơi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quy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định</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trồng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cây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xanh</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22" name="Group 21">
            <a:extLst>
              <a:ext uri="{FF2B5EF4-FFF2-40B4-BE49-F238E27FC236}">
                <a16:creationId xmlns:a16="http://schemas.microsoft.com/office/drawing/2014/main" id="{0DB752DE-4290-4354-B765-EEE0892BA29A}"/>
              </a:ext>
            </a:extLst>
          </p:cNvPr>
          <p:cNvGrpSpPr/>
          <p:nvPr/>
        </p:nvGrpSpPr>
        <p:grpSpPr>
          <a:xfrm>
            <a:off x="8804860" y="2440806"/>
            <a:ext cx="1678115" cy="2819684"/>
            <a:chOff x="8804860" y="2440806"/>
            <a:chExt cx="1678115" cy="2819684"/>
          </a:xfrm>
        </p:grpSpPr>
        <p:pic>
          <p:nvPicPr>
            <p:cNvPr id="25" name="Graphic 24">
              <a:extLst>
                <a:ext uri="{FF2B5EF4-FFF2-40B4-BE49-F238E27FC236}">
                  <a16:creationId xmlns:a16="http://schemas.microsoft.com/office/drawing/2014/main" id="{547EEC4E-A799-414C-9EA9-2B6D8E8474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97805" y="2440806"/>
              <a:ext cx="1385170" cy="2819684"/>
            </a:xfrm>
            <a:prstGeom prst="rect">
              <a:avLst/>
            </a:prstGeom>
          </p:spPr>
        </p:pic>
        <p:pic>
          <p:nvPicPr>
            <p:cNvPr id="19" name="Picture 18">
              <a:extLst>
                <a:ext uri="{FF2B5EF4-FFF2-40B4-BE49-F238E27FC236}">
                  <a16:creationId xmlns:a16="http://schemas.microsoft.com/office/drawing/2014/main" id="{5CD086CB-E6B4-4EAB-A803-FAE7491160E4}"/>
                </a:ext>
              </a:extLst>
            </p:cNvPr>
            <p:cNvPicPr>
              <a:picLocks noChangeAspect="1"/>
            </p:cNvPicPr>
            <p:nvPr/>
          </p:nvPicPr>
          <p:blipFill>
            <a:blip r:embed="rId13"/>
            <a:stretch>
              <a:fillRect/>
            </a:stretch>
          </p:blipFill>
          <p:spPr>
            <a:xfrm rot="1015491">
              <a:off x="8804860" y="2922219"/>
              <a:ext cx="637042" cy="637042"/>
            </a:xfrm>
            <a:prstGeom prst="rect">
              <a:avLst/>
            </a:prstGeom>
          </p:spPr>
        </p:pic>
      </p:grpSp>
    </p:spTree>
    <p:extLst>
      <p:ext uri="{BB962C8B-B14F-4D97-AF65-F5344CB8AC3E}">
        <p14:creationId xmlns:p14="http://schemas.microsoft.com/office/powerpoint/2010/main" val="1924367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2" name="Picture 1">
            <a:extLst>
              <a:ext uri="{FF2B5EF4-FFF2-40B4-BE49-F238E27FC236}">
                <a16:creationId xmlns:a16="http://schemas.microsoft.com/office/drawing/2014/main" id="{BB5AE1F9-9B32-46DD-BE7B-62D543EB7DF1}"/>
              </a:ext>
            </a:extLst>
          </p:cNvPr>
          <p:cNvPicPr>
            <a:picLocks noChangeAspect="1"/>
          </p:cNvPicPr>
          <p:nvPr/>
        </p:nvPicPr>
        <p:blipFill>
          <a:blip r:embed="rId8"/>
          <a:stretch>
            <a:fillRect/>
          </a:stretch>
        </p:blipFill>
        <p:spPr>
          <a:xfrm>
            <a:off x="3887013" y="3006588"/>
            <a:ext cx="4682134" cy="1170533"/>
          </a:xfrm>
          <a:prstGeom prst="rect">
            <a:avLst/>
          </a:prstGeom>
        </p:spPr>
      </p:pic>
    </p:spTree>
    <p:extLst>
      <p:ext uri="{BB962C8B-B14F-4D97-AF65-F5344CB8AC3E}">
        <p14:creationId xmlns:p14="http://schemas.microsoft.com/office/powerpoint/2010/main" val="749149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id="{52369A1B-7AD8-42CB-80FC-A33B83C8B4B6}"/>
              </a:ext>
            </a:extLst>
          </p:cNvPr>
          <p:cNvSpPr/>
          <p:nvPr/>
        </p:nvSpPr>
        <p:spPr>
          <a:xfrm>
            <a:off x="1647371" y="2546649"/>
            <a:ext cx="9020629"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214538" y="796499"/>
            <a:ext cx="2114939" cy="3574146"/>
          </a:xfrm>
          <a:prstGeom prst="rect">
            <a:avLst/>
          </a:prstGeom>
        </p:spPr>
      </p:pic>
      <p:pic>
        <p:nvPicPr>
          <p:cNvPr id="17" name="图片 16">
            <a:extLst>
              <a:ext uri="{FF2B5EF4-FFF2-40B4-BE49-F238E27FC236}">
                <a16:creationId xmlns:a16="http://schemas.microsoft.com/office/drawing/2014/main"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
        <p:nvSpPr>
          <p:cNvPr id="8" name="TextBox 7">
            <a:extLst>
              <a:ext uri="{FF2B5EF4-FFF2-40B4-BE49-F238E27FC236}">
                <a16:creationId xmlns:a16="http://schemas.microsoft.com/office/drawing/2014/main" id="{DAB59CFD-10BE-2376-DFEF-C17CC236E9B1}"/>
              </a:ext>
            </a:extLst>
          </p:cNvPr>
          <p:cNvSpPr txBox="1"/>
          <p:nvPr/>
        </p:nvSpPr>
        <p:spPr>
          <a:xfrm>
            <a:off x="2886074" y="3257550"/>
            <a:ext cx="7362825" cy="1077218"/>
          </a:xfrm>
          <a:prstGeom prst="rect">
            <a:avLst/>
          </a:prstGeom>
          <a:noFill/>
        </p:spPr>
        <p:txBody>
          <a:bodyPr wrap="square" rtlCol="0">
            <a:spAutoFit/>
          </a:bodyPr>
          <a:lstStyle/>
          <a:p>
            <a:pPr algn="ctr"/>
            <a:r>
              <a:rPr lang="en-US" sz="3200" b="1" dirty="0">
                <a:solidFill>
                  <a:srgbClr val="FF0000"/>
                </a:solidFill>
              </a:rPr>
              <a:t>1. </a:t>
            </a:r>
            <a:r>
              <a:rPr lang="en-US" sz="3200" b="1" dirty="0" err="1">
                <a:solidFill>
                  <a:srgbClr val="FF0000"/>
                </a:solidFill>
              </a:rPr>
              <a:t>Tìm</a:t>
            </a:r>
            <a:r>
              <a:rPr lang="en-US" sz="3200" b="1" dirty="0">
                <a:solidFill>
                  <a:srgbClr val="FF0000"/>
                </a:solidFill>
              </a:rPr>
              <a:t> </a:t>
            </a:r>
            <a:r>
              <a:rPr lang="en-US" sz="3200" b="1" dirty="0" err="1">
                <a:solidFill>
                  <a:srgbClr val="FF0000"/>
                </a:solidFill>
              </a:rPr>
              <a:t>hiểu</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xác</a:t>
            </a:r>
            <a:r>
              <a:rPr lang="en-US" sz="3200" b="1" dirty="0">
                <a:solidFill>
                  <a:srgbClr val="FF0000"/>
                </a:solidFill>
              </a:rPr>
              <a:t> </a:t>
            </a:r>
            <a:r>
              <a:rPr lang="en-US" sz="3200" b="1" dirty="0" err="1">
                <a:solidFill>
                  <a:srgbClr val="FF0000"/>
                </a:solidFill>
              </a:rPr>
              <a:t>định</a:t>
            </a:r>
            <a:r>
              <a:rPr lang="en-US" sz="3200" b="1" dirty="0">
                <a:solidFill>
                  <a:srgbClr val="FF0000"/>
                </a:solidFill>
              </a:rPr>
              <a:t> </a:t>
            </a:r>
            <a:r>
              <a:rPr lang="en-US" sz="3200" b="1" dirty="0" err="1">
                <a:solidFill>
                  <a:srgbClr val="FF0000"/>
                </a:solidFill>
              </a:rPr>
              <a:t>những</a:t>
            </a:r>
            <a:r>
              <a:rPr lang="en-US" sz="3200" b="1" dirty="0">
                <a:solidFill>
                  <a:srgbClr val="FF0000"/>
                </a:solidFill>
              </a:rPr>
              <a:t> </a:t>
            </a:r>
            <a:r>
              <a:rPr lang="en-US" sz="3200" b="1" dirty="0" err="1">
                <a:solidFill>
                  <a:srgbClr val="FF0000"/>
                </a:solidFill>
              </a:rPr>
              <a:t>dấu</a:t>
            </a:r>
            <a:r>
              <a:rPr lang="en-US" sz="3200" b="1" dirty="0">
                <a:solidFill>
                  <a:srgbClr val="FF0000"/>
                </a:solidFill>
              </a:rPr>
              <a:t> </a:t>
            </a:r>
            <a:r>
              <a:rPr lang="en-US" sz="3200" b="1" dirty="0" err="1">
                <a:solidFill>
                  <a:srgbClr val="FF0000"/>
                </a:solidFill>
              </a:rPr>
              <a:t>hiệu</a:t>
            </a:r>
            <a:r>
              <a:rPr lang="en-US" sz="3200" b="1" dirty="0">
                <a:solidFill>
                  <a:srgbClr val="FF0000"/>
                </a:solidFill>
              </a:rPr>
              <a:t> </a:t>
            </a:r>
            <a:r>
              <a:rPr lang="en-US" sz="3200" b="1" dirty="0" err="1">
                <a:solidFill>
                  <a:srgbClr val="FF0000"/>
                </a:solidFill>
              </a:rPr>
              <a:t>cho</a:t>
            </a:r>
            <a:r>
              <a:rPr lang="en-US" sz="3200" b="1" dirty="0">
                <a:solidFill>
                  <a:srgbClr val="FF0000"/>
                </a:solidFill>
              </a:rPr>
              <a:t> </a:t>
            </a:r>
            <a:r>
              <a:rPr lang="en-US" sz="3200" b="1" dirty="0" err="1">
                <a:solidFill>
                  <a:srgbClr val="FF0000"/>
                </a:solidFill>
              </a:rPr>
              <a:t>thấy</a:t>
            </a:r>
            <a:r>
              <a:rPr lang="en-US" sz="3200" b="1" dirty="0">
                <a:solidFill>
                  <a:srgbClr val="FF0000"/>
                </a:solidFill>
              </a:rPr>
              <a:t> </a:t>
            </a:r>
            <a:r>
              <a:rPr lang="en-US" sz="3200" b="1" dirty="0" err="1">
                <a:solidFill>
                  <a:srgbClr val="FF0000"/>
                </a:solidFill>
              </a:rPr>
              <a:t>môi</a:t>
            </a:r>
            <a:r>
              <a:rPr lang="en-US" sz="3200" b="1" dirty="0">
                <a:solidFill>
                  <a:srgbClr val="FF0000"/>
                </a:solidFill>
              </a:rPr>
              <a:t> </a:t>
            </a:r>
            <a:r>
              <a:rPr lang="en-US" sz="3200" b="1" dirty="0" err="1">
                <a:solidFill>
                  <a:srgbClr val="FF0000"/>
                </a:solidFill>
              </a:rPr>
              <a:t>trường</a:t>
            </a:r>
            <a:r>
              <a:rPr lang="en-US" sz="3200" b="1" dirty="0">
                <a:solidFill>
                  <a:srgbClr val="FF0000"/>
                </a:solidFill>
              </a:rPr>
              <a:t> </a:t>
            </a:r>
            <a:r>
              <a:rPr lang="en-US" sz="3200" b="1" dirty="0" err="1">
                <a:solidFill>
                  <a:srgbClr val="FF0000"/>
                </a:solidFill>
              </a:rPr>
              <a:t>bị</a:t>
            </a:r>
            <a:r>
              <a:rPr lang="en-US" sz="3200" b="1" dirty="0">
                <a:solidFill>
                  <a:srgbClr val="FF0000"/>
                </a:solidFill>
              </a:rPr>
              <a:t> ô </a:t>
            </a:r>
            <a:r>
              <a:rPr lang="en-US" sz="3200" b="1" dirty="0" err="1">
                <a:solidFill>
                  <a:srgbClr val="FF0000"/>
                </a:solidFill>
              </a:rPr>
              <a:t>nhiễm</a:t>
            </a:r>
            <a:endParaRPr lang="en-US" sz="3200" b="1" dirty="0">
              <a:solidFill>
                <a:srgbClr val="FF0000"/>
              </a:solidFill>
            </a:endParaRPr>
          </a:p>
        </p:txBody>
      </p:sp>
    </p:spTree>
    <p:extLst>
      <p:ext uri="{BB962C8B-B14F-4D97-AF65-F5344CB8AC3E}">
        <p14:creationId xmlns:p14="http://schemas.microsoft.com/office/powerpoint/2010/main" val="1108160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17">
            <a:extLst>
              <a:ext uri="{FF2B5EF4-FFF2-40B4-BE49-F238E27FC236}">
                <a16:creationId xmlns:a16="http://schemas.microsoft.com/office/drawing/2014/main" id="{86D7728C-EF55-42FC-A260-4F42C8E6565B}"/>
              </a:ext>
            </a:extLst>
          </p:cNvPr>
          <p:cNvSpPr/>
          <p:nvPr/>
        </p:nvSpPr>
        <p:spPr>
          <a:xfrm>
            <a:off x="240611" y="73955"/>
            <a:ext cx="2451789" cy="1446028"/>
          </a:xfrm>
          <a:prstGeom prst="roundRect">
            <a:avLst/>
          </a:prstGeom>
          <a:solidFill>
            <a:srgbClr val="CCFF99"/>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Cùng</a:t>
            </a:r>
            <a:r>
              <a:rPr kumimoji="0" lang="en-US" altLang="zh-CN" sz="3600" b="0" i="0" u="none" strike="noStrike" kern="1200" cap="none" spc="0" normalizeH="0" noProof="0" dirty="0">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 </a:t>
            </a:r>
            <a:r>
              <a:rPr kumimoji="0" lang="en-US" altLang="zh-CN" sz="3600" b="0" i="0" u="none" strike="noStrike" kern="1200" cap="none" spc="0" normalizeH="0" noProof="0" dirty="0" err="1">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xem</a:t>
            </a:r>
            <a:r>
              <a:rPr kumimoji="0" lang="en-US" altLang="zh-CN" sz="3600" b="0" i="0" u="none" strike="noStrike" kern="1200" cap="none" spc="0" normalizeH="0" noProof="0" dirty="0">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rPr>
              <a:t> video</a:t>
            </a:r>
            <a:endParaRPr kumimoji="0" lang="zh-CN" altLang="en-US" sz="3600" b="0" i="0" u="none" strike="noStrike" kern="1200" cap="none" spc="0" normalizeH="0" baseline="0" noProof="0" dirty="0">
              <a:ln>
                <a:noFill/>
              </a:ln>
              <a:solidFill>
                <a:srgbClr val="336600"/>
              </a:solidFill>
              <a:effectLst/>
              <a:uLnTx/>
              <a:uFillTx/>
              <a:latin typeface="Baloo 2" panose="03080502040302020200" pitchFamily="66" charset="0"/>
              <a:ea typeface="等线" panose="02010600030101010101" pitchFamily="2" charset="-122"/>
              <a:cs typeface="Baloo 2" panose="03080502040302020200" pitchFamily="66" charset="0"/>
            </a:endParaRPr>
          </a:p>
        </p:txBody>
      </p:sp>
      <p:pic>
        <p:nvPicPr>
          <p:cNvPr id="3" name="Sự cố tràn dầu">
            <a:hlinkClick r:id="" action="ppaction://media"/>
            <a:extLst>
              <a:ext uri="{FF2B5EF4-FFF2-40B4-BE49-F238E27FC236}">
                <a16:creationId xmlns:a16="http://schemas.microsoft.com/office/drawing/2014/main" id="{3B7BFF5D-97E4-4D0D-BD18-4FD51DD390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01999" y="1010920"/>
            <a:ext cx="8967893" cy="5044440"/>
          </a:xfrm>
          <a:prstGeom prst="rect">
            <a:avLst/>
          </a:prstGeom>
        </p:spPr>
      </p:pic>
      <p:sp>
        <p:nvSpPr>
          <p:cNvPr id="2" name="Oval 1">
            <a:extLst>
              <a:ext uri="{FF2B5EF4-FFF2-40B4-BE49-F238E27FC236}">
                <a16:creationId xmlns:a16="http://schemas.microsoft.com/office/drawing/2014/main" id="{A9FB745B-26FA-693D-401B-A8845043D498}"/>
              </a:ext>
            </a:extLst>
          </p:cNvPr>
          <p:cNvSpPr/>
          <p:nvPr/>
        </p:nvSpPr>
        <p:spPr>
          <a:xfrm>
            <a:off x="-1608060" y="143733"/>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761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11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CE13C-0125-4CC8-AE99-40EA1A97ABAF}"/>
              </a:ext>
            </a:extLst>
          </p:cNvPr>
          <p:cNvPicPr>
            <a:picLocks noChangeAspect="1"/>
          </p:cNvPicPr>
          <p:nvPr/>
        </p:nvPicPr>
        <p:blipFill>
          <a:blip r:embed="rId3"/>
          <a:stretch>
            <a:fillRect/>
          </a:stretch>
        </p:blipFill>
        <p:spPr>
          <a:xfrm>
            <a:off x="646112" y="266382"/>
            <a:ext cx="4535488" cy="3457284"/>
          </a:xfrm>
          <a:prstGeom prst="rect">
            <a:avLst/>
          </a:prstGeom>
        </p:spPr>
      </p:pic>
      <p:pic>
        <p:nvPicPr>
          <p:cNvPr id="6" name="Picture 5">
            <a:extLst>
              <a:ext uri="{FF2B5EF4-FFF2-40B4-BE49-F238E27FC236}">
                <a16:creationId xmlns:a16="http://schemas.microsoft.com/office/drawing/2014/main" id="{A866BE53-8A7A-4814-B9B8-D024D122BF83}"/>
              </a:ext>
            </a:extLst>
          </p:cNvPr>
          <p:cNvPicPr>
            <a:picLocks noChangeAspect="1"/>
          </p:cNvPicPr>
          <p:nvPr/>
        </p:nvPicPr>
        <p:blipFill>
          <a:blip r:embed="rId4"/>
          <a:stretch>
            <a:fillRect/>
          </a:stretch>
        </p:blipFill>
        <p:spPr>
          <a:xfrm>
            <a:off x="6096000" y="266382"/>
            <a:ext cx="4714478" cy="3457284"/>
          </a:xfrm>
          <a:prstGeom prst="rect">
            <a:avLst/>
          </a:prstGeom>
        </p:spPr>
      </p:pic>
      <p:grpSp>
        <p:nvGrpSpPr>
          <p:cNvPr id="13" name="Group 12">
            <a:extLst>
              <a:ext uri="{FF2B5EF4-FFF2-40B4-BE49-F238E27FC236}">
                <a16:creationId xmlns:a16="http://schemas.microsoft.com/office/drawing/2014/main" id="{8FF6F312-6DDA-4D71-9701-0CE26F477F20}"/>
              </a:ext>
            </a:extLst>
          </p:cNvPr>
          <p:cNvGrpSpPr/>
          <p:nvPr/>
        </p:nvGrpSpPr>
        <p:grpSpPr>
          <a:xfrm>
            <a:off x="1637242" y="4076520"/>
            <a:ext cx="8563397" cy="1200074"/>
            <a:chOff x="3977443" y="-1656990"/>
            <a:chExt cx="3108271" cy="1163813"/>
          </a:xfrm>
        </p:grpSpPr>
        <p:sp>
          <p:nvSpPr>
            <p:cNvPr id="15" name="矩形: 圆角 6">
              <a:extLst>
                <a:ext uri="{FF2B5EF4-FFF2-40B4-BE49-F238E27FC236}">
                  <a16:creationId xmlns:a16="http://schemas.microsoft.com/office/drawing/2014/main" id="{028C1794-4CC6-41B0-889F-8385D3B97EFA}"/>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6" name="TextBox 15">
              <a:extLst>
                <a:ext uri="{FF2B5EF4-FFF2-40B4-BE49-F238E27FC236}">
                  <a16:creationId xmlns:a16="http://schemas.microsoft.com/office/drawing/2014/main" id="{63C49138-E4D2-44F0-8E0C-3A8AB0E35E4F}"/>
                </a:ext>
              </a:extLst>
            </p:cNvPr>
            <p:cNvSpPr txBox="1"/>
            <p:nvPr/>
          </p:nvSpPr>
          <p:spPr>
            <a:xfrm>
              <a:off x="3977443" y="-1537846"/>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Em cảm thấy như thế nào khi thấy những</a:t>
              </a:r>
              <a:r>
                <a:rPr kumimoji="0" lang="en-US"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 video,</a:t>
              </a: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 hình ảnh này?</a:t>
              </a:r>
              <a:endParaRPr kumimoji="0" lang="zh-CN" altLang="en-US"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endParaRPr>
            </a:p>
          </p:txBody>
        </p:sp>
      </p:grpSp>
      <p:grpSp>
        <p:nvGrpSpPr>
          <p:cNvPr id="17" name="Group 16">
            <a:extLst>
              <a:ext uri="{FF2B5EF4-FFF2-40B4-BE49-F238E27FC236}">
                <a16:creationId xmlns:a16="http://schemas.microsoft.com/office/drawing/2014/main" id="{1F031DF9-DB32-4A32-A830-EEB9BF05DFAE}"/>
              </a:ext>
            </a:extLst>
          </p:cNvPr>
          <p:cNvGrpSpPr/>
          <p:nvPr/>
        </p:nvGrpSpPr>
        <p:grpSpPr>
          <a:xfrm>
            <a:off x="1616922" y="5391544"/>
            <a:ext cx="8563397" cy="1200074"/>
            <a:chOff x="3977443" y="-1656990"/>
            <a:chExt cx="3108271" cy="1163813"/>
          </a:xfrm>
        </p:grpSpPr>
        <p:sp>
          <p:nvSpPr>
            <p:cNvPr id="18" name="矩形: 圆角 6">
              <a:extLst>
                <a:ext uri="{FF2B5EF4-FFF2-40B4-BE49-F238E27FC236}">
                  <a16:creationId xmlns:a16="http://schemas.microsoft.com/office/drawing/2014/main" id="{26E4BB43-3DEA-4984-AE68-CC8BEDA0DFEB}"/>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9" name="TextBox 18">
              <a:extLst>
                <a:ext uri="{FF2B5EF4-FFF2-40B4-BE49-F238E27FC236}">
                  <a16:creationId xmlns:a16="http://schemas.microsoft.com/office/drawing/2014/main" id="{111095B4-AA28-4995-9B9A-9A6FA26F7F82}"/>
                </a:ext>
              </a:extLst>
            </p:cNvPr>
            <p:cNvSpPr txBox="1"/>
            <p:nvPr/>
          </p:nvSpPr>
          <p:spPr>
            <a:xfrm>
              <a:off x="3977443" y="-1537846"/>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Dấu hiệu nào cho biết môi trường đang bị ôi nhiễm</a:t>
              </a:r>
              <a:r>
                <a:rPr kumimoji="0" lang="en-US"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a:t>
              </a:r>
              <a:endParaRPr kumimoji="0" lang="zh-CN" altLang="en-US"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endParaRPr>
            </a:p>
          </p:txBody>
        </p:sp>
      </p:grpSp>
      <p:sp>
        <p:nvSpPr>
          <p:cNvPr id="2" name="Oval 1">
            <a:extLst>
              <a:ext uri="{FF2B5EF4-FFF2-40B4-BE49-F238E27FC236}">
                <a16:creationId xmlns:a16="http://schemas.microsoft.com/office/drawing/2014/main" id="{23052BCB-5B47-A1A7-19DA-6DA2C66A68E8}"/>
              </a:ext>
            </a:extLst>
          </p:cNvPr>
          <p:cNvSpPr/>
          <p:nvPr/>
        </p:nvSpPr>
        <p:spPr>
          <a:xfrm>
            <a:off x="-1608060" y="143733"/>
            <a:ext cx="967166" cy="9725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819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32" name="Picture 31">
            <a:extLst>
              <a:ext uri="{FF2B5EF4-FFF2-40B4-BE49-F238E27FC236}">
                <a16:creationId xmlns:a16="http://schemas.microsoft.com/office/drawing/2014/main" id="{529E758C-6550-4018-89D3-D9D31E0F7A61}"/>
              </a:ext>
            </a:extLst>
          </p:cNvPr>
          <p:cNvPicPr>
            <a:picLocks noChangeAspect="1"/>
          </p:cNvPicPr>
          <p:nvPr/>
        </p:nvPicPr>
        <p:blipFill>
          <a:blip r:embed="rId10"/>
          <a:stretch>
            <a:fillRect/>
          </a:stretch>
        </p:blipFill>
        <p:spPr>
          <a:xfrm>
            <a:off x="264049" y="907333"/>
            <a:ext cx="3578748" cy="2727986"/>
          </a:xfrm>
          <a:prstGeom prst="rect">
            <a:avLst/>
          </a:prstGeom>
        </p:spPr>
      </p:pic>
      <p:pic>
        <p:nvPicPr>
          <p:cNvPr id="34" name="Picture 33">
            <a:extLst>
              <a:ext uri="{FF2B5EF4-FFF2-40B4-BE49-F238E27FC236}">
                <a16:creationId xmlns:a16="http://schemas.microsoft.com/office/drawing/2014/main" id="{D084E096-58C1-4D19-9D01-E7E6E1E74CFA}"/>
              </a:ext>
            </a:extLst>
          </p:cNvPr>
          <p:cNvPicPr>
            <a:picLocks noChangeAspect="1"/>
          </p:cNvPicPr>
          <p:nvPr/>
        </p:nvPicPr>
        <p:blipFill>
          <a:blip r:embed="rId11"/>
          <a:stretch>
            <a:fillRect/>
          </a:stretch>
        </p:blipFill>
        <p:spPr>
          <a:xfrm>
            <a:off x="264049" y="3689082"/>
            <a:ext cx="3500375" cy="2566942"/>
          </a:xfrm>
          <a:prstGeom prst="rect">
            <a:avLst/>
          </a:prstGeom>
        </p:spPr>
      </p:pic>
      <p:grpSp>
        <p:nvGrpSpPr>
          <p:cNvPr id="36" name="Group 35">
            <a:extLst>
              <a:ext uri="{FF2B5EF4-FFF2-40B4-BE49-F238E27FC236}">
                <a16:creationId xmlns:a16="http://schemas.microsoft.com/office/drawing/2014/main" id="{479B6907-8B74-4DE9-993C-479A0965B514}"/>
              </a:ext>
            </a:extLst>
          </p:cNvPr>
          <p:cNvGrpSpPr/>
          <p:nvPr/>
        </p:nvGrpSpPr>
        <p:grpSpPr>
          <a:xfrm>
            <a:off x="4111325" y="603861"/>
            <a:ext cx="6201182" cy="2402307"/>
            <a:chOff x="486909" y="1848264"/>
            <a:chExt cx="6201182" cy="2402307"/>
          </a:xfrm>
        </p:grpSpPr>
        <p:grpSp>
          <p:nvGrpSpPr>
            <p:cNvPr id="37" name="组合 18">
              <a:extLst>
                <a:ext uri="{FF2B5EF4-FFF2-40B4-BE49-F238E27FC236}">
                  <a16:creationId xmlns:a16="http://schemas.microsoft.com/office/drawing/2014/main" id="{DEF9E7F0-A36F-4A65-A078-7A1FE96F01A9}"/>
                </a:ext>
              </a:extLst>
            </p:cNvPr>
            <p:cNvGrpSpPr/>
            <p:nvPr/>
          </p:nvGrpSpPr>
          <p:grpSpPr>
            <a:xfrm>
              <a:off x="1057479" y="2158210"/>
              <a:ext cx="5630612" cy="2092361"/>
              <a:chOff x="1317" y="3053"/>
              <a:chExt cx="16681" cy="3688"/>
            </a:xfrm>
          </p:grpSpPr>
          <p:grpSp>
            <p:nvGrpSpPr>
              <p:cNvPr id="39" name="组合 15">
                <a:extLst>
                  <a:ext uri="{FF2B5EF4-FFF2-40B4-BE49-F238E27FC236}">
                    <a16:creationId xmlns:a16="http://schemas.microsoft.com/office/drawing/2014/main" id="{8BE919CF-7F01-4B48-9DAA-0FCBECD76713}"/>
                  </a:ext>
                </a:extLst>
              </p:cNvPr>
              <p:cNvGrpSpPr/>
              <p:nvPr/>
            </p:nvGrpSpPr>
            <p:grpSpPr>
              <a:xfrm>
                <a:off x="1317" y="3053"/>
                <a:ext cx="16681" cy="3688"/>
                <a:chOff x="1020" y="2328"/>
                <a:chExt cx="11012" cy="7599"/>
              </a:xfrm>
            </p:grpSpPr>
            <p:sp>
              <p:nvSpPr>
                <p:cNvPr id="41" name="圆角矩形 14">
                  <a:extLst>
                    <a:ext uri="{FF2B5EF4-FFF2-40B4-BE49-F238E27FC236}">
                      <a16:creationId xmlns:a16="http://schemas.microsoft.com/office/drawing/2014/main" id="{15E2C933-5311-4CE0-BB24-3276F76D9504}"/>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2" name="圆角矩形 13">
                  <a:extLst>
                    <a:ext uri="{FF2B5EF4-FFF2-40B4-BE49-F238E27FC236}">
                      <a16:creationId xmlns:a16="http://schemas.microsoft.com/office/drawing/2014/main" id="{EF605862-7C38-495D-8FFF-847A45EB801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0" name="文本框 17">
                <a:extLst>
                  <a:ext uri="{FF2B5EF4-FFF2-40B4-BE49-F238E27FC236}">
                    <a16:creationId xmlns:a16="http://schemas.microsoft.com/office/drawing/2014/main" id="{CABE9CA8-98A6-4756-B3AC-7B84B95F8DB0}"/>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E</a:t>
                </a:r>
                <a:r>
                  <a:rPr lang="vi-VN" sz="3200" dirty="0">
                    <a:solidFill>
                      <a:srgbClr val="000000"/>
                    </a:solidFill>
                    <a:effectLst/>
                    <a:latin typeface="Calibri" panose="020F0502020204030204" pitchFamily="34" charset="0"/>
                    <a:ea typeface="Palatino Linotype" panose="02040502050505030304" pitchFamily="18" charset="0"/>
                    <a:cs typeface="Calibri" panose="020F0502020204030204" pitchFamily="34" charset="0"/>
                  </a:rPr>
                  <a:t>m cảm thấy rất lo lắng cho môi trường sống của chúng ta.</a:t>
                </a:r>
                <a:endParaRPr lang="en-US" sz="3200" b="1" dirty="0">
                  <a:solidFill>
                    <a:srgbClr val="FF0000"/>
                  </a:solidFill>
                  <a:effectLst/>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38" name="图片 25" descr="卡通人物&#10;&#10;中度可信度描述已自动生成">
              <a:extLst>
                <a:ext uri="{FF2B5EF4-FFF2-40B4-BE49-F238E27FC236}">
                  <a16:creationId xmlns:a16="http://schemas.microsoft.com/office/drawing/2014/main" id="{02E99329-F237-4CD2-BA1E-07605105E3ED}"/>
                </a:ext>
              </a:extLst>
            </p:cNvPr>
            <p:cNvPicPr>
              <a:picLocks noChangeAspect="1"/>
            </p:cNvPicPr>
            <p:nvPr>
              <p:custDataLst>
                <p:tags r:id="rId2"/>
              </p:custDataLst>
            </p:nvPr>
          </p:nvPicPr>
          <p:blipFill>
            <a:blip r:embed="rId12" cstate="email"/>
            <a:stretch>
              <a:fillRect/>
            </a:stretch>
          </p:blipFill>
          <p:spPr>
            <a:xfrm rot="19945025">
              <a:off x="486909" y="1848264"/>
              <a:ext cx="1345666" cy="1345666"/>
            </a:xfrm>
            <a:prstGeom prst="rect">
              <a:avLst/>
            </a:prstGeom>
          </p:spPr>
        </p:pic>
      </p:grpSp>
      <p:grpSp>
        <p:nvGrpSpPr>
          <p:cNvPr id="43" name="Group 42">
            <a:extLst>
              <a:ext uri="{FF2B5EF4-FFF2-40B4-BE49-F238E27FC236}">
                <a16:creationId xmlns:a16="http://schemas.microsoft.com/office/drawing/2014/main" id="{01766EDA-686E-4DF8-A752-38B4E6248AC0}"/>
              </a:ext>
            </a:extLst>
          </p:cNvPr>
          <p:cNvGrpSpPr/>
          <p:nvPr/>
        </p:nvGrpSpPr>
        <p:grpSpPr>
          <a:xfrm>
            <a:off x="4106846" y="3059139"/>
            <a:ext cx="6201182" cy="2402307"/>
            <a:chOff x="486909" y="1848264"/>
            <a:chExt cx="6201182" cy="2402307"/>
          </a:xfrm>
        </p:grpSpPr>
        <p:grpSp>
          <p:nvGrpSpPr>
            <p:cNvPr id="44" name="组合 18">
              <a:extLst>
                <a:ext uri="{FF2B5EF4-FFF2-40B4-BE49-F238E27FC236}">
                  <a16:creationId xmlns:a16="http://schemas.microsoft.com/office/drawing/2014/main" id="{E50734AB-F39E-443B-A49F-7C7652966C93}"/>
                </a:ext>
              </a:extLst>
            </p:cNvPr>
            <p:cNvGrpSpPr/>
            <p:nvPr/>
          </p:nvGrpSpPr>
          <p:grpSpPr>
            <a:xfrm>
              <a:off x="1057479" y="2158210"/>
              <a:ext cx="5630612" cy="2092361"/>
              <a:chOff x="1317" y="3053"/>
              <a:chExt cx="16681" cy="3688"/>
            </a:xfrm>
          </p:grpSpPr>
          <p:grpSp>
            <p:nvGrpSpPr>
              <p:cNvPr id="46" name="组合 15">
                <a:extLst>
                  <a:ext uri="{FF2B5EF4-FFF2-40B4-BE49-F238E27FC236}">
                    <a16:creationId xmlns:a16="http://schemas.microsoft.com/office/drawing/2014/main" id="{3972F403-D46F-4EF5-B7C5-B5EF72C442E6}"/>
                  </a:ext>
                </a:extLst>
              </p:cNvPr>
              <p:cNvGrpSpPr/>
              <p:nvPr/>
            </p:nvGrpSpPr>
            <p:grpSpPr>
              <a:xfrm>
                <a:off x="1317" y="3053"/>
                <a:ext cx="16681" cy="3688"/>
                <a:chOff x="1020" y="2328"/>
                <a:chExt cx="11012" cy="7599"/>
              </a:xfrm>
            </p:grpSpPr>
            <p:sp>
              <p:nvSpPr>
                <p:cNvPr id="48" name="圆角矩形 14">
                  <a:extLst>
                    <a:ext uri="{FF2B5EF4-FFF2-40B4-BE49-F238E27FC236}">
                      <a16:creationId xmlns:a16="http://schemas.microsoft.com/office/drawing/2014/main" id="{9CDCAE95-32D0-4FF9-B61A-AD7C6756D9AA}"/>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9" name="圆角矩形 13">
                  <a:extLst>
                    <a:ext uri="{FF2B5EF4-FFF2-40B4-BE49-F238E27FC236}">
                      <a16:creationId xmlns:a16="http://schemas.microsoft.com/office/drawing/2014/main" id="{0EA8F706-E556-40E5-A8F0-0571D16C7AC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7" name="文本框 17">
                <a:extLst>
                  <a:ext uri="{FF2B5EF4-FFF2-40B4-BE49-F238E27FC236}">
                    <a16:creationId xmlns:a16="http://schemas.microsoft.com/office/drawing/2014/main" id="{A9855383-CAF5-4CE9-A675-79A72D5468FB}"/>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Dấu</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hiệu</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môi</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trường</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bị</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ô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nhiễm</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vi-VN"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rác, nước thải, khói bụi, tiếng ồn,...</a:t>
                </a:r>
                <a:endParaRPr lang="en-US" sz="3200" b="1" dirty="0">
                  <a:solidFill>
                    <a:srgbClr val="FF0000"/>
                  </a:solidFill>
                  <a:effectLst/>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45" name="图片 25" descr="卡通人物&#10;&#10;中度可信度描述已自动生成">
              <a:extLst>
                <a:ext uri="{FF2B5EF4-FFF2-40B4-BE49-F238E27FC236}">
                  <a16:creationId xmlns:a16="http://schemas.microsoft.com/office/drawing/2014/main" id="{F886EAC8-DD14-466A-8346-4B87308E3251}"/>
                </a:ext>
              </a:extLst>
            </p:cNvPr>
            <p:cNvPicPr>
              <a:picLocks noChangeAspect="1"/>
            </p:cNvPicPr>
            <p:nvPr>
              <p:custDataLst>
                <p:tags r:id="rId1"/>
              </p:custDataLst>
            </p:nvPr>
          </p:nvPicPr>
          <p:blipFill>
            <a:blip r:embed="rId12" cstate="email"/>
            <a:stretch>
              <a:fillRect/>
            </a:stretch>
          </p:blipFill>
          <p:spPr>
            <a:xfrm rot="19945025">
              <a:off x="486909" y="1848264"/>
              <a:ext cx="1345666" cy="1345666"/>
            </a:xfrm>
            <a:prstGeom prst="rect">
              <a:avLst/>
            </a:prstGeom>
          </p:spPr>
        </p:pic>
      </p:grpSp>
    </p:spTree>
    <p:extLst>
      <p:ext uri="{BB962C8B-B14F-4D97-AF65-F5344CB8AC3E}">
        <p14:creationId xmlns:p14="http://schemas.microsoft.com/office/powerpoint/2010/main" val="27165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TIMING" val="|0.5|0.6|0.6|0.8|0.7|0.5|0.4"/>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536</Words>
  <Application>Microsoft Office PowerPoint</Application>
  <PresentationFormat>Widescreen</PresentationFormat>
  <Paragraphs>46</Paragraphs>
  <Slides>23</Slides>
  <Notes>19</Notes>
  <HiddenSlides>0</HiddenSlides>
  <MMClips>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4" baseType="lpstr">
      <vt:lpstr>Baloo 2</vt:lpstr>
      <vt:lpstr>Baloo 2 ExtraBold</vt:lpstr>
      <vt:lpstr>等线</vt:lpstr>
      <vt:lpstr>微软雅黑</vt:lpstr>
      <vt:lpstr>Arial</vt:lpstr>
      <vt:lpstr>Bahnschrift</vt:lpstr>
      <vt:lpstr>Calibri</vt:lpstr>
      <vt:lpstr>1_Office Theme</vt:lpstr>
      <vt:lpstr>Office Theme</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32</cp:revision>
  <dcterms:created xsi:type="dcterms:W3CDTF">2022-08-10T06:36:36Z</dcterms:created>
  <dcterms:modified xsi:type="dcterms:W3CDTF">2025-04-12T04:38:53Z</dcterms:modified>
</cp:coreProperties>
</file>