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963" r:id="rId2"/>
    <p:sldId id="3096" r:id="rId3"/>
    <p:sldId id="3097" r:id="rId4"/>
    <p:sldId id="3076" r:id="rId5"/>
    <p:sldId id="3099" r:id="rId6"/>
    <p:sldId id="3098" r:id="rId7"/>
    <p:sldId id="3100" r:id="rId8"/>
    <p:sldId id="3103" r:id="rId9"/>
    <p:sldId id="3104" r:id="rId10"/>
    <p:sldId id="3094" r:id="rId11"/>
    <p:sldId id="3102" r:id="rId12"/>
    <p:sldId id="3095" r:id="rId13"/>
    <p:sldId id="3093"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4" d="100"/>
          <a:sy n="74" d="100"/>
        </p:scale>
        <p:origin x="5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993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9247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5216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6909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E08B5AAA-7EE6-46D5-B569-58A0A38065B1}"/>
              </a:ext>
            </a:extLst>
          </p:cNvPr>
          <p:cNvPicPr>
            <a:picLocks noChangeAspect="1"/>
          </p:cNvPicPr>
          <p:nvPr userDrawn="1"/>
        </p:nvPicPr>
        <p:blipFill>
          <a:blip r:embed="rId2"/>
          <a:stretch>
            <a:fillRect/>
          </a:stretch>
        </p:blipFill>
        <p:spPr>
          <a:xfrm>
            <a:off x="11328949" y="26430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sv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8460" y="1916785"/>
            <a:ext cx="1664763" cy="151221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xmlns="" id="{6EDEEB65-8537-4842-8905-B2A5673660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26700"/>
            <a:ext cx="10742083" cy="1554615"/>
          </a:xfrm>
          <a:prstGeom prst="rect">
            <a:avLst/>
          </a:prstGeom>
        </p:spPr>
      </p:pic>
      <p:pic>
        <p:nvPicPr>
          <p:cNvPr id="28" name="Picture 27" descr="Text&#10;&#10;Description automatically generated with medium confidence">
            <a:extLst>
              <a:ext uri="{FF2B5EF4-FFF2-40B4-BE49-F238E27FC236}">
                <a16:creationId xmlns:a16="http://schemas.microsoft.com/office/drawing/2014/main" xmlns="" id="{E87EB727-FBE3-4282-A77D-EEA9908C7C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526" y="1979447"/>
            <a:ext cx="8565622" cy="1999661"/>
          </a:xfrm>
          <a:prstGeom prst="rect">
            <a:avLst/>
          </a:prstGeom>
        </p:spPr>
      </p:pic>
      <p:pic>
        <p:nvPicPr>
          <p:cNvPr id="9" name="Picture 8">
            <a:extLst>
              <a:ext uri="{FF2B5EF4-FFF2-40B4-BE49-F238E27FC236}">
                <a16:creationId xmlns:a16="http://schemas.microsoft.com/office/drawing/2014/main" xmlns="" id="{C6517132-96E5-43E3-9C3F-CF64DD36168E}"/>
              </a:ext>
            </a:extLst>
          </p:cNvPr>
          <p:cNvPicPr>
            <a:picLocks noChangeAspect="1"/>
          </p:cNvPicPr>
          <p:nvPr/>
        </p:nvPicPr>
        <p:blipFill>
          <a:blip r:embed="rId10"/>
          <a:stretch>
            <a:fillRect/>
          </a:stretch>
        </p:blipFill>
        <p:spPr>
          <a:xfrm>
            <a:off x="0" y="90658"/>
            <a:ext cx="1735904" cy="548770"/>
          </a:xfrm>
          <a:prstGeom prst="rect">
            <a:avLst/>
          </a:prstGeom>
        </p:spPr>
      </p:pic>
      <p:pic>
        <p:nvPicPr>
          <p:cNvPr id="10" name="Picture 9">
            <a:extLst>
              <a:ext uri="{FF2B5EF4-FFF2-40B4-BE49-F238E27FC236}">
                <a16:creationId xmlns:a16="http://schemas.microsoft.com/office/drawing/2014/main" xmlns="" id="{A2EE79B4-628E-4D49-8426-1EC177C074DD}"/>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216261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bước sau đây mô tả công việc gì? Em hãy nêu việc được thực hiện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a:t>
            </a:r>
          </a:p>
        </p:txBody>
      </p:sp>
      <p:pic>
        <p:nvPicPr>
          <p:cNvPr id="8" name="Picture 7">
            <a:extLst>
              <a:ext uri="{FF2B5EF4-FFF2-40B4-BE49-F238E27FC236}">
                <a16:creationId xmlns:a16="http://schemas.microsoft.com/office/drawing/2014/main" xmlns="" id="{995CD6F4-4B93-407F-9914-F1B4AA42107D}"/>
              </a:ext>
            </a:extLst>
          </p:cNvPr>
          <p:cNvPicPr>
            <a:picLocks noChangeAspect="1"/>
          </p:cNvPicPr>
          <p:nvPr/>
        </p:nvPicPr>
        <p:blipFill>
          <a:blip r:embed="rId5"/>
          <a:stretch>
            <a:fillRect/>
          </a:stretch>
        </p:blipFill>
        <p:spPr>
          <a:xfrm>
            <a:off x="1694807" y="2152023"/>
            <a:ext cx="8588484" cy="1646063"/>
          </a:xfrm>
          <a:prstGeom prst="rect">
            <a:avLst/>
          </a:prstGeom>
        </p:spPr>
      </p:pic>
    </p:spTree>
    <p:custDataLst>
      <p:tags r:id="rId1"/>
    </p:custDataLst>
    <p:extLst>
      <p:ext uri="{BB962C8B-B14F-4D97-AF65-F5344CB8AC3E}">
        <p14:creationId xmlns:p14="http://schemas.microsoft.com/office/powerpoint/2010/main" val="2535078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41CFB35-627B-49FA-AB3D-BD95BBBB5665}"/>
              </a:ext>
            </a:extLst>
          </p:cNvPr>
          <p:cNvSpPr/>
          <p:nvPr/>
        </p:nvSpPr>
        <p:spPr>
          <a:xfrm>
            <a:off x="635645" y="340000"/>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Rô-bốt </a:t>
            </a: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ó khả năng thực hiện các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lệnh: </a:t>
            </a:r>
            <a:r>
              <a:rPr lang="vi-VN" sz="2200">
                <a:solidFill>
                  <a:srgbClr val="0000FF"/>
                </a:solidFill>
                <a:latin typeface="UTM Avo" panose="02040603050506020204" pitchFamily="18" charset="0"/>
                <a:cs typeface="Times New Roman" panose="02020603050405020304" pitchFamily="18" charset="0"/>
              </a:rPr>
              <a:t>tiền 1 ô</a:t>
            </a:r>
            <a:r>
              <a:rPr lang="vi-VN" sz="2200">
                <a:latin typeface="UTM Avo" panose="02040603050506020204" pitchFamily="18" charset="0"/>
                <a:cs typeface="Times New Roman" panose="02020603050405020304" pitchFamily="18" charset="0"/>
              </a:rPr>
              <a:t>, </a:t>
            </a:r>
            <a:r>
              <a:rPr lang="vi-VN" sz="2200">
                <a:solidFill>
                  <a:srgbClr val="0000FF"/>
                </a:solidFill>
                <a:latin typeface="UTM Avo" panose="02040603050506020204" pitchFamily="18" charset="0"/>
                <a:cs typeface="Times New Roman" panose="02020603050405020304" pitchFamily="18" charset="0"/>
              </a:rPr>
              <a:t>quay trải </a:t>
            </a:r>
            <a:r>
              <a:rPr lang="vi-VN" sz="2200">
                <a:latin typeface="UTM Avo" panose="02040603050506020204" pitchFamily="18" charset="0"/>
                <a:cs typeface="Times New Roman" panose="02020603050405020304" pitchFamily="18" charset="0"/>
              </a:rPr>
              <a:t>và </a:t>
            </a:r>
            <a:r>
              <a:rPr lang="vi-VN" sz="2200">
                <a:solidFill>
                  <a:srgbClr val="0000FF"/>
                </a:solidFill>
                <a:latin typeface="UTM Avo" panose="02040603050506020204" pitchFamily="18" charset="0"/>
                <a:cs typeface="Times New Roman" panose="02020603050405020304" pitchFamily="18" charset="0"/>
              </a:rPr>
              <a:t>quay phải</a:t>
            </a:r>
            <a:r>
              <a:rPr lang="vi-VN" sz="22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xmlns="" id="{D064E0F4-FFC3-44D4-A3B3-AA74936C450B}"/>
              </a:ext>
            </a:extLst>
          </p:cNvPr>
          <p:cNvSpPr/>
          <p:nvPr/>
        </p:nvSpPr>
        <p:spPr>
          <a:xfrm>
            <a:off x="968154" y="1171951"/>
            <a:ext cx="5224828" cy="1543949"/>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Rô-bốt đang ở vị trí như Hình 83a</a:t>
            </a:r>
            <a:r>
              <a:rPr lang="en-US" sz="2200">
                <a:latin typeface="UTM Avo" panose="02040603050506020204" pitchFamily="18" charset="0"/>
                <a:cs typeface="Times New Roman" panose="02020603050405020304" pitchFamily="18" charset="0"/>
              </a:rPr>
              <a:t>, em hãy chỉ dẫn để rô-bốt di chuyển về đích (ô có cờ). </a:t>
            </a:r>
            <a:endParaRPr lang="vi-VN" sz="22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0C8C3853-26F8-4734-8956-B57A7E6E09BC}"/>
              </a:ext>
            </a:extLst>
          </p:cNvPr>
          <p:cNvPicPr>
            <a:picLocks noChangeAspect="1"/>
          </p:cNvPicPr>
          <p:nvPr/>
        </p:nvPicPr>
        <p:blipFill>
          <a:blip r:embed="rId4"/>
          <a:stretch>
            <a:fillRect/>
          </a:stretch>
        </p:blipFill>
        <p:spPr>
          <a:xfrm>
            <a:off x="7157253" y="873223"/>
            <a:ext cx="3337849" cy="2141406"/>
          </a:xfrm>
          <a:prstGeom prst="rect">
            <a:avLst/>
          </a:prstGeom>
        </p:spPr>
      </p:pic>
      <p:pic>
        <p:nvPicPr>
          <p:cNvPr id="16" name="Picture 15">
            <a:extLst>
              <a:ext uri="{FF2B5EF4-FFF2-40B4-BE49-F238E27FC236}">
                <a16:creationId xmlns:a16="http://schemas.microsoft.com/office/drawing/2014/main" xmlns="" id="{EA2B8A03-F7A0-4246-B06A-0818D41A7EF2}"/>
              </a:ext>
            </a:extLst>
          </p:cNvPr>
          <p:cNvPicPr>
            <a:picLocks noChangeAspect="1"/>
          </p:cNvPicPr>
          <p:nvPr/>
        </p:nvPicPr>
        <p:blipFill>
          <a:blip r:embed="rId5"/>
          <a:stretch>
            <a:fillRect/>
          </a:stretch>
        </p:blipFill>
        <p:spPr>
          <a:xfrm>
            <a:off x="7157253" y="3547852"/>
            <a:ext cx="3475021" cy="2514818"/>
          </a:xfrm>
          <a:prstGeom prst="rect">
            <a:avLst/>
          </a:prstGeom>
        </p:spPr>
      </p:pic>
      <p:sp>
        <p:nvSpPr>
          <p:cNvPr id="18" name="Rectangle 17">
            <a:extLst>
              <a:ext uri="{FF2B5EF4-FFF2-40B4-BE49-F238E27FC236}">
                <a16:creationId xmlns:a16="http://schemas.microsoft.com/office/drawing/2014/main" xmlns="" id="{A534DB46-E343-4823-90A5-BA0B94C448DD}"/>
              </a:ext>
            </a:extLst>
          </p:cNvPr>
          <p:cNvSpPr/>
          <p:nvPr/>
        </p:nvSpPr>
        <p:spPr>
          <a:xfrm>
            <a:off x="968154" y="3198316"/>
            <a:ext cx="5224828" cy="3067443"/>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Rô-bốt đang ở vị trí như Hình 83b</a:t>
            </a:r>
          </a:p>
          <a:p>
            <a:pPr algn="just" defTabSz="342900">
              <a:lnSpc>
                <a:spcPct val="150000"/>
              </a:lnSpc>
            </a:pPr>
            <a:r>
              <a:rPr lang="vi-VN" sz="2200">
                <a:latin typeface="UTM Avo" panose="02040603050506020204" pitchFamily="18" charset="0"/>
                <a:cs typeface="Times New Roman" panose="02020603050405020304" pitchFamily="18" charset="0"/>
              </a:rPr>
              <a:t>nhiệm vụ của rô-bốt là đến ô có quyển sách, rồi di chuyển về đích. Rô-bốt phải thực hiện những việc gì? Em hãy đưa ra chỉ dẫn giúp rô-bốt thực hiện những việc đó. </a:t>
            </a:r>
          </a:p>
        </p:txBody>
      </p:sp>
    </p:spTree>
    <p:custDataLst>
      <p:tags r:id="rId1"/>
    </p:custDataLst>
    <p:extLst>
      <p:ext uri="{BB962C8B-B14F-4D97-AF65-F5344CB8AC3E}">
        <p14:creationId xmlns:p14="http://schemas.microsoft.com/office/powerpoint/2010/main" val="3859750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1132738" y="1971251"/>
            <a:ext cx="9926523" cy="2559611"/>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chia việc chuẩn bị bài và đồ dùng học tập cho ngày hôm sau</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thành những việc nhỏ. Trong mỗi việc nhỏ, em hãy liệt kê các bước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Gợi ý: Những việc nhỏ: xem trước bài học, chuẩn bị đồ dùng học tập,</a:t>
            </a:r>
            <a:r>
              <a:rPr lang="en-US" sz="2200">
                <a:latin typeface="UTM Avo" panose="02040603050506020204" pitchFamily="18" charset="0"/>
                <a:cs typeface="Times New Roman" panose="02020603050405020304" pitchFamily="18" charset="0"/>
              </a:rPr>
              <a:t> s</a:t>
            </a:r>
            <a:r>
              <a:rPr lang="vi-VN" sz="2200">
                <a:latin typeface="UTM Avo" panose="02040603050506020204" pitchFamily="18" charset="0"/>
                <a:cs typeface="Times New Roman" panose="02020603050405020304" pitchFamily="18" charset="0"/>
              </a:rPr>
              <a:t>oạn sách vở theo thời khoá biểu...</a:t>
            </a:r>
          </a:p>
        </p:txBody>
      </p:sp>
    </p:spTree>
    <p:extLst>
      <p:ext uri="{BB962C8B-B14F-4D97-AF65-F5344CB8AC3E}">
        <p14:creationId xmlns:p14="http://schemas.microsoft.com/office/powerpoint/2010/main" val="3209922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xmlns=""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xmlns="" id="{8115CFE2-EF45-49FF-92AA-5F7433054AD1}"/>
              </a:ext>
            </a:extLst>
          </p:cNvPr>
          <p:cNvSpPr/>
          <p:nvPr/>
        </p:nvSpPr>
        <p:spPr>
          <a:xfrm>
            <a:off x="2885208" y="1199158"/>
            <a:ext cx="6421581" cy="2229841"/>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p>
          <a:p>
            <a:pPr algn="ctr" defTabSz="342900">
              <a:lnSpc>
                <a:spcPct val="150000"/>
              </a:lnSpc>
            </a:pPr>
            <a:r>
              <a:rPr lang="vi-VN" sz="2400">
                <a:latin typeface="UTM Avo" panose="02040603050506020204" pitchFamily="18" charset="0"/>
                <a:cs typeface="Times New Roman" panose="02020603050405020304" pitchFamily="18" charset="0"/>
              </a:rPr>
              <a:t>Chia mỗi tổ thành hai nhóm, một nhóm nêu tên một việc và</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nhóm còn lại đưa ra các bước thực hiện việc đó.</a:t>
            </a:r>
          </a:p>
        </p:txBody>
      </p:sp>
      <p:pic>
        <p:nvPicPr>
          <p:cNvPr id="10" name="Picture 9">
            <a:extLst>
              <a:ext uri="{FF2B5EF4-FFF2-40B4-BE49-F238E27FC236}">
                <a16:creationId xmlns:a16="http://schemas.microsoft.com/office/drawing/2014/main" xmlns=""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246510" y="3535857"/>
            <a:ext cx="1404676" cy="2362505"/>
          </a:xfrm>
          <a:prstGeom prst="rect">
            <a:avLst/>
          </a:prstGeom>
          <a:noFill/>
          <a:ln w="9525">
            <a:noFill/>
          </a:ln>
        </p:spPr>
      </p:pic>
      <p:pic>
        <p:nvPicPr>
          <p:cNvPr id="11" name="Picture 10">
            <a:extLst>
              <a:ext uri="{FF2B5EF4-FFF2-40B4-BE49-F238E27FC236}">
                <a16:creationId xmlns:a16="http://schemas.microsoft.com/office/drawing/2014/main" xmlns=""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631115" y="3535857"/>
            <a:ext cx="1404675" cy="2307650"/>
          </a:xfrm>
          <a:prstGeom prst="rect">
            <a:avLst/>
          </a:prstGeom>
          <a:noFill/>
          <a:ln w="9525">
            <a:noFill/>
          </a:ln>
        </p:spPr>
      </p:pic>
      <p:pic>
        <p:nvPicPr>
          <p:cNvPr id="7" name="Picture 6">
            <a:extLst>
              <a:ext uri="{FF2B5EF4-FFF2-40B4-BE49-F238E27FC236}">
                <a16:creationId xmlns:a16="http://schemas.microsoft.com/office/drawing/2014/main" xmlns="" id="{6616BDD4-8666-4585-A73C-8D88C50441AF}"/>
              </a:ext>
            </a:extLst>
          </p:cNvPr>
          <p:cNvPicPr>
            <a:picLocks noChangeAspect="1"/>
          </p:cNvPicPr>
          <p:nvPr/>
        </p:nvPicPr>
        <p:blipFill>
          <a:blip r:embed="rId5"/>
          <a:stretch>
            <a:fillRect/>
          </a:stretch>
        </p:blipFill>
        <p:spPr>
          <a:xfrm>
            <a:off x="5801132" y="678536"/>
            <a:ext cx="589731" cy="520622"/>
          </a:xfrm>
          <a:prstGeom prst="rect">
            <a:avLst/>
          </a:prstGeom>
        </p:spPr>
      </p:pic>
    </p:spTree>
    <p:custDataLst>
      <p:tags r:id="rId1"/>
    </p:custDataLst>
    <p:extLst>
      <p:ext uri="{BB962C8B-B14F-4D97-AF65-F5344CB8AC3E}">
        <p14:creationId xmlns:p14="http://schemas.microsoft.com/office/powerpoint/2010/main" val="723329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20927982-6CE0-4B77-9C40-5C5D525381D9}"/>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4887A39-7735-4207-A78B-68076D1A4286}"/>
              </a:ext>
            </a:extLst>
          </p:cNvPr>
          <p:cNvGrpSpPr/>
          <p:nvPr/>
        </p:nvGrpSpPr>
        <p:grpSpPr>
          <a:xfrm>
            <a:off x="614526" y="1415530"/>
            <a:ext cx="10962947" cy="5031401"/>
            <a:chOff x="512219" y="900102"/>
            <a:chExt cx="10962947" cy="5031401"/>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Thực hiện công việc theo từng bước</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2" y="2046230"/>
              <a:ext cx="673521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buổi sáng, khi chuông đồng hồ báo thức reo là An bắt đầu thực hiện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việc trước khi đi học. Hình 80 cho biết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những việc mà An thường làm.</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xmlns="" id="{035773EA-06C3-4D17-9CA4-42BB90626366}"/>
              </a:ext>
            </a:extLst>
          </p:cNvPr>
          <p:cNvSpPr/>
          <p:nvPr/>
        </p:nvSpPr>
        <p:spPr>
          <a:xfrm>
            <a:off x="1027051" y="4063589"/>
            <a:ext cx="5888539" cy="48866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sắp thứ tự thực hiện những việc đó</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25A0314A-3F54-4634-AEC4-1508A509C08F}"/>
              </a:ext>
            </a:extLst>
          </p:cNvPr>
          <p:cNvSpPr/>
          <p:nvPr/>
        </p:nvSpPr>
        <p:spPr>
          <a:xfrm>
            <a:off x="7766025" y="5239301"/>
            <a:ext cx="3664682" cy="864532"/>
          </a:xfrm>
          <a:prstGeom prst="rect">
            <a:avLst/>
          </a:prstGeom>
        </p:spPr>
        <p:txBody>
          <a:bodyPr wrap="square">
            <a:spAutoFit/>
          </a:bodyPr>
          <a:lstStyle/>
          <a:p>
            <a:pPr algn="ctr" defTabSz="342900">
              <a:lnSpc>
                <a:spcPct val="150000"/>
              </a:lnSpc>
            </a:pPr>
            <a:r>
              <a:rPr lang="en-US" b="1">
                <a:latin typeface="UTM Avo" panose="02040603050506020204" pitchFamily="18" charset="0"/>
                <a:cs typeface="Times New Roman" panose="02020603050405020304" pitchFamily="18" charset="0"/>
              </a:rPr>
              <a:t>Hình 80. </a:t>
            </a:r>
            <a:r>
              <a:rPr lang="en-US">
                <a:latin typeface="UTM Avo" panose="02040603050506020204" pitchFamily="18" charset="0"/>
                <a:cs typeface="Times New Roman" panose="02020603050405020304" pitchFamily="18" charset="0"/>
              </a:rPr>
              <a:t>Những việc th</a:t>
            </a:r>
            <a:r>
              <a:rPr lang="vi-VN">
                <a:latin typeface="UTM Avo" panose="02040603050506020204" pitchFamily="18" charset="0"/>
                <a:cs typeface="Times New Roman" panose="02020603050405020304" pitchFamily="18" charset="0"/>
              </a:rPr>
              <a:t>ường</a:t>
            </a:r>
            <a:r>
              <a:rPr lang="en-US">
                <a:latin typeface="UTM Avo" panose="02040603050506020204" pitchFamily="18" charset="0"/>
                <a:cs typeface="Times New Roman" panose="02020603050405020304" pitchFamily="18" charset="0"/>
              </a:rPr>
              <a:t> làm tr</a:t>
            </a:r>
            <a:r>
              <a:rPr lang="vi-VN">
                <a:latin typeface="UTM Avo" panose="02040603050506020204" pitchFamily="18" charset="0"/>
                <a:cs typeface="Times New Roman" panose="02020603050405020304" pitchFamily="18" charset="0"/>
              </a:rPr>
              <a:t>ước</a:t>
            </a:r>
            <a:r>
              <a:rPr lang="en-US">
                <a:latin typeface="UTM Avo" panose="02040603050506020204" pitchFamily="18" charset="0"/>
                <a:cs typeface="Times New Roman" panose="02020603050405020304" pitchFamily="18" charset="0"/>
              </a:rPr>
              <a:t> khi đi học</a:t>
            </a:r>
            <a:endParaRPr lang="vi-VN">
              <a:latin typeface="UTM Avo" panose="020406030505060202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xmlns="" id="{CE75A5FA-8B18-4F0C-8263-0B8596FB88F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xmlns=""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67D5C7A7-414F-4F2D-BCF1-EF69E7E4B05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348" b="89614" l="2642" r="89431">
                        <a14:foregroundMark x1="32520" y1="6522" x2="32520" y2="6522"/>
                        <a14:foregroundMark x1="51829" y1="4348" x2="51829" y2="4348"/>
                        <a14:foregroundMark x1="22358" y1="61836" x2="22358" y2="61836"/>
                        <a14:foregroundMark x1="24390" y1="55556" x2="19919" y2="75845"/>
                        <a14:foregroundMark x1="20935" y1="86957" x2="20935" y2="86957"/>
                        <a14:foregroundMark x1="9959" y1="84300" x2="19309" y2="85990"/>
                        <a14:foregroundMark x1="6098" y1="83092" x2="6098" y2="83092"/>
                        <a14:foregroundMark x1="3862" y1="82367" x2="3862" y2="82367"/>
                        <a14:foregroundMark x1="3252" y1="82367" x2="3252" y2="82367"/>
                        <a14:foregroundMark x1="2642" y1="81643" x2="2642" y2="81643"/>
                      </a14:backgroundRemoval>
                    </a14:imgEffect>
                  </a14:imgLayer>
                </a14:imgProps>
              </a:ext>
            </a:extLst>
          </a:blip>
          <a:stretch>
            <a:fillRect/>
          </a:stretch>
        </p:blipFill>
        <p:spPr>
          <a:xfrm>
            <a:off x="7681342" y="2352057"/>
            <a:ext cx="3749365" cy="3154953"/>
          </a:xfrm>
          <a:prstGeom prst="rect">
            <a:avLst/>
          </a:prstGeom>
        </p:spPr>
      </p:pic>
      <p:sp>
        <p:nvSpPr>
          <p:cNvPr id="25" name="Rectangle 24">
            <a:extLst>
              <a:ext uri="{FF2B5EF4-FFF2-40B4-BE49-F238E27FC236}">
                <a16:creationId xmlns:a16="http://schemas.microsoft.com/office/drawing/2014/main" xmlns="" id="{4C2B9786-3732-46F2-A735-E4A272036D2F}"/>
              </a:ext>
            </a:extLst>
          </p:cNvPr>
          <p:cNvSpPr/>
          <p:nvPr/>
        </p:nvSpPr>
        <p:spPr>
          <a:xfrm>
            <a:off x="1027051" y="4642190"/>
            <a:ext cx="6111504"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kể những việc em thường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vào mỗi buổi sáng trước khi đi học theo đúng thứ tự mà em đã thực hiện?</a:t>
            </a:r>
          </a:p>
        </p:txBody>
      </p:sp>
    </p:spTree>
    <p:extLst>
      <p:ext uri="{BB962C8B-B14F-4D97-AF65-F5344CB8AC3E}">
        <p14:creationId xmlns:p14="http://schemas.microsoft.com/office/powerpoint/2010/main" val="344249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B73E9F5-C95F-411C-AE22-0A1CFB2445F2}"/>
              </a:ext>
            </a:extLst>
          </p:cNvPr>
          <p:cNvSpPr/>
          <p:nvPr/>
        </p:nvSpPr>
        <p:spPr>
          <a:xfrm>
            <a:off x="614525" y="292955"/>
            <a:ext cx="8654165"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THỰC HIỆN CÔNG VIỆC THEO TỪNG BƯỚC</a:t>
            </a:r>
          </a:p>
        </p:txBody>
      </p:sp>
      <p:sp>
        <p:nvSpPr>
          <p:cNvPr id="3" name="Rectangle 2">
            <a:extLst>
              <a:ext uri="{FF2B5EF4-FFF2-40B4-BE49-F238E27FC236}">
                <a16:creationId xmlns:a16="http://schemas.microsoft.com/office/drawing/2014/main" xmlns="" id="{8596D8CE-8B7B-4D04-8178-8F49B8AD3ACF}"/>
              </a:ext>
            </a:extLst>
          </p:cNvPr>
          <p:cNvSpPr/>
          <p:nvPr/>
        </p:nvSpPr>
        <p:spPr>
          <a:xfrm>
            <a:off x="810854" y="1226585"/>
            <a:ext cx="10971339" cy="869533"/>
          </a:xfrm>
          <a:prstGeom prst="rect">
            <a:avLst/>
          </a:prstGeom>
        </p:spPr>
        <p:txBody>
          <a:bodyPr wrap="square">
            <a:spAutoFit/>
          </a:bodyPr>
          <a:lstStyle/>
          <a:p>
            <a:pPr marL="457200" algn="just" defTabSz="342900">
              <a:lnSpc>
                <a:spcPct val="135000"/>
              </a:lnSpc>
            </a:pPr>
            <a:r>
              <a:rPr lang="vi-VN" sz="2000">
                <a:latin typeface="UTM Avo" panose="02040603050506020204" pitchFamily="18" charset="0"/>
                <a:cs typeface="Times New Roman" panose="02020603050405020304" pitchFamily="18" charset="0"/>
              </a:rPr>
              <a:t>Trong Hoạt động 1, mỗi buổi sáng</a:t>
            </a:r>
            <a:r>
              <a:rPr lang="en-US" sz="2000">
                <a:latin typeface="UTM Avo" panose="02040603050506020204" pitchFamily="18" charset="0"/>
                <a:cs typeface="Times New Roman" panose="02020603050405020304" pitchFamily="18" charset="0"/>
              </a:rPr>
              <a:t> bạn</a:t>
            </a:r>
            <a:r>
              <a:rPr lang="vi-VN" sz="2000">
                <a:latin typeface="UTM Avo" panose="02040603050506020204" pitchFamily="18" charset="0"/>
                <a:cs typeface="Times New Roman" panose="02020603050405020304" pitchFamily="18" charset="0"/>
              </a:rPr>
              <a:t> An thực hiện các việc theo từng</a:t>
            </a:r>
            <a:r>
              <a:rPr lang="en-US" sz="2000">
                <a:latin typeface="UTM Avo" panose="02040603050506020204" pitchFamily="18" charset="0"/>
                <a:cs typeface="Times New Roman" panose="02020603050405020304" pitchFamily="18" charset="0"/>
              </a:rPr>
              <a:t> b</a:t>
            </a:r>
            <a:r>
              <a:rPr lang="vi-VN" sz="2000">
                <a:latin typeface="UTM Avo" panose="02040603050506020204" pitchFamily="18" charset="0"/>
                <a:cs typeface="Times New Roman" panose="02020603050405020304" pitchFamily="18" charset="0"/>
              </a:rPr>
              <a:t>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 là một việc nhỏ. Các bước phải được thực hiện theo một thứ tự nhất định. </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2AA35106-DB37-42EC-8BFB-B4C4567FACE0}"/>
              </a:ext>
            </a:extLst>
          </p:cNvPr>
          <p:cNvPicPr>
            <a:picLocks noChangeAspect="1"/>
          </p:cNvPicPr>
          <p:nvPr/>
        </p:nvPicPr>
        <p:blipFill>
          <a:blip r:embed="rId2"/>
          <a:stretch>
            <a:fillRect/>
          </a:stretch>
        </p:blipFill>
        <p:spPr>
          <a:xfrm>
            <a:off x="322024" y="1301940"/>
            <a:ext cx="977659" cy="869533"/>
          </a:xfrm>
          <a:prstGeom prst="rect">
            <a:avLst/>
          </a:prstGeom>
        </p:spPr>
      </p:pic>
      <p:grpSp>
        <p:nvGrpSpPr>
          <p:cNvPr id="6" name="Group 5">
            <a:extLst>
              <a:ext uri="{FF2B5EF4-FFF2-40B4-BE49-F238E27FC236}">
                <a16:creationId xmlns:a16="http://schemas.microsoft.com/office/drawing/2014/main" xmlns="" id="{8790C52F-BD40-401E-BC5C-3B4343F8EAAC}"/>
              </a:ext>
            </a:extLst>
          </p:cNvPr>
          <p:cNvGrpSpPr/>
          <p:nvPr/>
        </p:nvGrpSpPr>
        <p:grpSpPr>
          <a:xfrm>
            <a:off x="1054293" y="3357212"/>
            <a:ext cx="9875593" cy="2198848"/>
            <a:chOff x="176038" y="533052"/>
            <a:chExt cx="9875593" cy="2198848"/>
          </a:xfrm>
        </p:grpSpPr>
        <p:grpSp>
          <p:nvGrpSpPr>
            <p:cNvPr id="7" name="Group 6">
              <a:extLst>
                <a:ext uri="{FF2B5EF4-FFF2-40B4-BE49-F238E27FC236}">
                  <a16:creationId xmlns:a16="http://schemas.microsoft.com/office/drawing/2014/main" xmlns="" id="{2DFDA0A9-B72E-4D95-AFCB-6343E716C766}"/>
                </a:ext>
              </a:extLst>
            </p:cNvPr>
            <p:cNvGrpSpPr/>
            <p:nvPr/>
          </p:nvGrpSpPr>
          <p:grpSpPr>
            <a:xfrm>
              <a:off x="176038" y="533052"/>
              <a:ext cx="9875593" cy="2198848"/>
              <a:chOff x="176038" y="533052"/>
              <a:chExt cx="9875593" cy="2198848"/>
            </a:xfrm>
          </p:grpSpPr>
          <p:grpSp>
            <p:nvGrpSpPr>
              <p:cNvPr id="9" name="Group 8">
                <a:extLst>
                  <a:ext uri="{FF2B5EF4-FFF2-40B4-BE49-F238E27FC236}">
                    <a16:creationId xmlns:a16="http://schemas.microsoft.com/office/drawing/2014/main" xmlns="" id="{2FEEE374-3F22-4BFA-B5CE-0C6E93C74AB1}"/>
                  </a:ext>
                </a:extLst>
              </p:cNvPr>
              <p:cNvGrpSpPr/>
              <p:nvPr/>
            </p:nvGrpSpPr>
            <p:grpSpPr>
              <a:xfrm>
                <a:off x="552795" y="917810"/>
                <a:ext cx="9498836" cy="1814090"/>
                <a:chOff x="1338207" y="943284"/>
                <a:chExt cx="8545565" cy="2676283"/>
              </a:xfrm>
            </p:grpSpPr>
            <p:sp>
              <p:nvSpPr>
                <p:cNvPr id="11" name="Rectangle: Rounded Corners 10">
                  <a:extLst>
                    <a:ext uri="{FF2B5EF4-FFF2-40B4-BE49-F238E27FC236}">
                      <a16:creationId xmlns:a16="http://schemas.microsoft.com/office/drawing/2014/main" xmlns="" id="{EFA09279-65FE-4161-84FA-5A66CEF512EE}"/>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8B0E48A9-B66E-4D36-B0BC-B99C79082F77}"/>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xmlns="" id="{94526273-0F58-4DF3-8410-97093100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xmlns="" id="{B96D2396-B622-4231-92A2-9C6FBD951161}"/>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nhiều công việc được thực hiện theo từng bước,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mỗi bước là một việc nhỏ và các bước phải được sắp xếp theo một thứ tự nhất định.</a:t>
              </a:r>
            </a:p>
          </p:txBody>
        </p:sp>
      </p:grpSp>
      <p:sp>
        <p:nvSpPr>
          <p:cNvPr id="16" name="Rectangle 15">
            <a:extLst>
              <a:ext uri="{FF2B5EF4-FFF2-40B4-BE49-F238E27FC236}">
                <a16:creationId xmlns:a16="http://schemas.microsoft.com/office/drawing/2014/main" xmlns="" id="{DCCD58E3-921E-46D7-892E-F416E6419D51}"/>
              </a:ext>
            </a:extLst>
          </p:cNvPr>
          <p:cNvSpPr/>
          <p:nvPr/>
        </p:nvSpPr>
        <p:spPr>
          <a:xfrm>
            <a:off x="506421" y="2171473"/>
            <a:ext cx="10971339" cy="946478"/>
          </a:xfrm>
          <a:prstGeom prst="rect">
            <a:avLst/>
          </a:prstGeom>
        </p:spPr>
        <p:txBody>
          <a:bodyPr wrap="square">
            <a:spAutoFit/>
          </a:bodyPr>
          <a:lstStyle/>
          <a:p>
            <a:pPr algn="just" defTabSz="342900">
              <a:lnSpc>
                <a:spcPct val="135000"/>
              </a:lnSpc>
              <a:spcAft>
                <a:spcPts val="600"/>
              </a:spcAft>
            </a:pPr>
            <a:r>
              <a:rPr lang="vi-VN" sz="2000">
                <a:latin typeface="UTM Avo" panose="02040603050506020204" pitchFamily="18" charset="0"/>
                <a:cs typeface="Times New Roman" panose="02020603050405020304" pitchFamily="18" charset="0"/>
              </a:rPr>
              <a:t>Ví dụ, bạn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An phải </a:t>
            </a:r>
            <a:r>
              <a:rPr lang="vi-VN" sz="2000">
                <a:solidFill>
                  <a:srgbClr val="3DC3EC"/>
                </a:solidFill>
                <a:latin typeface="UTM Avo" panose="02040603050506020204" pitchFamily="18" charset="0"/>
                <a:cs typeface="Times New Roman" panose="02020603050405020304" pitchFamily="18" charset="0"/>
              </a:rPr>
              <a:t>Thức dậy </a:t>
            </a:r>
            <a:r>
              <a:rPr lang="vi-VN" sz="2000">
                <a:latin typeface="UTM Avo" panose="02040603050506020204" pitchFamily="18" charset="0"/>
                <a:cs typeface="Times New Roman" panose="02020603050405020304" pitchFamily="18" charset="0"/>
              </a:rPr>
              <a:t>rồi mới </a:t>
            </a:r>
            <a:r>
              <a:rPr lang="vi-VN" sz="2000">
                <a:solidFill>
                  <a:srgbClr val="3DC3EC"/>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phải </a:t>
            </a:r>
            <a:r>
              <a:rPr lang="vi-VN" sz="2000">
                <a:solidFill>
                  <a:srgbClr val="3DC3EC"/>
                </a:solidFill>
                <a:latin typeface="UTM Avo" panose="02040603050506020204" pitchFamily="18" charset="0"/>
                <a:cs typeface="Times New Roman" panose="02020603050405020304" pitchFamily="18" charset="0"/>
              </a:rPr>
              <a:t>Đi giày dép </a:t>
            </a:r>
            <a:r>
              <a:rPr lang="vi-VN" sz="2000">
                <a:latin typeface="UTM Avo" panose="02040603050506020204" pitchFamily="18" charset="0"/>
                <a:cs typeface="Times New Roman" panose="02020603050405020304" pitchFamily="18" charset="0"/>
              </a:rPr>
              <a:t>trước khi đi học.</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Thực hiện theo đúng thứ tự đã sắp xếp thì công việc sẽ dễ dàng hoàn thành.</a:t>
            </a:r>
          </a:p>
        </p:txBody>
      </p:sp>
    </p:spTree>
    <p:extLst>
      <p:ext uri="{BB962C8B-B14F-4D97-AF65-F5344CB8AC3E}">
        <p14:creationId xmlns:p14="http://schemas.microsoft.com/office/powerpoint/2010/main" val="994700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FAC9DA2-EDF1-4CB3-9A79-921F299E656B}"/>
              </a:ext>
            </a:extLst>
          </p:cNvPr>
          <p:cNvPicPr>
            <a:picLocks noChangeAspect="1"/>
          </p:cNvPicPr>
          <p:nvPr/>
        </p:nvPicPr>
        <p:blipFill>
          <a:blip r:embed="rId2"/>
          <a:stretch>
            <a:fillRect/>
          </a:stretch>
        </p:blipFill>
        <p:spPr>
          <a:xfrm>
            <a:off x="852036" y="2364520"/>
            <a:ext cx="10065573" cy="2379518"/>
          </a:xfrm>
          <a:prstGeom prst="rect">
            <a:avLst/>
          </a:prstGeom>
        </p:spPr>
      </p:pic>
      <p:pic>
        <p:nvPicPr>
          <p:cNvPr id="10" name="Picture 9">
            <a:extLst>
              <a:ext uri="{FF2B5EF4-FFF2-40B4-BE49-F238E27FC236}">
                <a16:creationId xmlns:a16="http://schemas.microsoft.com/office/drawing/2014/main" xmlns="" id="{CC4F33A4-22C5-4FB6-84FE-3F02EAFA40C3}"/>
              </a:ext>
            </a:extLst>
          </p:cNvPr>
          <p:cNvPicPr>
            <a:picLocks noChangeAspect="1"/>
          </p:cNvPicPr>
          <p:nvPr/>
        </p:nvPicPr>
        <p:blipFill>
          <a:blip r:embed="rId3"/>
          <a:stretch>
            <a:fillRect/>
          </a:stretch>
        </p:blipFill>
        <p:spPr>
          <a:xfrm>
            <a:off x="479340" y="422567"/>
            <a:ext cx="745392" cy="733836"/>
          </a:xfrm>
          <a:prstGeom prst="rect">
            <a:avLst/>
          </a:prstGeom>
        </p:spPr>
      </p:pic>
      <p:sp>
        <p:nvSpPr>
          <p:cNvPr id="12" name="Rectangle 11">
            <a:extLst>
              <a:ext uri="{FF2B5EF4-FFF2-40B4-BE49-F238E27FC236}">
                <a16:creationId xmlns:a16="http://schemas.microsoft.com/office/drawing/2014/main" xmlns="" id="{7F2C9117-B0C0-4C12-A5BF-3D8B15DD2F76}"/>
              </a:ext>
            </a:extLst>
          </p:cNvPr>
          <p:cNvSpPr/>
          <p:nvPr/>
        </p:nvSpPr>
        <p:spPr>
          <a:xfrm>
            <a:off x="1303953" y="519231"/>
            <a:ext cx="9842272"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xếp mỗi việc sau </a:t>
            </a: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một bước vẽ hình cho thích hợp</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F4633880-CCF6-4F78-999E-B1CBB3C9559D}"/>
              </a:ext>
            </a:extLst>
          </p:cNvPr>
          <p:cNvSpPr/>
          <p:nvPr/>
        </p:nvSpPr>
        <p:spPr>
          <a:xfrm>
            <a:off x="1818409" y="1052454"/>
            <a:ext cx="378228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Vẽ cánh cửa ra vào.</a:t>
            </a:r>
          </a:p>
        </p:txBody>
      </p:sp>
      <p:sp>
        <p:nvSpPr>
          <p:cNvPr id="16" name="Rectangle 15">
            <a:extLst>
              <a:ext uri="{FF2B5EF4-FFF2-40B4-BE49-F238E27FC236}">
                <a16:creationId xmlns:a16="http://schemas.microsoft.com/office/drawing/2014/main" xmlns="" id="{533DA634-F15E-4D3F-B5DE-A17B5720EA3C}"/>
              </a:ext>
            </a:extLst>
          </p:cNvPr>
          <p:cNvSpPr/>
          <p:nvPr/>
        </p:nvSpPr>
        <p:spPr>
          <a:xfrm>
            <a:off x="6482316" y="1052454"/>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Vẽ hai cửa sổ.</a:t>
            </a:r>
          </a:p>
        </p:txBody>
      </p:sp>
      <p:sp>
        <p:nvSpPr>
          <p:cNvPr id="18" name="Rectangle 17">
            <a:extLst>
              <a:ext uri="{FF2B5EF4-FFF2-40B4-BE49-F238E27FC236}">
                <a16:creationId xmlns:a16="http://schemas.microsoft.com/office/drawing/2014/main" xmlns="" id="{60B35C88-F5FB-4D5D-A919-FDF24677BE27}"/>
              </a:ext>
            </a:extLst>
          </p:cNvPr>
          <p:cNvSpPr/>
          <p:nvPr/>
        </p:nvSpPr>
        <p:spPr>
          <a:xfrm>
            <a:off x="1818410" y="1585677"/>
            <a:ext cx="3782290"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Vẽ khung và mái nhà.</a:t>
            </a:r>
          </a:p>
        </p:txBody>
      </p:sp>
      <p:sp>
        <p:nvSpPr>
          <p:cNvPr id="19" name="Rectangle 18">
            <a:extLst>
              <a:ext uri="{FF2B5EF4-FFF2-40B4-BE49-F238E27FC236}">
                <a16:creationId xmlns:a16="http://schemas.microsoft.com/office/drawing/2014/main" xmlns="" id="{97CEFB22-DBA3-4FCB-BA7A-36841F6A317E}"/>
              </a:ext>
            </a:extLst>
          </p:cNvPr>
          <p:cNvSpPr/>
          <p:nvPr/>
        </p:nvSpPr>
        <p:spPr>
          <a:xfrm>
            <a:off x="6482316" y="1585677"/>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d</a:t>
            </a:r>
            <a:r>
              <a:rPr lang="vi-VN" sz="2200">
                <a:latin typeface="UTM Avo" panose="02040603050506020204" pitchFamily="18" charset="0"/>
                <a:cs typeface="Times New Roman" panose="02020603050405020304" pitchFamily="18" charset="0"/>
              </a:rPr>
              <a:t>) Vẽ khung cửa ra vào.</a:t>
            </a:r>
          </a:p>
        </p:txBody>
      </p:sp>
      <p:sp>
        <p:nvSpPr>
          <p:cNvPr id="20" name="Rectangle 19">
            <a:extLst>
              <a:ext uri="{FF2B5EF4-FFF2-40B4-BE49-F238E27FC236}">
                <a16:creationId xmlns:a16="http://schemas.microsoft.com/office/drawing/2014/main" xmlns="" id="{980BE677-B854-4FFC-AD46-B5C154C5C3A4}"/>
              </a:ext>
            </a:extLst>
          </p:cNvPr>
          <p:cNvSpPr/>
          <p:nvPr/>
        </p:nvSpPr>
        <p:spPr>
          <a:xfrm>
            <a:off x="1671328"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xmlns="" id="{887A4755-4015-4263-9773-BB7EC71AA506}"/>
              </a:ext>
            </a:extLst>
          </p:cNvPr>
          <p:cNvSpPr/>
          <p:nvPr/>
        </p:nvSpPr>
        <p:spPr>
          <a:xfrm>
            <a:off x="4348719"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xmlns="" id="{DEB40E34-B7F3-40A1-8BC0-DCFE2F45DED8}"/>
              </a:ext>
            </a:extLst>
          </p:cNvPr>
          <p:cNvSpPr/>
          <p:nvPr/>
        </p:nvSpPr>
        <p:spPr>
          <a:xfrm>
            <a:off x="7026110" y="4744038"/>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xmlns="" id="{2E8A2E3E-D485-4C03-B38C-117625CF3745}"/>
              </a:ext>
            </a:extLst>
          </p:cNvPr>
          <p:cNvSpPr/>
          <p:nvPr/>
        </p:nvSpPr>
        <p:spPr>
          <a:xfrm>
            <a:off x="9703501"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2414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C4F33A4-22C5-4FB6-84FE-3F02EAFA40C3}"/>
              </a:ext>
            </a:extLst>
          </p:cNvPr>
          <p:cNvPicPr>
            <a:picLocks noChangeAspect="1"/>
          </p:cNvPicPr>
          <p:nvPr/>
        </p:nvPicPr>
        <p:blipFill>
          <a:blip r:embed="rId2"/>
          <a:stretch>
            <a:fillRect/>
          </a:stretch>
        </p:blipFill>
        <p:spPr>
          <a:xfrm>
            <a:off x="479340" y="599850"/>
            <a:ext cx="745392" cy="733836"/>
          </a:xfrm>
          <a:prstGeom prst="rect">
            <a:avLst/>
          </a:prstGeom>
        </p:spPr>
      </p:pic>
      <p:sp>
        <p:nvSpPr>
          <p:cNvPr id="12" name="Rectangle 11">
            <a:extLst>
              <a:ext uri="{FF2B5EF4-FFF2-40B4-BE49-F238E27FC236}">
                <a16:creationId xmlns:a16="http://schemas.microsoft.com/office/drawing/2014/main" xmlns="" id="{7F2C9117-B0C0-4C12-A5BF-3D8B15DD2F76}"/>
              </a:ext>
            </a:extLst>
          </p:cNvPr>
          <p:cNvSpPr/>
          <p:nvPr/>
        </p:nvSpPr>
        <p:spPr>
          <a:xfrm>
            <a:off x="1303952" y="696514"/>
            <a:ext cx="10303329"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Dựa vào các hình vẽ sau, em hãy nêu các bước thực hiện vẽ máy bay.</a:t>
            </a:r>
          </a:p>
        </p:txBody>
      </p:sp>
      <p:sp>
        <p:nvSpPr>
          <p:cNvPr id="20" name="Rectangle 19">
            <a:extLst>
              <a:ext uri="{FF2B5EF4-FFF2-40B4-BE49-F238E27FC236}">
                <a16:creationId xmlns:a16="http://schemas.microsoft.com/office/drawing/2014/main" xmlns="" id="{980BE677-B854-4FFC-AD46-B5C154C5C3A4}"/>
              </a:ext>
            </a:extLst>
          </p:cNvPr>
          <p:cNvSpPr/>
          <p:nvPr/>
        </p:nvSpPr>
        <p:spPr>
          <a:xfrm>
            <a:off x="2263609"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xmlns="" id="{887A4755-4015-4263-9773-BB7EC71AA506}"/>
              </a:ext>
            </a:extLst>
          </p:cNvPr>
          <p:cNvSpPr/>
          <p:nvPr/>
        </p:nvSpPr>
        <p:spPr>
          <a:xfrm>
            <a:off x="4573610"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xmlns="" id="{DEB40E34-B7F3-40A1-8BC0-DCFE2F45DED8}"/>
              </a:ext>
            </a:extLst>
          </p:cNvPr>
          <p:cNvSpPr/>
          <p:nvPr/>
        </p:nvSpPr>
        <p:spPr>
          <a:xfrm>
            <a:off x="7061236"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xmlns="" id="{2E8A2E3E-D485-4C03-B38C-117625CF3745}"/>
              </a:ext>
            </a:extLst>
          </p:cNvPr>
          <p:cNvSpPr/>
          <p:nvPr/>
        </p:nvSpPr>
        <p:spPr>
          <a:xfrm>
            <a:off x="9392194"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xmlns="" id="{727B713D-422E-4E86-BEAC-7A459F093A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4495" y="1534358"/>
            <a:ext cx="8550435" cy="2518733"/>
          </a:xfrm>
          <a:prstGeom prst="rect">
            <a:avLst/>
          </a:prstGeom>
        </p:spPr>
      </p:pic>
      <p:sp>
        <p:nvSpPr>
          <p:cNvPr id="28" name="Rectangle 27">
            <a:extLst>
              <a:ext uri="{FF2B5EF4-FFF2-40B4-BE49-F238E27FC236}">
                <a16:creationId xmlns:a16="http://schemas.microsoft.com/office/drawing/2014/main" xmlns="" id="{F2396D3A-1E2C-44CA-97D3-2052F2F6531C}"/>
              </a:ext>
            </a:extLst>
          </p:cNvPr>
          <p:cNvSpPr/>
          <p:nvPr/>
        </p:nvSpPr>
        <p:spPr>
          <a:xfrm>
            <a:off x="1770845"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thân</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F96A0C77-1DD7-425A-AC24-D77BAF8780D2}"/>
              </a:ext>
            </a:extLst>
          </p:cNvPr>
          <p:cNvSpPr/>
          <p:nvPr/>
        </p:nvSpPr>
        <p:spPr>
          <a:xfrm>
            <a:off x="4088229"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cánh</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xmlns="" id="{EDD8E108-0D5A-49AB-9AD3-D5D1626BD2D6}"/>
              </a:ext>
            </a:extLst>
          </p:cNvPr>
          <p:cNvSpPr/>
          <p:nvPr/>
        </p:nvSpPr>
        <p:spPr>
          <a:xfrm>
            <a:off x="6597091" y="4173385"/>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đ</a:t>
            </a:r>
            <a:r>
              <a:rPr lang="en-US" sz="2200">
                <a:latin typeface="UTM Avo" panose="02040603050506020204" pitchFamily="18" charset="0"/>
                <a:cs typeface="Times New Roman" panose="02020603050405020304" pitchFamily="18" charset="0"/>
              </a:rPr>
              <a:t>uôi</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43C981A1-7F73-4119-83BB-70BAC53B6E68}"/>
              </a:ext>
            </a:extLst>
          </p:cNvPr>
          <p:cNvSpPr/>
          <p:nvPr/>
        </p:nvSpPr>
        <p:spPr>
          <a:xfrm>
            <a:off x="8706735" y="4173384"/>
            <a:ext cx="1892072" cy="1036117"/>
          </a:xfrm>
          <a:prstGeom prst="rect">
            <a:avLst/>
          </a:prstGeom>
        </p:spPr>
        <p:txBody>
          <a:bodyPr wrap="square">
            <a:spAutoFit/>
          </a:bodyPr>
          <a:lstStyle/>
          <a:p>
            <a:pPr algn="ctr" defTabSz="342900">
              <a:lnSpc>
                <a:spcPct val="150000"/>
              </a:lnSpc>
            </a:pPr>
            <a:r>
              <a:rPr lang="en-US" sz="2200">
                <a:latin typeface="UTM Avo" panose="02040603050506020204" pitchFamily="18" charset="0"/>
                <a:cs typeface="Times New Roman" panose="02020603050405020304" pitchFamily="18" charset="0"/>
              </a:rPr>
              <a:t>Tô màu cho</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14104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44B67672-29AE-4B77-84C6-B5E4DD349F48}"/>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CHIA MỘT VIỆC THÀNH NHỮNG VIỆC NHỎ HƠN</a:t>
            </a:r>
          </a:p>
        </p:txBody>
      </p:sp>
      <p:grpSp>
        <p:nvGrpSpPr>
          <p:cNvPr id="31" name="Group 30">
            <a:extLst>
              <a:ext uri="{FF2B5EF4-FFF2-40B4-BE49-F238E27FC236}">
                <a16:creationId xmlns:a16="http://schemas.microsoft.com/office/drawing/2014/main" xmlns="" id="{4C5810B2-223D-42D0-A07B-E469DEF31FC9}"/>
              </a:ext>
            </a:extLst>
          </p:cNvPr>
          <p:cNvGrpSpPr/>
          <p:nvPr/>
        </p:nvGrpSpPr>
        <p:grpSpPr>
          <a:xfrm>
            <a:off x="614526" y="968721"/>
            <a:ext cx="10962947" cy="2210897"/>
            <a:chOff x="522612" y="900102"/>
            <a:chExt cx="10962947" cy="2210897"/>
          </a:xfrm>
        </p:grpSpPr>
        <p:sp>
          <p:nvSpPr>
            <p:cNvPr id="32" name="Rectangle 31">
              <a:extLst>
                <a:ext uri="{FF2B5EF4-FFF2-40B4-BE49-F238E27FC236}">
                  <a16:creationId xmlns:a16="http://schemas.microsoft.com/office/drawing/2014/main" xmlns="" id="{90AF21AB-EF37-4178-98F0-22FE655D165E}"/>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Chia một việc thành những việc nhỏ hơn</a:t>
              </a:r>
            </a:p>
          </p:txBody>
        </p:sp>
        <p:sp>
          <p:nvSpPr>
            <p:cNvPr id="33" name="Rectangle: Rounded Corners 32">
              <a:extLst>
                <a:ext uri="{FF2B5EF4-FFF2-40B4-BE49-F238E27FC236}">
                  <a16:creationId xmlns:a16="http://schemas.microsoft.com/office/drawing/2014/main" xmlns="" id="{16121917-28DE-495C-93B9-0F866C713A5F}"/>
                </a:ext>
              </a:extLst>
            </p:cNvPr>
            <p:cNvSpPr/>
            <p:nvPr/>
          </p:nvSpPr>
          <p:spPr>
            <a:xfrm>
              <a:off x="522612" y="1036931"/>
              <a:ext cx="10962947" cy="207406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2F35F27-72E2-447A-A8BE-A6A297E4D2CE}"/>
                </a:ext>
              </a:extLst>
            </p:cNvPr>
            <p:cNvSpPr/>
            <p:nvPr/>
          </p:nvSpPr>
          <p:spPr>
            <a:xfrm>
              <a:off x="791594" y="1829045"/>
              <a:ext cx="8457919"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giúp bạn An chia việc đánh răng thành các bước, mỗi bước là một việc nhỏ hơn.</a:t>
              </a:r>
            </a:p>
          </p:txBody>
        </p:sp>
        <p:grpSp>
          <p:nvGrpSpPr>
            <p:cNvPr id="35" name="Group 34">
              <a:extLst>
                <a:ext uri="{FF2B5EF4-FFF2-40B4-BE49-F238E27FC236}">
                  <a16:creationId xmlns:a16="http://schemas.microsoft.com/office/drawing/2014/main" xmlns="" id="{C535FCB3-AAFA-4223-811B-A1770462E88D}"/>
                </a:ext>
              </a:extLst>
            </p:cNvPr>
            <p:cNvGrpSpPr/>
            <p:nvPr/>
          </p:nvGrpSpPr>
          <p:grpSpPr>
            <a:xfrm>
              <a:off x="522612" y="900102"/>
              <a:ext cx="2898644" cy="880803"/>
              <a:chOff x="522612" y="900102"/>
              <a:chExt cx="2898644" cy="880803"/>
            </a:xfrm>
          </p:grpSpPr>
          <p:grpSp>
            <p:nvGrpSpPr>
              <p:cNvPr id="36" name="Group 35">
                <a:extLst>
                  <a:ext uri="{FF2B5EF4-FFF2-40B4-BE49-F238E27FC236}">
                    <a16:creationId xmlns:a16="http://schemas.microsoft.com/office/drawing/2014/main" xmlns="" id="{A1865662-F70B-4DF9-8A34-50C8720D66B9}"/>
                  </a:ext>
                </a:extLst>
              </p:cNvPr>
              <p:cNvGrpSpPr/>
              <p:nvPr/>
            </p:nvGrpSpPr>
            <p:grpSpPr>
              <a:xfrm>
                <a:off x="522612" y="1095583"/>
                <a:ext cx="2372989" cy="661656"/>
                <a:chOff x="5906375" y="1404722"/>
                <a:chExt cx="2372989" cy="661656"/>
              </a:xfrm>
            </p:grpSpPr>
            <p:sp>
              <p:nvSpPr>
                <p:cNvPr id="41" name="Rectangle: Top Corners Rounded 40">
                  <a:extLst>
                    <a:ext uri="{FF2B5EF4-FFF2-40B4-BE49-F238E27FC236}">
                      <a16:creationId xmlns:a16="http://schemas.microsoft.com/office/drawing/2014/main" xmlns="" id="{E1452E28-F663-4306-96D6-7699DC6CA419}"/>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42" name="Rectangle 41">
                  <a:extLst>
                    <a:ext uri="{FF2B5EF4-FFF2-40B4-BE49-F238E27FC236}">
                      <a16:creationId xmlns:a16="http://schemas.microsoft.com/office/drawing/2014/main" xmlns="" id="{9467F80D-69E5-42D7-9A17-597222AA6959}"/>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xmlns="" id="{3C1F3557-66BC-4DD2-B076-C8AD5D1E54AB}"/>
                  </a:ext>
                </a:extLst>
              </p:cNvPr>
              <p:cNvGrpSpPr/>
              <p:nvPr/>
            </p:nvGrpSpPr>
            <p:grpSpPr>
              <a:xfrm rot="20419193">
                <a:off x="2468303" y="900102"/>
                <a:ext cx="952953" cy="880803"/>
                <a:chOff x="8974078" y="279854"/>
                <a:chExt cx="3397172" cy="3224225"/>
              </a:xfrm>
            </p:grpSpPr>
            <p:pic>
              <p:nvPicPr>
                <p:cNvPr id="39" name="Picture 5">
                  <a:extLst>
                    <a:ext uri="{FF2B5EF4-FFF2-40B4-BE49-F238E27FC236}">
                      <a16:creationId xmlns:a16="http://schemas.microsoft.com/office/drawing/2014/main" xmlns="" id="{F2FA7899-8B9E-4936-855C-8578A92A98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40" name="Picture 6">
                  <a:extLst>
                    <a:ext uri="{FF2B5EF4-FFF2-40B4-BE49-F238E27FC236}">
                      <a16:creationId xmlns:a16="http://schemas.microsoft.com/office/drawing/2014/main" xmlns="" id="{B9B15359-1B8D-4234-BC7C-8529C61342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38" name="Rectangle 37">
                <a:extLst>
                  <a:ext uri="{FF2B5EF4-FFF2-40B4-BE49-F238E27FC236}">
                    <a16:creationId xmlns:a16="http://schemas.microsoft.com/office/drawing/2014/main" xmlns="" id="{1749DA3B-327C-4167-876E-661A6C370723}"/>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xmlns="" id="{E3137186-09C5-4316-9A1A-305A727D1EE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5183" y1="61483" x2="45183" y2="61483"/>
                        <a14:foregroundMark x1="57807" y1="56220" x2="57807" y2="56220"/>
                      </a14:backgroundRemoval>
                    </a14:imgEffect>
                  </a14:imgLayer>
                </a14:imgProps>
              </a:ext>
            </a:extLst>
          </a:blip>
          <a:stretch>
            <a:fillRect/>
          </a:stretch>
        </p:blipFill>
        <p:spPr>
          <a:xfrm>
            <a:off x="9651688" y="833983"/>
            <a:ext cx="1868661" cy="2595017"/>
          </a:xfrm>
          <a:prstGeom prst="rect">
            <a:avLst/>
          </a:prstGeom>
        </p:spPr>
      </p:pic>
      <p:sp>
        <p:nvSpPr>
          <p:cNvPr id="43" name="Rectangle 42">
            <a:extLst>
              <a:ext uri="{FF2B5EF4-FFF2-40B4-BE49-F238E27FC236}">
                <a16:creationId xmlns:a16="http://schemas.microsoft.com/office/drawing/2014/main" xmlns="" id="{711146AE-FB1D-4234-BF36-87C841B9F9D3}"/>
              </a:ext>
            </a:extLst>
          </p:cNvPr>
          <p:cNvSpPr/>
          <p:nvPr/>
        </p:nvSpPr>
        <p:spPr>
          <a:xfrm>
            <a:off x="1592185" y="3463570"/>
            <a:ext cx="9985288" cy="1404295"/>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Khi thực hiện một việc, chúng ta có thể chia việc đó thành những việc nhỏ hơn để dễ hiểu và dễ thực hiện. Hoàn thành các việc nhỏ thì việc ban đầu cũng hoàn thành</a:t>
            </a:r>
            <a:endParaRPr lang="en-US" sz="2200">
              <a:latin typeface="UTM Avo" panose="020406030505060202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xmlns="" id="{3A9F43DA-FE9E-4E70-830E-28B1DDBDFDDF}"/>
              </a:ext>
            </a:extLst>
          </p:cNvPr>
          <p:cNvPicPr>
            <a:picLocks noChangeAspect="1"/>
          </p:cNvPicPr>
          <p:nvPr/>
        </p:nvPicPr>
        <p:blipFill>
          <a:blip r:embed="rId8"/>
          <a:stretch>
            <a:fillRect/>
          </a:stretch>
        </p:blipFill>
        <p:spPr>
          <a:xfrm>
            <a:off x="614526" y="3538925"/>
            <a:ext cx="977659" cy="869533"/>
          </a:xfrm>
          <a:prstGeom prst="rect">
            <a:avLst/>
          </a:prstGeom>
        </p:spPr>
      </p:pic>
    </p:spTree>
    <p:extLst>
      <p:ext uri="{BB962C8B-B14F-4D97-AF65-F5344CB8AC3E}">
        <p14:creationId xmlns:p14="http://schemas.microsoft.com/office/powerpoint/2010/main" val="273656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randombar(horizontal)">
                                      <p:cBhvr>
                                        <p:cTn id="24" dur="500"/>
                                        <p:tgtEl>
                                          <p:spTgt spid="4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F1FD74D-51AA-46EC-B694-358E51D806BA}"/>
              </a:ext>
            </a:extLst>
          </p:cNvPr>
          <p:cNvPicPr>
            <a:picLocks noChangeAspect="1"/>
          </p:cNvPicPr>
          <p:nvPr/>
        </p:nvPicPr>
        <p:blipFill rotWithShape="1">
          <a:blip r:embed="rId2"/>
          <a:srcRect b="34989"/>
          <a:stretch/>
        </p:blipFill>
        <p:spPr>
          <a:xfrm>
            <a:off x="802396" y="1419992"/>
            <a:ext cx="10587208" cy="2732107"/>
          </a:xfrm>
          <a:prstGeom prst="rect">
            <a:avLst/>
          </a:prstGeom>
        </p:spPr>
      </p:pic>
      <p:sp>
        <p:nvSpPr>
          <p:cNvPr id="16" name="Rectangle 15">
            <a:extLst>
              <a:ext uri="{FF2B5EF4-FFF2-40B4-BE49-F238E27FC236}">
                <a16:creationId xmlns:a16="http://schemas.microsoft.com/office/drawing/2014/main" xmlns="" id="{5E26710A-2FDC-4B4E-9A16-C084DF7F64FE}"/>
              </a:ext>
            </a:extLst>
          </p:cNvPr>
          <p:cNvSpPr/>
          <p:nvPr/>
        </p:nvSpPr>
        <p:spPr>
          <a:xfrm>
            <a:off x="912845" y="355832"/>
            <a:ext cx="10366310" cy="947247"/>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Ví dụ, việc </a:t>
            </a:r>
            <a:r>
              <a:rPr lang="vi-VN" sz="2200">
                <a:solidFill>
                  <a:srgbClr val="0000FF"/>
                </a:solidFill>
                <a:latin typeface="UTM Avo" panose="02040603050506020204" pitchFamily="18" charset="0"/>
                <a:cs typeface="Times New Roman" panose="02020603050405020304" pitchFamily="18" charset="0"/>
              </a:rPr>
              <a:t>Đánh răng </a:t>
            </a:r>
            <a:r>
              <a:rPr lang="vi-VN" sz="2200">
                <a:latin typeface="UTM Avo" panose="02040603050506020204" pitchFamily="18" charset="0"/>
                <a:cs typeface="Times New Roman" panose="02020603050405020304" pitchFamily="18" charset="0"/>
              </a:rPr>
              <a:t>có thể thực hiện theo năm bước, mỗi bước là một việc nhỏ, các bước được sắp xếp theo một thứ tự nhất định.</a:t>
            </a:r>
            <a:endParaRPr lang="en-US" sz="22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5FC3E676-148D-4896-AD91-2F2818B125D6}"/>
              </a:ext>
            </a:extLst>
          </p:cNvPr>
          <p:cNvSpPr/>
          <p:nvPr/>
        </p:nvSpPr>
        <p:spPr>
          <a:xfrm>
            <a:off x="3232722" y="4152096"/>
            <a:ext cx="1666009" cy="1404295"/>
          </a:xfrm>
          <a:prstGeom prst="rect">
            <a:avLst/>
          </a:prstGeom>
        </p:spPr>
        <p:txBody>
          <a:bodyPr wrap="square">
            <a:spAutoFit/>
          </a:bodyPr>
          <a:lstStyle/>
          <a:p>
            <a:pPr algn="ctr" defTabSz="342900">
              <a:lnSpc>
                <a:spcPct val="135000"/>
              </a:lnSpc>
            </a:pPr>
            <a:r>
              <a:rPr lang="vi-VN" sz="2200" b="1">
                <a:solidFill>
                  <a:srgbClr val="0000FF"/>
                </a:solidFill>
                <a:latin typeface="UTM Avo" panose="02040603050506020204" pitchFamily="18" charset="0"/>
                <a:cs typeface="Times New Roman" panose="02020603050405020304" pitchFamily="18" charset="0"/>
              </a:rPr>
              <a:t>2.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Lấy kem đánh răng</a:t>
            </a:r>
          </a:p>
        </p:txBody>
      </p:sp>
      <p:sp>
        <p:nvSpPr>
          <p:cNvPr id="19" name="Rectangle 18">
            <a:extLst>
              <a:ext uri="{FF2B5EF4-FFF2-40B4-BE49-F238E27FC236}">
                <a16:creationId xmlns:a16="http://schemas.microsoft.com/office/drawing/2014/main" xmlns="" id="{20D2D7CC-8591-4B5A-8CC9-02FBC025771C}"/>
              </a:ext>
            </a:extLst>
          </p:cNvPr>
          <p:cNvSpPr/>
          <p:nvPr/>
        </p:nvSpPr>
        <p:spPr>
          <a:xfrm>
            <a:off x="4249881" y="5790216"/>
            <a:ext cx="3958937" cy="495136"/>
          </a:xfrm>
          <a:prstGeom prst="rect">
            <a:avLst/>
          </a:prstGeom>
        </p:spPr>
        <p:txBody>
          <a:bodyPr wrap="square">
            <a:spAutoFit/>
          </a:bodyPr>
          <a:lstStyle/>
          <a:p>
            <a:pPr algn="ctr" defTabSz="342900">
              <a:lnSpc>
                <a:spcPct val="135000"/>
              </a:lnSpc>
            </a:pPr>
            <a:r>
              <a:rPr lang="vi-VN" sz="2200" b="1">
                <a:latin typeface="UTM Avo" panose="02040603050506020204" pitchFamily="18" charset="0"/>
                <a:cs typeface="Times New Roman" panose="02020603050405020304" pitchFamily="18" charset="0"/>
              </a:rPr>
              <a:t>Hình 81. </a:t>
            </a:r>
            <a:r>
              <a:rPr lang="vi-VN" sz="2200">
                <a:latin typeface="UTM Avo" panose="02040603050506020204" pitchFamily="18" charset="0"/>
                <a:cs typeface="Times New Roman" panose="02020603050405020304" pitchFamily="18" charset="0"/>
              </a:rPr>
              <a:t>Việc đánh răng</a:t>
            </a:r>
          </a:p>
        </p:txBody>
      </p:sp>
      <p:sp>
        <p:nvSpPr>
          <p:cNvPr id="20" name="Rectangle 19">
            <a:extLst>
              <a:ext uri="{FF2B5EF4-FFF2-40B4-BE49-F238E27FC236}">
                <a16:creationId xmlns:a16="http://schemas.microsoft.com/office/drawing/2014/main" xmlns="" id="{08D9E1F1-A80B-4D17-973A-200CA8FD4E4B}"/>
              </a:ext>
            </a:extLst>
          </p:cNvPr>
          <p:cNvSpPr/>
          <p:nvPr/>
        </p:nvSpPr>
        <p:spPr>
          <a:xfrm>
            <a:off x="5396346"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sp>
        <p:nvSpPr>
          <p:cNvPr id="21" name="Rectangle 20">
            <a:extLst>
              <a:ext uri="{FF2B5EF4-FFF2-40B4-BE49-F238E27FC236}">
                <a16:creationId xmlns:a16="http://schemas.microsoft.com/office/drawing/2014/main" xmlns="" id="{0DD95616-6E9C-40BF-9349-71ACED48090B}"/>
              </a:ext>
            </a:extLst>
          </p:cNvPr>
          <p:cNvSpPr/>
          <p:nvPr/>
        </p:nvSpPr>
        <p:spPr>
          <a:xfrm>
            <a:off x="7559970"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4</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sz="2200">
                <a:latin typeface="UTM Avo" panose="02040603050506020204" pitchFamily="18" charset="0"/>
                <a:cs typeface="Times New Roman" panose="02020603050405020304" pitchFamily="18" charset="0"/>
              </a:rPr>
              <a:t>Súc miệng</a:t>
            </a:r>
          </a:p>
        </p:txBody>
      </p:sp>
      <p:sp>
        <p:nvSpPr>
          <p:cNvPr id="22" name="Rectangle 21">
            <a:extLst>
              <a:ext uri="{FF2B5EF4-FFF2-40B4-BE49-F238E27FC236}">
                <a16:creationId xmlns:a16="http://schemas.microsoft.com/office/drawing/2014/main" xmlns="" id="{DB592411-16AF-4FE5-A05E-59A0600A1DAA}"/>
              </a:ext>
            </a:extLst>
          </p:cNvPr>
          <p:cNvSpPr/>
          <p:nvPr/>
        </p:nvSpPr>
        <p:spPr>
          <a:xfrm>
            <a:off x="9723594" y="4152097"/>
            <a:ext cx="1666009" cy="1404295"/>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5</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Rửa sạch bàn chải</a:t>
            </a:r>
          </a:p>
        </p:txBody>
      </p:sp>
      <p:sp>
        <p:nvSpPr>
          <p:cNvPr id="23" name="Rectangle 22">
            <a:extLst>
              <a:ext uri="{FF2B5EF4-FFF2-40B4-BE49-F238E27FC236}">
                <a16:creationId xmlns:a16="http://schemas.microsoft.com/office/drawing/2014/main" xmlns="" id="{7CDC58A1-A80B-4314-8D1F-9D63C28FA83C}"/>
              </a:ext>
            </a:extLst>
          </p:cNvPr>
          <p:cNvSpPr/>
          <p:nvPr/>
        </p:nvSpPr>
        <p:spPr>
          <a:xfrm>
            <a:off x="1069098" y="4152096"/>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1</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Chuẩn bị</a:t>
            </a:r>
          </a:p>
        </p:txBody>
      </p:sp>
    </p:spTree>
    <p:extLst>
      <p:ext uri="{BB962C8B-B14F-4D97-AF65-F5344CB8AC3E}">
        <p14:creationId xmlns:p14="http://schemas.microsoft.com/office/powerpoint/2010/main" val="3684118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5E26710A-2FDC-4B4E-9A16-C084DF7F64FE}"/>
              </a:ext>
            </a:extLst>
          </p:cNvPr>
          <p:cNvSpPr/>
          <p:nvPr/>
        </p:nvSpPr>
        <p:spPr>
          <a:xfrm>
            <a:off x="509156" y="373089"/>
            <a:ext cx="11191008"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Việc </a:t>
            </a:r>
            <a:r>
              <a:rPr lang="vi-VN" sz="2200">
                <a:solidFill>
                  <a:srgbClr val="0000FF"/>
                </a:solidFill>
                <a:latin typeface="UTM Avo" panose="02040603050506020204" pitchFamily="18" charset="0"/>
                <a:cs typeface="Times New Roman" panose="02020603050405020304" pitchFamily="18" charset="0"/>
              </a:rPr>
              <a:t>Chải răng</a:t>
            </a:r>
            <a:r>
              <a:rPr lang="vi-VN" sz="2200">
                <a:latin typeface="UTM Avo" panose="02040603050506020204" pitchFamily="18" charset="0"/>
                <a:cs typeface="Times New Roman" panose="02020603050405020304" pitchFamily="18" charset="0"/>
              </a:rPr>
              <a:t> lại có thể chia thành các việc nhỏ hơn.</a:t>
            </a:r>
          </a:p>
        </p:txBody>
      </p:sp>
      <p:pic>
        <p:nvPicPr>
          <p:cNvPr id="5" name="Picture 4">
            <a:extLst>
              <a:ext uri="{FF2B5EF4-FFF2-40B4-BE49-F238E27FC236}">
                <a16:creationId xmlns:a16="http://schemas.microsoft.com/office/drawing/2014/main" xmlns="" id="{547B2FCF-4BDD-4152-B817-B2E4F7EDBF88}"/>
              </a:ext>
            </a:extLst>
          </p:cNvPr>
          <p:cNvPicPr>
            <a:picLocks noChangeAspect="1"/>
          </p:cNvPicPr>
          <p:nvPr/>
        </p:nvPicPr>
        <p:blipFill rotWithShape="1">
          <a:blip r:embed="rId2"/>
          <a:srcRect l="40414" r="39368" b="34989"/>
          <a:stretch/>
        </p:blipFill>
        <p:spPr>
          <a:xfrm>
            <a:off x="4675910" y="938495"/>
            <a:ext cx="2140528" cy="2732107"/>
          </a:xfrm>
          <a:prstGeom prst="rect">
            <a:avLst/>
          </a:prstGeom>
        </p:spPr>
      </p:pic>
      <p:sp>
        <p:nvSpPr>
          <p:cNvPr id="6" name="Rectangle 5">
            <a:extLst>
              <a:ext uri="{FF2B5EF4-FFF2-40B4-BE49-F238E27FC236}">
                <a16:creationId xmlns:a16="http://schemas.microsoft.com/office/drawing/2014/main" xmlns="" id="{B517CFEA-BB4C-4159-AA54-48F1F2F1C82F}"/>
              </a:ext>
            </a:extLst>
          </p:cNvPr>
          <p:cNvSpPr/>
          <p:nvPr/>
        </p:nvSpPr>
        <p:spPr>
          <a:xfrm>
            <a:off x="5082889" y="3670602"/>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cxnSp>
        <p:nvCxnSpPr>
          <p:cNvPr id="3" name="Straight Connector 2">
            <a:extLst>
              <a:ext uri="{FF2B5EF4-FFF2-40B4-BE49-F238E27FC236}">
                <a16:creationId xmlns:a16="http://schemas.microsoft.com/office/drawing/2014/main" xmlns="" id="{DEF8FBDC-271B-444D-B854-4A2BF0DD4C83}"/>
              </a:ext>
            </a:extLst>
          </p:cNvPr>
          <p:cNvCxnSpPr>
            <a:stCxn id="6" idx="2"/>
          </p:cNvCxnSpPr>
          <p:nvPr/>
        </p:nvCxnSpPr>
        <p:spPr>
          <a:xfrm flipH="1">
            <a:off x="5915893" y="4617849"/>
            <a:ext cx="1" cy="691906"/>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5158F874-5460-4803-AC50-9FD1EE6306FD}"/>
              </a:ext>
            </a:extLst>
          </p:cNvPr>
          <p:cNvCxnSpPr>
            <a:cxnSpLocks/>
          </p:cNvCxnSpPr>
          <p:nvPr/>
        </p:nvCxnSpPr>
        <p:spPr>
          <a:xfrm flipH="1">
            <a:off x="2337957" y="4950359"/>
            <a:ext cx="6816434" cy="0"/>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B43DD206-D90E-4D66-8800-BE75BE06C352}"/>
              </a:ext>
            </a:extLst>
          </p:cNvPr>
          <p:cNvSpPr/>
          <p:nvPr/>
        </p:nvSpPr>
        <p:spPr>
          <a:xfrm>
            <a:off x="4533899"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trái</a:t>
            </a:r>
          </a:p>
        </p:txBody>
      </p:sp>
      <p:sp>
        <p:nvSpPr>
          <p:cNvPr id="14" name="Rectangle 13">
            <a:extLst>
              <a:ext uri="{FF2B5EF4-FFF2-40B4-BE49-F238E27FC236}">
                <a16:creationId xmlns:a16="http://schemas.microsoft.com/office/drawing/2014/main" xmlns="" id="{570054D0-3696-4E54-BE5E-1639D25BDDDC}"/>
              </a:ext>
            </a:extLst>
          </p:cNvPr>
          <p:cNvSpPr/>
          <p:nvPr/>
        </p:nvSpPr>
        <p:spPr>
          <a:xfrm>
            <a:off x="7737766"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phải</a:t>
            </a:r>
          </a:p>
        </p:txBody>
      </p:sp>
      <p:sp>
        <p:nvSpPr>
          <p:cNvPr id="15" name="Rectangle 14">
            <a:extLst>
              <a:ext uri="{FF2B5EF4-FFF2-40B4-BE49-F238E27FC236}">
                <a16:creationId xmlns:a16="http://schemas.microsoft.com/office/drawing/2014/main" xmlns="" id="{41C9F429-357D-41C1-AA77-F8E6650ADF97}"/>
              </a:ext>
            </a:extLst>
          </p:cNvPr>
          <p:cNvSpPr/>
          <p:nvPr/>
        </p:nvSpPr>
        <p:spPr>
          <a:xfrm>
            <a:off x="1330035"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cửa</a:t>
            </a:r>
          </a:p>
        </p:txBody>
      </p:sp>
      <p:cxnSp>
        <p:nvCxnSpPr>
          <p:cNvPr id="18" name="Straight Connector 17">
            <a:extLst>
              <a:ext uri="{FF2B5EF4-FFF2-40B4-BE49-F238E27FC236}">
                <a16:creationId xmlns:a16="http://schemas.microsoft.com/office/drawing/2014/main" xmlns="" id="{452A8125-4535-4282-8B9C-39DB9C038AAF}"/>
              </a:ext>
            </a:extLst>
          </p:cNvPr>
          <p:cNvCxnSpPr>
            <a:cxnSpLocks/>
          </p:cNvCxnSpPr>
          <p:nvPr/>
        </p:nvCxnSpPr>
        <p:spPr>
          <a:xfrm flipH="1">
            <a:off x="9154392" y="4950359"/>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52B834D-D967-45AC-A771-D49CE8F208FA}"/>
              </a:ext>
            </a:extLst>
          </p:cNvPr>
          <p:cNvCxnSpPr>
            <a:cxnSpLocks/>
          </p:cNvCxnSpPr>
          <p:nvPr/>
        </p:nvCxnSpPr>
        <p:spPr>
          <a:xfrm flipH="1">
            <a:off x="2336572" y="4950358"/>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11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1500"/>
                            </p:stCondLst>
                            <p:childTnLst>
                              <p:par>
                                <p:cTn id="35" presetID="14" presetClass="entr" presetSubtype="1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CEE44F2-DDBB-4607-916B-41146EC78CB1}"/>
              </a:ext>
            </a:extLst>
          </p:cNvPr>
          <p:cNvGrpSpPr/>
          <p:nvPr/>
        </p:nvGrpSpPr>
        <p:grpSpPr>
          <a:xfrm>
            <a:off x="1158203" y="463541"/>
            <a:ext cx="9875593" cy="2442206"/>
            <a:chOff x="176038" y="533052"/>
            <a:chExt cx="9875593" cy="2442206"/>
          </a:xfrm>
        </p:grpSpPr>
        <p:grpSp>
          <p:nvGrpSpPr>
            <p:cNvPr id="3" name="Group 2">
              <a:extLst>
                <a:ext uri="{FF2B5EF4-FFF2-40B4-BE49-F238E27FC236}">
                  <a16:creationId xmlns:a16="http://schemas.microsoft.com/office/drawing/2014/main" xmlns="" id="{AD9B3085-379B-4099-9D53-A336F143127B}"/>
                </a:ext>
              </a:extLst>
            </p:cNvPr>
            <p:cNvGrpSpPr/>
            <p:nvPr/>
          </p:nvGrpSpPr>
          <p:grpSpPr>
            <a:xfrm>
              <a:off x="176038" y="533052"/>
              <a:ext cx="9875593" cy="2442206"/>
              <a:chOff x="176038" y="533052"/>
              <a:chExt cx="9875593" cy="2442206"/>
            </a:xfrm>
          </p:grpSpPr>
          <p:grpSp>
            <p:nvGrpSpPr>
              <p:cNvPr id="5" name="Group 4">
                <a:extLst>
                  <a:ext uri="{FF2B5EF4-FFF2-40B4-BE49-F238E27FC236}">
                    <a16:creationId xmlns:a16="http://schemas.microsoft.com/office/drawing/2014/main" xmlns="" id="{D64558BB-EAAD-4C4E-8D39-797080617C8E}"/>
                  </a:ext>
                </a:extLst>
              </p:cNvPr>
              <p:cNvGrpSpPr/>
              <p:nvPr/>
            </p:nvGrpSpPr>
            <p:grpSpPr>
              <a:xfrm>
                <a:off x="552795" y="917810"/>
                <a:ext cx="9498836" cy="2057448"/>
                <a:chOff x="1338207" y="943284"/>
                <a:chExt cx="8545565" cy="3035303"/>
              </a:xfrm>
            </p:grpSpPr>
            <p:sp>
              <p:nvSpPr>
                <p:cNvPr id="7" name="Rectangle: Rounded Corners 6">
                  <a:extLst>
                    <a:ext uri="{FF2B5EF4-FFF2-40B4-BE49-F238E27FC236}">
                      <a16:creationId xmlns:a16="http://schemas.microsoft.com/office/drawing/2014/main" xmlns="" id="{07B9A945-D78D-4580-90D7-4DC7D31CDD5A}"/>
                    </a:ext>
                  </a:extLst>
                </p:cNvPr>
                <p:cNvSpPr/>
                <p:nvPr/>
              </p:nvSpPr>
              <p:spPr>
                <a:xfrm>
                  <a:off x="1424710" y="1063553"/>
                  <a:ext cx="8459062" cy="291503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CE2D19CA-A1EB-4A7F-8B48-A2231A525249}"/>
                    </a:ext>
                  </a:extLst>
                </p:cNvPr>
                <p:cNvSpPr/>
                <p:nvPr/>
              </p:nvSpPr>
              <p:spPr>
                <a:xfrm>
                  <a:off x="1338207" y="943284"/>
                  <a:ext cx="8459066" cy="291503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BB091A84-507A-48A9-8CFC-CC319DFC56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xmlns="" id="{E21BA498-4205-4836-ADA8-26C2EA5C0FEF}"/>
                </a:ext>
              </a:extLst>
            </p:cNvPr>
            <p:cNvSpPr/>
            <p:nvPr/>
          </p:nvSpPr>
          <p:spPr>
            <a:xfrm>
              <a:off x="766480" y="1078964"/>
              <a:ext cx="8965466" cy="1626856"/>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 Một việc có thể chia thành những việc nhỏ hơn.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spcBef>
                  <a:spcPts val="600"/>
                </a:spcBef>
              </a:pPr>
              <a:r>
                <a:rPr lang="vi-VN" sz="2200" b="1">
                  <a:solidFill>
                    <a:srgbClr val="F03C69"/>
                  </a:solidFill>
                  <a:latin typeface="UTM Avo" panose="02040603050506020204" pitchFamily="18" charset="0"/>
                  <a:cs typeface="Times New Roman" panose="02020603050405020304" pitchFamily="18" charset="0"/>
                </a:rPr>
                <a:t>Chia một việc thành những việc nhỏ giúp chúng ta dễ hiểu</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và dễ thực hiện,</a:t>
              </a:r>
            </a:p>
          </p:txBody>
        </p:sp>
      </p:grpSp>
      <p:pic>
        <p:nvPicPr>
          <p:cNvPr id="9" name="Picture 8">
            <a:extLst>
              <a:ext uri="{FF2B5EF4-FFF2-40B4-BE49-F238E27FC236}">
                <a16:creationId xmlns:a16="http://schemas.microsoft.com/office/drawing/2014/main" xmlns="" id="{AB47BA6D-D0C3-4009-A9F3-7C133FE0AC6B}"/>
              </a:ext>
            </a:extLst>
          </p:cNvPr>
          <p:cNvPicPr>
            <a:picLocks noChangeAspect="1"/>
          </p:cNvPicPr>
          <p:nvPr/>
        </p:nvPicPr>
        <p:blipFill>
          <a:blip r:embed="rId3"/>
          <a:stretch>
            <a:fillRect/>
          </a:stretch>
        </p:blipFill>
        <p:spPr>
          <a:xfrm>
            <a:off x="417423" y="3243705"/>
            <a:ext cx="897918" cy="883997"/>
          </a:xfrm>
          <a:prstGeom prst="rect">
            <a:avLst/>
          </a:prstGeom>
        </p:spPr>
      </p:pic>
      <p:sp>
        <p:nvSpPr>
          <p:cNvPr id="10" name="Rectangle 9">
            <a:extLst>
              <a:ext uri="{FF2B5EF4-FFF2-40B4-BE49-F238E27FC236}">
                <a16:creationId xmlns:a16="http://schemas.microsoft.com/office/drawing/2014/main" xmlns="" id="{0C9E7BC4-4D9E-41ED-9B25-BF25A492C31F}"/>
              </a:ext>
            </a:extLst>
          </p:cNvPr>
          <p:cNvSpPr/>
          <p:nvPr/>
        </p:nvSpPr>
        <p:spPr>
          <a:xfrm>
            <a:off x="1374511" y="3429000"/>
            <a:ext cx="9915885" cy="2051780"/>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Hằng ngày, lớp em đều thực hiện việc trực nhật. Em hãy chia việc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trực nhật lớp thành những việc nhỏ hơn để phân công cho mỗi</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bạn trong nhóm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nêu ví dụ về một việc có thể chia thành những việc nhỏ hơn.</a:t>
            </a:r>
          </a:p>
        </p:txBody>
      </p:sp>
    </p:spTree>
    <p:extLst>
      <p:ext uri="{BB962C8B-B14F-4D97-AF65-F5344CB8AC3E}">
        <p14:creationId xmlns:p14="http://schemas.microsoft.com/office/powerpoint/2010/main" val="2868125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5754</TotalTime>
  <Words>822</Words>
  <Application>Microsoft Office PowerPoint</Application>
  <PresentationFormat>Widescreen</PresentationFormat>
  <Paragraphs>92</Paragraphs>
  <Slides>14</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cp:lastModifiedBy>
  <cp:revision>185</cp:revision>
  <dcterms:created xsi:type="dcterms:W3CDTF">2021-11-14T08:33:55Z</dcterms:created>
  <dcterms:modified xsi:type="dcterms:W3CDTF">2025-04-03T17:51:48Z</dcterms:modified>
</cp:coreProperties>
</file>