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4" r:id="rId3"/>
  </p:sldMasterIdLst>
  <p:notesMasterIdLst>
    <p:notesMasterId r:id="rId17"/>
  </p:notesMasterIdLst>
  <p:sldIdLst>
    <p:sldId id="257" r:id="rId4"/>
    <p:sldId id="321" r:id="rId5"/>
    <p:sldId id="322" r:id="rId6"/>
    <p:sldId id="277" r:id="rId7"/>
    <p:sldId id="300" r:id="rId8"/>
    <p:sldId id="323" r:id="rId9"/>
    <p:sldId id="294" r:id="rId10"/>
    <p:sldId id="316" r:id="rId11"/>
    <p:sldId id="324" r:id="rId12"/>
    <p:sldId id="318" r:id="rId13"/>
    <p:sldId id="270" r:id="rId14"/>
    <p:sldId id="301" r:id="rId15"/>
    <p:sldId id="32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74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D3D1A-AC65-498A-A19C-780DF5E628FF}"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582D70-22AD-4E64-8721-344FA7A8BFE7}" type="slidenum">
              <a:rPr lang="en-US" smtClean="0"/>
              <a:t>‹#›</a:t>
            </a:fld>
            <a:endParaRPr lang="en-US"/>
          </a:p>
        </p:txBody>
      </p:sp>
    </p:spTree>
    <p:extLst>
      <p:ext uri="{BB962C8B-B14F-4D97-AF65-F5344CB8AC3E}">
        <p14:creationId xmlns:p14="http://schemas.microsoft.com/office/powerpoint/2010/main" val="1922418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3628707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175312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2025/4/4</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2213446"/>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3202373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36094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89321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73988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73585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74630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94861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7019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41247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8283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2025/4/4</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2020729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91863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84616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61380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3458197"/>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4368597"/>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4686417"/>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37337820"/>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8684859"/>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43242703"/>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88532510"/>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2025/4/4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48107062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6822453"/>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11483977"/>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76077685"/>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45511960"/>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2025/4/4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71039750"/>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2025/4/4</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27926791"/>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923791509"/>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2025/4/4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4990924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2025/4/4</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57018497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2025/4/4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87258986"/>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5" name="Picture 4" descr="A picture containing shape&#10;&#10;Description automatically generated">
            <a:extLst>
              <a:ext uri="{FF2B5EF4-FFF2-40B4-BE49-F238E27FC236}">
                <a16:creationId xmlns:a16="http://schemas.microsoft.com/office/drawing/2014/main" xmlns="" id="{04B82C67-F52D-68A0-D8BA-A1AE3043354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81668" y="313266"/>
            <a:ext cx="1102783" cy="1102783"/>
          </a:xfrm>
          <a:prstGeom prst="rect">
            <a:avLst/>
          </a:prstGeom>
        </p:spPr>
      </p:pic>
    </p:spTree>
    <p:extLst>
      <p:ext uri="{BB962C8B-B14F-4D97-AF65-F5344CB8AC3E}">
        <p14:creationId xmlns:p14="http://schemas.microsoft.com/office/powerpoint/2010/main" val="1029661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77402618"/>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xmlns="" id="{90133955-04BF-431C-8FF6-0B91B8CDE44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7" name="图片 6" descr="5b704932184e7"/>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a:xfrm>
            <a:off x="-13335" y="-36830"/>
            <a:ext cx="12204700" cy="6929120"/>
          </a:xfrm>
          <a:prstGeom prst="rect">
            <a:avLst/>
          </a:prstGeom>
        </p:spPr>
      </p:pic>
      <p:sp>
        <p:nvSpPr>
          <p:cNvPr id="8" name="圆角矩形 7"/>
          <p:cNvSpPr/>
          <p:nvPr userDrawn="1"/>
        </p:nvSpPr>
        <p:spPr>
          <a:xfrm>
            <a:off x="489585" y="334645"/>
            <a:ext cx="11212830" cy="62998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460961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audio" Target="../media/audio1.wav"/><Relationship Id="rId5" Type="http://schemas.openxmlformats.org/officeDocument/2006/relationships/image" Target="../media/image33.png"/><Relationship Id="rId10" Type="http://schemas.openxmlformats.org/officeDocument/2006/relationships/audio" Target="../media/audio3.wav"/><Relationship Id="rId4" Type="http://schemas.openxmlformats.org/officeDocument/2006/relationships/image" Target="../media/image10.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4.emf"/><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em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矩形: 圆角 13"/>
          <p:cNvSpPr/>
          <p:nvPr/>
        </p:nvSpPr>
        <p:spPr>
          <a:xfrm>
            <a:off x="4722803" y="1754914"/>
            <a:ext cx="2474169" cy="582034"/>
          </a:xfrm>
          <a:prstGeom prst="roundRect">
            <a:avLst>
              <a:gd name="adj" fmla="val 50000"/>
            </a:avLst>
          </a:prstGeom>
          <a:solidFill>
            <a:srgbClr val="D5F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Tiếng</a:t>
            </a:r>
            <a:r>
              <a:rPr kumimoji="0" lang="en-US" altLang="zh-CN" sz="2800" b="1" i="0" u="none" strike="noStrike" kern="1200" cap="none" spc="0" normalizeH="0" baseline="0" noProof="0" dirty="0">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 </a:t>
            </a:r>
            <a:r>
              <a:rPr kumimoji="0" lang="en-US" altLang="zh-CN" sz="2800" b="1" i="0" u="none" strike="noStrike" kern="1200" cap="none" spc="0" normalizeH="0" baseline="0" noProof="0" dirty="0" err="1">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Việt</a:t>
            </a:r>
            <a:endParaRPr kumimoji="0" lang="zh-CN" altLang="en-US" sz="2800" b="1" i="0" u="none" strike="noStrike" kern="1200" cap="none" spc="0" normalizeH="0" baseline="0" noProof="0" dirty="0">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endParaRPr>
          </a:p>
        </p:txBody>
      </p:sp>
      <p:sp>
        <p:nvSpPr>
          <p:cNvPr id="80" name="椭圆 31"/>
          <p:cNvSpPr/>
          <p:nvPr/>
        </p:nvSpPr>
        <p:spPr>
          <a:xfrm flipH="1">
            <a:off x="1828799" y="2461895"/>
            <a:ext cx="8940799" cy="2484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88" name="组合 87"/>
          <p:cNvGrpSpPr/>
          <p:nvPr/>
        </p:nvGrpSpPr>
        <p:grpSpPr>
          <a:xfrm flipH="1">
            <a:off x="9309100" y="1196340"/>
            <a:ext cx="1471295"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
        <p:nvSpPr>
          <p:cNvPr id="179" name="Freeform 34"/>
          <p:cNvSpPr>
            <a:spLocks noEditPoints="1"/>
          </p:cNvSpPr>
          <p:nvPr/>
        </p:nvSpPr>
        <p:spPr bwMode="auto">
          <a:xfrm rot="20640000">
            <a:off x="1972945" y="1885950"/>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pic>
        <p:nvPicPr>
          <p:cNvPr id="34" name="图片 33"/>
          <p:cNvPicPr>
            <a:picLocks noChangeAspect="1"/>
          </p:cNvPicPr>
          <p:nvPr/>
        </p:nvPicPr>
        <p:blipFill>
          <a:blip r:embed="rId5"/>
          <a:stretch>
            <a:fillRect/>
          </a:stretch>
        </p:blipFill>
        <p:spPr>
          <a:xfrm>
            <a:off x="7748341" y="1664488"/>
            <a:ext cx="866974" cy="797510"/>
          </a:xfrm>
          <a:prstGeom prst="rect">
            <a:avLst/>
          </a:prstGeom>
        </p:spPr>
      </p:pic>
      <p:sp>
        <p:nvSpPr>
          <p:cNvPr id="2" name="TextBox 1">
            <a:extLst>
              <a:ext uri="{FF2B5EF4-FFF2-40B4-BE49-F238E27FC236}">
                <a16:creationId xmlns:a16="http://schemas.microsoft.com/office/drawing/2014/main" xmlns="" id="{5209DCD1-1CBF-4B2D-BD52-33834E0FF375}"/>
              </a:ext>
            </a:extLst>
          </p:cNvPr>
          <p:cNvSpPr txBox="1"/>
          <p:nvPr/>
        </p:nvSpPr>
        <p:spPr>
          <a:xfrm>
            <a:off x="3344273" y="1115454"/>
            <a:ext cx="5503454" cy="523220"/>
          </a:xfrm>
          <a:prstGeom prst="rect">
            <a:avLst/>
          </a:prstGeom>
          <a:noFill/>
        </p:spPr>
        <p:txBody>
          <a:bodyPr wrap="square" rtlCol="0">
            <a:spAutoFit/>
          </a:bodyPr>
          <a:lstStyle/>
          <a:p>
            <a:pPr algn="ctr"/>
            <a:r>
              <a:rPr lang="en-US" sz="2800" dirty="0" err="1" smtClean="0">
                <a:solidFill>
                  <a:srgbClr val="002060"/>
                </a:solidFill>
              </a:rPr>
              <a:t>Thứ</a:t>
            </a:r>
            <a:r>
              <a:rPr lang="en-US" sz="2800" dirty="0">
                <a:solidFill>
                  <a:srgbClr val="002060"/>
                </a:solidFill>
              </a:rPr>
              <a:t> </a:t>
            </a:r>
            <a:r>
              <a:rPr lang="en-US" sz="2800" dirty="0" err="1" smtClean="0">
                <a:solidFill>
                  <a:srgbClr val="002060"/>
                </a:solidFill>
              </a:rPr>
              <a:t>Tư</a:t>
            </a:r>
            <a:r>
              <a:rPr lang="en-US" sz="2800" dirty="0" smtClean="0">
                <a:solidFill>
                  <a:srgbClr val="002060"/>
                </a:solidFill>
              </a:rPr>
              <a:t> </a:t>
            </a:r>
            <a:r>
              <a:rPr lang="en-US" sz="2800" dirty="0" err="1" smtClean="0">
                <a:solidFill>
                  <a:srgbClr val="002060"/>
                </a:solidFill>
              </a:rPr>
              <a:t>ngày</a:t>
            </a:r>
            <a:r>
              <a:rPr lang="en-US" sz="2800" dirty="0">
                <a:solidFill>
                  <a:srgbClr val="002060"/>
                </a:solidFill>
              </a:rPr>
              <a:t> </a:t>
            </a:r>
            <a:r>
              <a:rPr lang="en-US" sz="2800" dirty="0" smtClean="0">
                <a:solidFill>
                  <a:srgbClr val="002060"/>
                </a:solidFill>
              </a:rPr>
              <a:t>23 </a:t>
            </a:r>
            <a:r>
              <a:rPr lang="en-US" sz="2800" dirty="0" err="1" smtClean="0">
                <a:solidFill>
                  <a:srgbClr val="002060"/>
                </a:solidFill>
              </a:rPr>
              <a:t>tháng</a:t>
            </a:r>
            <a:r>
              <a:rPr lang="en-US" sz="2800" dirty="0">
                <a:solidFill>
                  <a:srgbClr val="002060"/>
                </a:solidFill>
              </a:rPr>
              <a:t> </a:t>
            </a:r>
            <a:r>
              <a:rPr lang="en-US" sz="2800" dirty="0" smtClean="0">
                <a:solidFill>
                  <a:srgbClr val="002060"/>
                </a:solidFill>
              </a:rPr>
              <a:t>4 </a:t>
            </a:r>
            <a:r>
              <a:rPr lang="en-US" sz="2800" dirty="0" err="1" smtClean="0">
                <a:solidFill>
                  <a:srgbClr val="002060"/>
                </a:solidFill>
              </a:rPr>
              <a:t>năm</a:t>
            </a:r>
            <a:r>
              <a:rPr lang="en-US" sz="2800" dirty="0" smtClean="0">
                <a:solidFill>
                  <a:srgbClr val="002060"/>
                </a:solidFill>
              </a:rPr>
              <a:t> 2025</a:t>
            </a:r>
            <a:endParaRPr lang="en-US" sz="2800" dirty="0">
              <a:solidFill>
                <a:srgbClr val="002060"/>
              </a:solidFill>
            </a:endParaRPr>
          </a:p>
        </p:txBody>
      </p:sp>
      <p:pic>
        <p:nvPicPr>
          <p:cNvPr id="3" name="Picture 2">
            <a:extLst>
              <a:ext uri="{FF2B5EF4-FFF2-40B4-BE49-F238E27FC236}">
                <a16:creationId xmlns:a16="http://schemas.microsoft.com/office/drawing/2014/main" xmlns="" id="{8C7953F6-D105-4064-93E0-5CA610C94F29}"/>
              </a:ext>
            </a:extLst>
          </p:cNvPr>
          <p:cNvPicPr>
            <a:picLocks noChangeAspect="1"/>
          </p:cNvPicPr>
          <p:nvPr/>
        </p:nvPicPr>
        <p:blipFill>
          <a:blip r:embed="rId6"/>
          <a:stretch>
            <a:fillRect/>
          </a:stretch>
        </p:blipFill>
        <p:spPr>
          <a:xfrm>
            <a:off x="2096341" y="2384653"/>
            <a:ext cx="8535140" cy="298120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par>
                                <p:cTn id="15" presetID="55"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1000" fill="hold"/>
                                        <p:tgtEl>
                                          <p:spTgt spid="34"/>
                                        </p:tgtEl>
                                        <p:attrNameLst>
                                          <p:attrName>ppt_w</p:attrName>
                                        </p:attrNameLst>
                                      </p:cBhvr>
                                      <p:tavLst>
                                        <p:tav tm="0">
                                          <p:val>
                                            <p:strVal val="#ppt_w*0.70"/>
                                          </p:val>
                                        </p:tav>
                                        <p:tav tm="100000">
                                          <p:val>
                                            <p:strVal val="#ppt_w"/>
                                          </p:val>
                                        </p:tav>
                                      </p:tavLst>
                                    </p:anim>
                                    <p:anim calcmode="lin" valueType="num">
                                      <p:cBhvr>
                                        <p:cTn id="18" dur="1000" fill="hold"/>
                                        <p:tgtEl>
                                          <p:spTgt spid="34"/>
                                        </p:tgtEl>
                                        <p:attrNameLst>
                                          <p:attrName>ppt_h</p:attrName>
                                        </p:attrNameLst>
                                      </p:cBhvr>
                                      <p:tavLst>
                                        <p:tav tm="0">
                                          <p:val>
                                            <p:strVal val="#ppt_h"/>
                                          </p:val>
                                        </p:tav>
                                        <p:tav tm="100000">
                                          <p:val>
                                            <p:strVal val="#ppt_h"/>
                                          </p:val>
                                        </p:tav>
                                      </p:tavLst>
                                    </p:anim>
                                    <p:animEffect transition="in" filter="fade">
                                      <p:cBhvr>
                                        <p:cTn id="19" dur="1000"/>
                                        <p:tgtEl>
                                          <p:spTgt spid="3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9"/>
                                        </p:tgtEl>
                                        <p:attrNameLst>
                                          <p:attrName>style.visibility</p:attrName>
                                        </p:attrNameLst>
                                      </p:cBhvr>
                                      <p:to>
                                        <p:strVal val="visible"/>
                                      </p:to>
                                    </p:set>
                                    <p:anim calcmode="lin" valueType="num">
                                      <p:cBhvr>
                                        <p:cTn id="22" dur="1000" fill="hold"/>
                                        <p:tgtEl>
                                          <p:spTgt spid="179"/>
                                        </p:tgtEl>
                                        <p:attrNameLst>
                                          <p:attrName>ppt_w</p:attrName>
                                        </p:attrNameLst>
                                      </p:cBhvr>
                                      <p:tavLst>
                                        <p:tav tm="0">
                                          <p:val>
                                            <p:strVal val="#ppt_w*0.70"/>
                                          </p:val>
                                        </p:tav>
                                        <p:tav tm="100000">
                                          <p:val>
                                            <p:strVal val="#ppt_w"/>
                                          </p:val>
                                        </p:tav>
                                      </p:tavLst>
                                    </p:anim>
                                    <p:anim calcmode="lin" valueType="num">
                                      <p:cBhvr>
                                        <p:cTn id="23" dur="1000" fill="hold"/>
                                        <p:tgtEl>
                                          <p:spTgt spid="179"/>
                                        </p:tgtEl>
                                        <p:attrNameLst>
                                          <p:attrName>ppt_h</p:attrName>
                                        </p:attrNameLst>
                                      </p:cBhvr>
                                      <p:tavLst>
                                        <p:tav tm="0">
                                          <p:val>
                                            <p:strVal val="#ppt_h"/>
                                          </p:val>
                                        </p:tav>
                                        <p:tav tm="100000">
                                          <p:val>
                                            <p:strVal val="#ppt_h"/>
                                          </p:val>
                                        </p:tav>
                                      </p:tavLst>
                                    </p:anim>
                                    <p:animEffect transition="in" filter="fade">
                                      <p:cBhvr>
                                        <p:cTn id="24" dur="1000"/>
                                        <p:tgtEl>
                                          <p:spTgt spid="17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0" grpId="0" bldLvl="0" animBg="1"/>
      <p:bldP spid="179"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sp>
        <p:nvSpPr>
          <p:cNvPr id="7" name="文本框 80"/>
          <p:cNvSpPr txBox="1"/>
          <p:nvPr/>
        </p:nvSpPr>
        <p:spPr>
          <a:xfrm>
            <a:off x="2803554" y="2767280"/>
            <a:ext cx="6881495" cy="1938992"/>
          </a:xfrm>
          <a:prstGeom prst="rect">
            <a:avLst/>
          </a:prstGeom>
          <a:noFill/>
        </p:spPr>
        <p:txBody>
          <a:bodyPr wrap="square" rtlCol="0">
            <a:spAutoFit/>
          </a:bodyPr>
          <a:lstStyle/>
          <a:p>
            <a:pPr lvl="0" algn="ctr">
              <a:buClr>
                <a:srgbClr val="000000"/>
              </a:buClr>
              <a:defRPr/>
            </a:pP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2.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Trao</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đổi</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bài</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làm</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trong</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nhóm</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endParaRPr kumimoji="0" lang="en-US" sz="6000" b="1" i="0" u="none" strike="noStrike" kern="0" cap="none" spc="0" normalizeH="0" baseline="0" noProof="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endParaRPr>
          </a:p>
        </p:txBody>
      </p:sp>
    </p:spTree>
    <p:extLst>
      <p:ext uri="{BB962C8B-B14F-4D97-AF65-F5344CB8AC3E}">
        <p14:creationId xmlns:p14="http://schemas.microsoft.com/office/powerpoint/2010/main" val="107566804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6584639" y="818349"/>
            <a:ext cx="4577715" cy="1384995"/>
            <a:chOff x="3314700" y="5609052"/>
            <a:chExt cx="5377706" cy="741149"/>
          </a:xfrm>
        </p:grpSpPr>
        <p:sp>
          <p:nvSpPr>
            <p:cNvPr id="26" name="圆角矩形 25"/>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sp>
          <p:nvSpPr>
            <p:cNvPr id="27" name="圆角矩形 26"/>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grpSp>
      <p:pic>
        <p:nvPicPr>
          <p:cNvPr id="6" name="图片 5"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4554" y="551074"/>
            <a:ext cx="1022985" cy="1097915"/>
          </a:xfrm>
          <a:prstGeom prst="rect">
            <a:avLst/>
          </a:prstGeom>
        </p:spPr>
      </p:pic>
      <p:grpSp>
        <p:nvGrpSpPr>
          <p:cNvPr id="7" name="组合 6"/>
          <p:cNvGrpSpPr/>
          <p:nvPr/>
        </p:nvGrpSpPr>
        <p:grpSpPr>
          <a:xfrm>
            <a:off x="6549820" y="2589038"/>
            <a:ext cx="4577715" cy="1504413"/>
            <a:chOff x="3314700" y="5609052"/>
            <a:chExt cx="5377706" cy="741149"/>
          </a:xfrm>
        </p:grpSpPr>
        <p:sp>
          <p:nvSpPr>
            <p:cNvPr id="8" name="圆角矩形 7"/>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sp>
          <p:nvSpPr>
            <p:cNvPr id="9" name="圆角矩形 8"/>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grpSp>
      <p:pic>
        <p:nvPicPr>
          <p:cNvPr id="10" name="图片 9"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8691" y="2182111"/>
            <a:ext cx="1022985" cy="1097915"/>
          </a:xfrm>
          <a:prstGeom prst="rect">
            <a:avLst/>
          </a:prstGeom>
        </p:spPr>
      </p:pic>
      <p:grpSp>
        <p:nvGrpSpPr>
          <p:cNvPr id="11" name="组合 10"/>
          <p:cNvGrpSpPr/>
          <p:nvPr/>
        </p:nvGrpSpPr>
        <p:grpSpPr>
          <a:xfrm>
            <a:off x="6654489" y="4598564"/>
            <a:ext cx="4577715" cy="1546204"/>
            <a:chOff x="3314700" y="5609052"/>
            <a:chExt cx="5377706" cy="741149"/>
          </a:xfrm>
        </p:grpSpPr>
        <p:sp>
          <p:nvSpPr>
            <p:cNvPr id="12" name="圆角矩形 11"/>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sp>
          <p:nvSpPr>
            <p:cNvPr id="13" name="圆角矩形 12"/>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grpSp>
      <p:pic>
        <p:nvPicPr>
          <p:cNvPr id="14" name="图片 13"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4404" y="4202959"/>
            <a:ext cx="1022985" cy="1097915"/>
          </a:xfrm>
          <a:prstGeom prst="rect">
            <a:avLst/>
          </a:prstGeom>
        </p:spPr>
      </p:pic>
      <p:pic>
        <p:nvPicPr>
          <p:cNvPr id="17" name="图片 16">
            <a:extLst>
              <a:ext uri="{FF2B5EF4-FFF2-40B4-BE49-F238E27FC236}">
                <a16:creationId xmlns:a16="http://schemas.microsoft.com/office/drawing/2014/main" xmlns="" id="{E74BE0AB-E229-4E3C-93F7-39585AE22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667" y="1721663"/>
            <a:ext cx="5167464" cy="3712624"/>
          </a:xfrm>
          <a:prstGeom prst="rect">
            <a:avLst/>
          </a:prstGeom>
        </p:spPr>
      </p:pic>
      <p:sp>
        <p:nvSpPr>
          <p:cNvPr id="21" name="TextBox 20">
            <a:extLst>
              <a:ext uri="{FF2B5EF4-FFF2-40B4-BE49-F238E27FC236}">
                <a16:creationId xmlns:a16="http://schemas.microsoft.com/office/drawing/2014/main" xmlns="" id="{3448CA51-2246-43FA-8883-AFA43E097228}"/>
              </a:ext>
            </a:extLst>
          </p:cNvPr>
          <p:cNvSpPr txBox="1"/>
          <p:nvPr/>
        </p:nvSpPr>
        <p:spPr>
          <a:xfrm>
            <a:off x="6806503" y="911634"/>
            <a:ext cx="3803904" cy="1091966"/>
          </a:xfrm>
          <a:prstGeom prst="rect">
            <a:avLst/>
          </a:prstGeom>
          <a:noFill/>
        </p:spPr>
        <p:txBody>
          <a:bodyPr wrap="square">
            <a:spAutoFit/>
          </a:bodyPr>
          <a:lstStyle/>
          <a:p>
            <a:pPr marL="0" marR="0" lvl="0" indent="201930" algn="just" defTabSz="914400" rtl="0" eaLnBrk="1" fontAlgn="auto" latinLnBrk="0" hangingPunct="1">
              <a:lnSpc>
                <a:spcPct val="120000"/>
              </a:lnSpc>
              <a:spcBef>
                <a:spcPts val="0"/>
              </a:spcBef>
              <a:spcAft>
                <a:spcPts val="800"/>
              </a:spcAft>
              <a:buClrTx/>
              <a:buSzTx/>
              <a:buFontTx/>
              <a:buNone/>
              <a:tabLst/>
              <a:defRPr/>
            </a:pP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Khi</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viết</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cần</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chú</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ý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viết</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hoa</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chữ</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cái</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đầu</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câu</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a:t>
            </a:r>
          </a:p>
        </p:txBody>
      </p:sp>
      <p:sp>
        <p:nvSpPr>
          <p:cNvPr id="25" name="TextBox 24">
            <a:extLst>
              <a:ext uri="{FF2B5EF4-FFF2-40B4-BE49-F238E27FC236}">
                <a16:creationId xmlns:a16="http://schemas.microsoft.com/office/drawing/2014/main" xmlns="" id="{CB5F70DA-7DE9-4F9A-9AAC-D2DBCC7B1135}"/>
              </a:ext>
            </a:extLst>
          </p:cNvPr>
          <p:cNvSpPr txBox="1"/>
          <p:nvPr/>
        </p:nvSpPr>
        <p:spPr>
          <a:xfrm>
            <a:off x="6802526" y="2931730"/>
            <a:ext cx="4255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Lùi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vào</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một</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ô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khi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viết</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bài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a:t>
            </a:r>
            <a:endPar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cs typeface="Times New Roman" panose="02020603050405020304" pitchFamily="18" charset="0"/>
            </a:endParaRPr>
          </a:p>
        </p:txBody>
      </p:sp>
      <p:sp>
        <p:nvSpPr>
          <p:cNvPr id="28" name="TextBox 27">
            <a:extLst>
              <a:ext uri="{FF2B5EF4-FFF2-40B4-BE49-F238E27FC236}">
                <a16:creationId xmlns:a16="http://schemas.microsoft.com/office/drawing/2014/main" xmlns="" id="{AEFC7529-54E3-46A5-91AF-1695B5E82901}"/>
              </a:ext>
            </a:extLst>
          </p:cNvPr>
          <p:cNvSpPr txBox="1"/>
          <p:nvPr/>
        </p:nvSpPr>
        <p:spPr>
          <a:xfrm>
            <a:off x="6832747" y="4976367"/>
            <a:ext cx="429083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Chú</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ý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dấu</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chấm</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cuối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câu</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rPr>
              <a:t>.</a:t>
            </a:r>
            <a:endPar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ndParaRPr>
          </a:p>
        </p:txBody>
      </p:sp>
    </p:spTree>
    <p:extLst>
      <p:ext uri="{BB962C8B-B14F-4D97-AF65-F5344CB8AC3E}">
        <p14:creationId xmlns:p14="http://schemas.microsoft.com/office/powerpoint/2010/main" val="30151027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52" name="Picture 51" descr="A group of children's toys&#10;&#10;Description automatically generated with low confidence">
            <a:extLst>
              <a:ext uri="{FF2B5EF4-FFF2-40B4-BE49-F238E27FC236}">
                <a16:creationId xmlns:a16="http://schemas.microsoft.com/office/drawing/2014/main" xmlns="" id="{A8749685-B15B-4DC0-A842-1685A7DF208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55" name="Picture 54" descr="A group of children's toys&#10;&#10;Description automatically generated with low confidence">
            <a:extLst>
              <a:ext uri="{FF2B5EF4-FFF2-40B4-BE49-F238E27FC236}">
                <a16:creationId xmlns:a16="http://schemas.microsoft.com/office/drawing/2014/main" xmlns="" id="{4EA62AC6-BABB-4F93-BAD9-80BCB5A5E0A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56" name="Picture 55" descr="A group of children's toys&#10;&#10;Description automatically generated with low confidence">
            <a:extLst>
              <a:ext uri="{FF2B5EF4-FFF2-40B4-BE49-F238E27FC236}">
                <a16:creationId xmlns:a16="http://schemas.microsoft.com/office/drawing/2014/main" xmlns="" id="{B97AAD69-A5B5-439E-B7A3-6B58C782A63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57" name="Group 56">
            <a:extLst>
              <a:ext uri="{FF2B5EF4-FFF2-40B4-BE49-F238E27FC236}">
                <a16:creationId xmlns:a16="http://schemas.microsoft.com/office/drawing/2014/main" xmlns="" id="{BCE19E76-0A43-417B-93AB-0312F0D16D49}"/>
              </a:ext>
            </a:extLst>
          </p:cNvPr>
          <p:cNvGrpSpPr/>
          <p:nvPr/>
        </p:nvGrpSpPr>
        <p:grpSpPr>
          <a:xfrm>
            <a:off x="7927824" y="1134348"/>
            <a:ext cx="4246802" cy="2468880"/>
            <a:chOff x="9026330" y="1381655"/>
            <a:chExt cx="3704506" cy="2468880"/>
          </a:xfrm>
        </p:grpSpPr>
        <p:pic>
          <p:nvPicPr>
            <p:cNvPr id="58" name="Picture 57">
              <a:extLst>
                <a:ext uri="{FF2B5EF4-FFF2-40B4-BE49-F238E27FC236}">
                  <a16:creationId xmlns:a16="http://schemas.microsoft.com/office/drawing/2014/main" xmlns="" id="{AD1B30BA-18D0-4519-96D9-9B9EBA52D863}"/>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59" name="TextBox 58">
              <a:extLst>
                <a:ext uri="{FF2B5EF4-FFF2-40B4-BE49-F238E27FC236}">
                  <a16:creationId xmlns:a16="http://schemas.microsoft.com/office/drawing/2014/main" xmlns="" id="{0CDBF6A3-FBEE-456E-AC72-4CEE00C24BFF}"/>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60" name="Group 59">
            <a:extLst>
              <a:ext uri="{FF2B5EF4-FFF2-40B4-BE49-F238E27FC236}">
                <a16:creationId xmlns:a16="http://schemas.microsoft.com/office/drawing/2014/main" xmlns="" id="{2F295693-4DB6-4D83-812C-822D88776558}"/>
              </a:ext>
            </a:extLst>
          </p:cNvPr>
          <p:cNvGrpSpPr/>
          <p:nvPr/>
        </p:nvGrpSpPr>
        <p:grpSpPr>
          <a:xfrm>
            <a:off x="4254832" y="997188"/>
            <a:ext cx="3672992" cy="2743200"/>
            <a:chOff x="4672461" y="1214043"/>
            <a:chExt cx="3672992" cy="2743200"/>
          </a:xfrm>
        </p:grpSpPr>
        <p:pic>
          <p:nvPicPr>
            <p:cNvPr id="61" name="Picture 60">
              <a:extLst>
                <a:ext uri="{FF2B5EF4-FFF2-40B4-BE49-F238E27FC236}">
                  <a16:creationId xmlns:a16="http://schemas.microsoft.com/office/drawing/2014/main" xmlns="" id="{8B2E7656-5D14-46AB-985F-95DE3D25E758}"/>
                </a:ext>
              </a:extLst>
            </p:cNvPr>
            <p:cNvPicPr>
              <a:picLocks noChangeAspect="1"/>
            </p:cNvPicPr>
            <p:nvPr/>
          </p:nvPicPr>
          <p:blipFill rotWithShape="1">
            <a:blip r:embed="rId8">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62" name="TextBox 61">
              <a:extLst>
                <a:ext uri="{FF2B5EF4-FFF2-40B4-BE49-F238E27FC236}">
                  <a16:creationId xmlns:a16="http://schemas.microsoft.com/office/drawing/2014/main" xmlns="" id="{8815296B-6A22-4053-8F0C-D35EB156F79B}"/>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63" name="Group 62">
            <a:extLst>
              <a:ext uri="{FF2B5EF4-FFF2-40B4-BE49-F238E27FC236}">
                <a16:creationId xmlns:a16="http://schemas.microsoft.com/office/drawing/2014/main" xmlns="" id="{1313BA9A-0946-4B69-A149-7D04F82A48C5}"/>
              </a:ext>
            </a:extLst>
          </p:cNvPr>
          <p:cNvGrpSpPr/>
          <p:nvPr/>
        </p:nvGrpSpPr>
        <p:grpSpPr>
          <a:xfrm rot="10374921" flipV="1">
            <a:off x="419481" y="1206020"/>
            <a:ext cx="3550560" cy="2651760"/>
            <a:chOff x="1758356" y="1446550"/>
            <a:chExt cx="3550560" cy="2651760"/>
          </a:xfrm>
        </p:grpSpPr>
        <p:pic>
          <p:nvPicPr>
            <p:cNvPr id="64" name="Picture 63">
              <a:extLst>
                <a:ext uri="{FF2B5EF4-FFF2-40B4-BE49-F238E27FC236}">
                  <a16:creationId xmlns:a16="http://schemas.microsoft.com/office/drawing/2014/main" xmlns="" id="{771F9E9D-E0EC-43AF-9DAF-924A23390938}"/>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65" name="TextBox 64">
              <a:extLst>
                <a:ext uri="{FF2B5EF4-FFF2-40B4-BE49-F238E27FC236}">
                  <a16:creationId xmlns:a16="http://schemas.microsoft.com/office/drawing/2014/main" xmlns="" id="{758D0B35-DBDB-4A50-B231-EC4D4D950855}"/>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66" name="Picture 65">
            <a:extLst>
              <a:ext uri="{FF2B5EF4-FFF2-40B4-BE49-F238E27FC236}">
                <a16:creationId xmlns:a16="http://schemas.microsoft.com/office/drawing/2014/main" xmlns="" id="{F3E2C173-101F-46AD-9189-B3BFADCF335E}"/>
              </a:ext>
            </a:extLst>
          </p:cNvPr>
          <p:cNvPicPr>
            <a:picLocks noChangeAspect="1"/>
          </p:cNvPicPr>
          <p:nvPr/>
        </p:nvPicPr>
        <p:blipFill>
          <a:blip r:embed="rId9"/>
          <a:stretch>
            <a:fillRect/>
          </a:stretch>
        </p:blipFill>
        <p:spPr>
          <a:xfrm>
            <a:off x="3766861" y="75402"/>
            <a:ext cx="4676037" cy="1316850"/>
          </a:xfrm>
          <a:prstGeom prst="rect">
            <a:avLst/>
          </a:prstGeom>
        </p:spPr>
      </p:pic>
    </p:spTree>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14:bounceEnd="40000">
                                          <p:cBhvr additive="base">
                                            <p:cTn id="7" dur="750" fill="hold"/>
                                            <p:tgtEl>
                                              <p:spTgt spid="5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2" presetClass="entr" presetSubtype="4" fill="hold" nodeType="withEffect" p14:presetBounceEnd="40000">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14:bounceEnd="40000">
                                          <p:cBhvr additive="base">
                                            <p:cTn id="11" dur="750" fill="hold"/>
                                            <p:tgtEl>
                                              <p:spTgt spid="55"/>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5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14:bounceEnd="40000">
                                          <p:cBhvr additive="base">
                                            <p:cTn id="15" dur="750" fill="hold"/>
                                            <p:tgtEl>
                                              <p:spTgt spid="56"/>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circle(in)">
                                          <p:cBhvr>
                                            <p:cTn id="21" dur="500"/>
                                            <p:tgtEl>
                                              <p:spTgt spid="63"/>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circle(in)">
                                          <p:cBhvr>
                                            <p:cTn id="26" dur="500"/>
                                            <p:tgtEl>
                                              <p:spTgt spid="60"/>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circle(in)">
                                          <p:cBhvr>
                                            <p:cTn id="31" dur="500"/>
                                            <p:tgtEl>
                                              <p:spTgt spid="57"/>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750" fill="hold"/>
                                            <p:tgtEl>
                                              <p:spTgt spid="52"/>
                                            </p:tgtEl>
                                            <p:attrNameLst>
                                              <p:attrName>ppt_x</p:attrName>
                                            </p:attrNameLst>
                                          </p:cBhvr>
                                          <p:tavLst>
                                            <p:tav tm="0">
                                              <p:val>
                                                <p:strVal val="#ppt_x"/>
                                              </p:val>
                                            </p:tav>
                                            <p:tav tm="100000">
                                              <p:val>
                                                <p:strVal val="#ppt_x"/>
                                              </p:val>
                                            </p:tav>
                                          </p:tavLst>
                                        </p:anim>
                                        <p:anim calcmode="lin" valueType="num">
                                          <p:cBhvr additive="base">
                                            <p:cTn id="8"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750" fill="hold"/>
                                            <p:tgtEl>
                                              <p:spTgt spid="55"/>
                                            </p:tgtEl>
                                            <p:attrNameLst>
                                              <p:attrName>ppt_x</p:attrName>
                                            </p:attrNameLst>
                                          </p:cBhvr>
                                          <p:tavLst>
                                            <p:tav tm="0">
                                              <p:val>
                                                <p:strVal val="#ppt_x"/>
                                              </p:val>
                                            </p:tav>
                                            <p:tav tm="100000">
                                              <p:val>
                                                <p:strVal val="#ppt_x"/>
                                              </p:val>
                                            </p:tav>
                                          </p:tavLst>
                                        </p:anim>
                                        <p:anim calcmode="lin" valueType="num">
                                          <p:cBhvr additive="base">
                                            <p:cTn id="12" dur="750" fill="hold"/>
                                            <p:tgtEl>
                                              <p:spTgt spid="5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0"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750" fill="hold"/>
                                            <p:tgtEl>
                                              <p:spTgt spid="56"/>
                                            </p:tgtEl>
                                            <p:attrNameLst>
                                              <p:attrName>ppt_x</p:attrName>
                                            </p:attrNameLst>
                                          </p:cBhvr>
                                          <p:tavLst>
                                            <p:tav tm="0">
                                              <p:val>
                                                <p:strVal val="#ppt_x"/>
                                              </p:val>
                                            </p:tav>
                                            <p:tav tm="100000">
                                              <p:val>
                                                <p:strVal val="#ppt_x"/>
                                              </p:val>
                                            </p:tav>
                                          </p:tavLst>
                                        </p:anim>
                                        <p:anim calcmode="lin" valueType="num">
                                          <p:cBhvr additive="base">
                                            <p:cTn id="16" dur="75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10"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circle(in)">
                                          <p:cBhvr>
                                            <p:cTn id="21" dur="500"/>
                                            <p:tgtEl>
                                              <p:spTgt spid="63"/>
                                            </p:tgtEl>
                                          </p:cBhvr>
                                        </p:animEffect>
                                      </p:childTnLst>
                                      <p:subTnLst>
                                        <p:audio>
                                          <p:cMediaNode>
                                            <p:cTn display="0" masterRel="sameClick">
                                              <p:stCondLst>
                                                <p:cond evt="begin" delay="0">
                                                  <p:tn val="19"/>
                                                </p:cond>
                                              </p:stCondLst>
                                              <p:endCondLst>
                                                <p:cond evt="onStopAudio" delay="0">
                                                  <p:tgtEl>
                                                    <p:sldTgt/>
                                                  </p:tgtEl>
                                                </p:cond>
                                              </p:endCondLst>
                                            </p:cTn>
                                            <p:tgtEl>
                                              <p:sndTgt r:embed="rId11"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circle(in)">
                                          <p:cBhvr>
                                            <p:cTn id="26" dur="500"/>
                                            <p:tgtEl>
                                              <p:spTgt spid="60"/>
                                            </p:tgtEl>
                                          </p:cBhvr>
                                        </p:animEffect>
                                      </p:childTnLst>
                                      <p:subTnLst>
                                        <p:audio>
                                          <p:cMediaNode>
                                            <p:cTn display="0" masterRel="sameClick">
                                              <p:stCondLst>
                                                <p:cond evt="begin" delay="0">
                                                  <p:tn val="24"/>
                                                </p:cond>
                                              </p:stCondLst>
                                              <p:endCondLst>
                                                <p:cond evt="onStopAudio" delay="0">
                                                  <p:tgtEl>
                                                    <p:sldTgt/>
                                                  </p:tgtEl>
                                                </p:cond>
                                              </p:endCondLst>
                                            </p:cTn>
                                            <p:tgtEl>
                                              <p:sndTgt r:embed="rId11"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circle(in)">
                                          <p:cBhvr>
                                            <p:cTn id="31" dur="500"/>
                                            <p:tgtEl>
                                              <p:spTgt spid="57"/>
                                            </p:tgtEl>
                                          </p:cBhvr>
                                        </p:animEffect>
                                      </p:childTnLst>
                                      <p:subTnLst>
                                        <p:audio>
                                          <p:cMediaNode>
                                            <p:cTn display="0" masterRel="sameClick">
                                              <p:stCondLst>
                                                <p:cond evt="begin" delay="0">
                                                  <p:tn val="29"/>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0" name="椭圆 31"/>
          <p:cNvSpPr/>
          <p:nvPr/>
        </p:nvSpPr>
        <p:spPr>
          <a:xfrm flipH="1">
            <a:off x="1779072" y="2223789"/>
            <a:ext cx="7677558" cy="29229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81" name="文本框 80"/>
          <p:cNvSpPr txBox="1"/>
          <p:nvPr/>
        </p:nvSpPr>
        <p:spPr>
          <a:xfrm>
            <a:off x="2765083" y="2284660"/>
            <a:ext cx="626999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Tạm</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biệt</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và</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hẹn</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gặp</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lại</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a:t>
            </a:r>
          </a:p>
        </p:txBody>
      </p:sp>
      <p:grpSp>
        <p:nvGrpSpPr>
          <p:cNvPr id="88" name="组合 87"/>
          <p:cNvGrpSpPr/>
          <p:nvPr/>
        </p:nvGrpSpPr>
        <p:grpSpPr>
          <a:xfrm flipH="1">
            <a:off x="9605246" y="1133241"/>
            <a:ext cx="1424003"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
        <p:nvSpPr>
          <p:cNvPr id="179" name="Freeform 34"/>
          <p:cNvSpPr>
            <a:spLocks noEditPoints="1"/>
          </p:cNvSpPr>
          <p:nvPr/>
        </p:nvSpPr>
        <p:spPr bwMode="auto">
          <a:xfrm rot="20640000">
            <a:off x="1972945" y="1885950"/>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pic>
        <p:nvPicPr>
          <p:cNvPr id="34" name="图片 33"/>
          <p:cNvPicPr>
            <a:picLocks noChangeAspect="1"/>
          </p:cNvPicPr>
          <p:nvPr/>
        </p:nvPicPr>
        <p:blipFill>
          <a:blip r:embed="rId5"/>
          <a:stretch>
            <a:fillRect/>
          </a:stretch>
        </p:blipFill>
        <p:spPr>
          <a:xfrm>
            <a:off x="7748341" y="1664488"/>
            <a:ext cx="866974" cy="797510"/>
          </a:xfrm>
          <a:prstGeom prst="rect">
            <a:avLst/>
          </a:prstGeom>
        </p:spPr>
      </p:pic>
    </p:spTree>
    <p:custDataLst>
      <p:tags r:id="rId1"/>
    </p:custDataLst>
    <p:extLst>
      <p:ext uri="{BB962C8B-B14F-4D97-AF65-F5344CB8AC3E}">
        <p14:creationId xmlns:p14="http://schemas.microsoft.com/office/powerpoint/2010/main" val="95195556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childTnLst>
                          </p:cTn>
                        </p:par>
                        <p:par>
                          <p:cTn id="15" fill="hold">
                            <p:stCondLst>
                              <p:cond delay="1950"/>
                            </p:stCondLst>
                            <p:childTnLst>
                              <p:par>
                                <p:cTn id="16" presetID="22" presetClass="entr" presetSubtype="8" fill="hold" grpId="0" nodeType="after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wipe(left)">
                                      <p:cBhvr>
                                        <p:cTn id="18" dur="900"/>
                                        <p:tgtEl>
                                          <p:spTgt spid="81"/>
                                        </p:tgtEl>
                                      </p:cBhvr>
                                    </p:animEffect>
                                  </p:childTnLst>
                                </p:cTn>
                              </p:par>
                              <p:par>
                                <p:cTn id="19" presetID="55"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1000" fill="hold"/>
                                        <p:tgtEl>
                                          <p:spTgt spid="34"/>
                                        </p:tgtEl>
                                        <p:attrNameLst>
                                          <p:attrName>ppt_w</p:attrName>
                                        </p:attrNameLst>
                                      </p:cBhvr>
                                      <p:tavLst>
                                        <p:tav tm="0">
                                          <p:val>
                                            <p:strVal val="#ppt_w*0.70"/>
                                          </p:val>
                                        </p:tav>
                                        <p:tav tm="100000">
                                          <p:val>
                                            <p:strVal val="#ppt_w"/>
                                          </p:val>
                                        </p:tav>
                                      </p:tavLst>
                                    </p:anim>
                                    <p:anim calcmode="lin" valueType="num">
                                      <p:cBhvr>
                                        <p:cTn id="22" dur="1000" fill="hold"/>
                                        <p:tgtEl>
                                          <p:spTgt spid="34"/>
                                        </p:tgtEl>
                                        <p:attrNameLst>
                                          <p:attrName>ppt_h</p:attrName>
                                        </p:attrNameLst>
                                      </p:cBhvr>
                                      <p:tavLst>
                                        <p:tav tm="0">
                                          <p:val>
                                            <p:strVal val="#ppt_h"/>
                                          </p:val>
                                        </p:tav>
                                        <p:tav tm="100000">
                                          <p:val>
                                            <p:strVal val="#ppt_h"/>
                                          </p:val>
                                        </p:tav>
                                      </p:tavLst>
                                    </p:anim>
                                    <p:animEffect transition="in" filter="fade">
                                      <p:cBhvr>
                                        <p:cTn id="23" dur="1000"/>
                                        <p:tgtEl>
                                          <p:spTgt spid="34"/>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79"/>
                                        </p:tgtEl>
                                        <p:attrNameLst>
                                          <p:attrName>style.visibility</p:attrName>
                                        </p:attrNameLst>
                                      </p:cBhvr>
                                      <p:to>
                                        <p:strVal val="visible"/>
                                      </p:to>
                                    </p:set>
                                    <p:anim calcmode="lin" valueType="num">
                                      <p:cBhvr>
                                        <p:cTn id="26" dur="1000" fill="hold"/>
                                        <p:tgtEl>
                                          <p:spTgt spid="179"/>
                                        </p:tgtEl>
                                        <p:attrNameLst>
                                          <p:attrName>ppt_w</p:attrName>
                                        </p:attrNameLst>
                                      </p:cBhvr>
                                      <p:tavLst>
                                        <p:tav tm="0">
                                          <p:val>
                                            <p:strVal val="#ppt_w*0.70"/>
                                          </p:val>
                                        </p:tav>
                                        <p:tav tm="100000">
                                          <p:val>
                                            <p:strVal val="#ppt_w"/>
                                          </p:val>
                                        </p:tav>
                                      </p:tavLst>
                                    </p:anim>
                                    <p:anim calcmode="lin" valueType="num">
                                      <p:cBhvr>
                                        <p:cTn id="27" dur="1000" fill="hold"/>
                                        <p:tgtEl>
                                          <p:spTgt spid="179"/>
                                        </p:tgtEl>
                                        <p:attrNameLst>
                                          <p:attrName>ppt_h</p:attrName>
                                        </p:attrNameLst>
                                      </p:cBhvr>
                                      <p:tavLst>
                                        <p:tav tm="0">
                                          <p:val>
                                            <p:strVal val="#ppt_h"/>
                                          </p:val>
                                        </p:tav>
                                        <p:tav tm="100000">
                                          <p:val>
                                            <p:strVal val="#ppt_h"/>
                                          </p:val>
                                        </p:tav>
                                      </p:tavLst>
                                    </p:anim>
                                    <p:animEffect transition="in" filter="fade">
                                      <p:cBhvr>
                                        <p:cTn id="28"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bldLvl="0" animBg="1"/>
      <p:bldP spid="81" grpId="0"/>
      <p:bldP spid="17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pic>
        <p:nvPicPr>
          <p:cNvPr id="3" name="Picture 2">
            <a:extLst>
              <a:ext uri="{FF2B5EF4-FFF2-40B4-BE49-F238E27FC236}">
                <a16:creationId xmlns:a16="http://schemas.microsoft.com/office/drawing/2014/main" xmlns="" id="{BF988D7F-8DD5-4942-9B78-D11472B001BC}"/>
              </a:ext>
            </a:extLst>
          </p:cNvPr>
          <p:cNvPicPr>
            <a:picLocks noChangeAspect="1"/>
          </p:cNvPicPr>
          <p:nvPr/>
        </p:nvPicPr>
        <p:blipFill>
          <a:blip r:embed="rId5"/>
          <a:stretch>
            <a:fillRect/>
          </a:stretch>
        </p:blipFill>
        <p:spPr>
          <a:xfrm>
            <a:off x="2802811" y="2437320"/>
            <a:ext cx="6882981" cy="1475360"/>
          </a:xfrm>
          <a:prstGeom prst="rect">
            <a:avLst/>
          </a:prstGeom>
        </p:spPr>
      </p:pic>
    </p:spTree>
    <p:extLst>
      <p:ext uri="{BB962C8B-B14F-4D97-AF65-F5344CB8AC3E}">
        <p14:creationId xmlns:p14="http://schemas.microsoft.com/office/powerpoint/2010/main" val="8084144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16" name="组合 15"/>
          <p:cNvGrpSpPr/>
          <p:nvPr/>
        </p:nvGrpSpPr>
        <p:grpSpPr>
          <a:xfrm>
            <a:off x="5840919" y="1090907"/>
            <a:ext cx="510162" cy="84317"/>
            <a:chOff x="5878446" y="1252785"/>
            <a:chExt cx="849635" cy="140423"/>
          </a:xfrm>
        </p:grpSpPr>
        <p:sp>
          <p:nvSpPr>
            <p:cNvPr id="12" name="椭圆 11"/>
            <p:cNvSpPr/>
            <p:nvPr/>
          </p:nvSpPr>
          <p:spPr>
            <a:xfrm>
              <a:off x="5878446" y="1254658"/>
              <a:ext cx="138550" cy="138550"/>
            </a:xfrm>
            <a:prstGeom prst="ellipse">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sp>
          <p:nvSpPr>
            <p:cNvPr id="13" name="椭圆 12"/>
            <p:cNvSpPr/>
            <p:nvPr/>
          </p:nvSpPr>
          <p:spPr>
            <a:xfrm>
              <a:off x="6118512" y="1254658"/>
              <a:ext cx="138550" cy="138550"/>
            </a:xfrm>
            <a:prstGeom prst="ellipse">
              <a:avLst/>
            </a:prstGeom>
            <a:solidFill>
              <a:srgbClr val="FA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sp>
          <p:nvSpPr>
            <p:cNvPr id="14" name="椭圆 13"/>
            <p:cNvSpPr/>
            <p:nvPr/>
          </p:nvSpPr>
          <p:spPr>
            <a:xfrm>
              <a:off x="6358578" y="1252785"/>
              <a:ext cx="138550" cy="138550"/>
            </a:xfrm>
            <a:prstGeom prst="ellipse">
              <a:avLst/>
            </a:prstGeom>
            <a:solidFill>
              <a:srgbClr val="B6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sp>
          <p:nvSpPr>
            <p:cNvPr id="15" name="椭圆 14"/>
            <p:cNvSpPr/>
            <p:nvPr/>
          </p:nvSpPr>
          <p:spPr>
            <a:xfrm>
              <a:off x="6589531" y="1252785"/>
              <a:ext cx="138550" cy="138550"/>
            </a:xfrm>
            <a:prstGeom prst="ellipse">
              <a:avLst/>
            </a:prstGeom>
            <a:solidFill>
              <a:srgbClr val="FDE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grpSp>
      <p:pic>
        <p:nvPicPr>
          <p:cNvPr id="29" name="图片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68448" y="2426581"/>
            <a:ext cx="3543561" cy="3543561"/>
          </a:xfrm>
          <a:prstGeom prst="rect">
            <a:avLst/>
          </a:prstGeom>
        </p:spPr>
      </p:pic>
      <p:grpSp>
        <p:nvGrpSpPr>
          <p:cNvPr id="34" name="Group 33"/>
          <p:cNvGrpSpPr/>
          <p:nvPr/>
        </p:nvGrpSpPr>
        <p:grpSpPr>
          <a:xfrm>
            <a:off x="1257958" y="531227"/>
            <a:ext cx="10011490" cy="2345086"/>
            <a:chOff x="1596571" y="1090906"/>
            <a:chExt cx="10011490" cy="2345086"/>
          </a:xfrm>
          <a:solidFill>
            <a:srgbClr val="89FFD8"/>
          </a:solidFill>
        </p:grpSpPr>
        <p:sp>
          <p:nvSpPr>
            <p:cNvPr id="2" name="Oval 1"/>
            <p:cNvSpPr/>
            <p:nvPr/>
          </p:nvSpPr>
          <p:spPr>
            <a:xfrm>
              <a:off x="1596571" y="1090907"/>
              <a:ext cx="3487927"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sp>
          <p:nvSpPr>
            <p:cNvPr id="31" name="Oval 30"/>
            <p:cNvSpPr/>
            <p:nvPr/>
          </p:nvSpPr>
          <p:spPr>
            <a:xfrm>
              <a:off x="4498666" y="1090906"/>
              <a:ext cx="1904691"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sp>
          <p:nvSpPr>
            <p:cNvPr id="32" name="Oval 31"/>
            <p:cNvSpPr/>
            <p:nvPr/>
          </p:nvSpPr>
          <p:spPr>
            <a:xfrm>
              <a:off x="5869002" y="1090906"/>
              <a:ext cx="3787490"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sp>
          <p:nvSpPr>
            <p:cNvPr id="33" name="Oval 32"/>
            <p:cNvSpPr/>
            <p:nvPr/>
          </p:nvSpPr>
          <p:spPr>
            <a:xfrm>
              <a:off x="8762285" y="1174099"/>
              <a:ext cx="2845776"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grpSp>
      <p:grpSp>
        <p:nvGrpSpPr>
          <p:cNvPr id="27" name="组合 4"/>
          <p:cNvGrpSpPr/>
          <p:nvPr/>
        </p:nvGrpSpPr>
        <p:grpSpPr>
          <a:xfrm>
            <a:off x="3912009" y="2793121"/>
            <a:ext cx="7782150" cy="3177024"/>
            <a:chOff x="1355348" y="2316475"/>
            <a:chExt cx="3748160" cy="1898996"/>
          </a:xfrm>
        </p:grpSpPr>
        <p:grpSp>
          <p:nvGrpSpPr>
            <p:cNvPr id="44" name="组合 8"/>
            <p:cNvGrpSpPr/>
            <p:nvPr/>
          </p:nvGrpSpPr>
          <p:grpSpPr>
            <a:xfrm>
              <a:off x="1355348" y="3020030"/>
              <a:ext cx="3748160" cy="1195441"/>
              <a:chOff x="1098705" y="2461056"/>
              <a:chExt cx="3748160" cy="1195439"/>
            </a:xfrm>
          </p:grpSpPr>
          <p:sp>
            <p:nvSpPr>
              <p:cNvPr id="46" name="Oval 8"/>
              <p:cNvSpPr>
                <a:spLocks noChangeArrowheads="1"/>
              </p:cNvSpPr>
              <p:nvPr/>
            </p:nvSpPr>
            <p:spPr bwMode="auto">
              <a:xfrm>
                <a:off x="1098705" y="2461056"/>
                <a:ext cx="3748160" cy="1195439"/>
              </a:xfrm>
              <a:prstGeom prst="rect">
                <a:avLst/>
              </a:prstGeom>
              <a:solidFill>
                <a:srgbClr val="CFFFF0"/>
              </a:solidFill>
              <a:ln>
                <a:solidFill>
                  <a:schemeClr val="bg1">
                    <a:lumMod val="95000"/>
                  </a:schemeClr>
                </a:solidFill>
              </a:ln>
              <a:effectLst>
                <a:outerShdw blurRad="50800" dist="38100" dir="2700000" algn="tl" rotWithShape="0">
                  <a:prstClr val="black">
                    <a:alpha val="40000"/>
                  </a:prstClr>
                </a:outerShdw>
              </a:effectLst>
            </p:spPr>
            <p:txBody>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0000"/>
                  </a:solidFill>
                  <a:effectLst/>
                  <a:uLnTx/>
                  <a:uFillTx/>
                  <a:ea typeface="微软雅黑" panose="020B0503020204020204" pitchFamily="34" charset="-122"/>
                  <a:cs typeface="+mn-cs"/>
                </a:endParaRPr>
              </a:p>
            </p:txBody>
          </p:sp>
          <p:sp>
            <p:nvSpPr>
              <p:cNvPr id="47" name="文本框 17"/>
              <p:cNvSpPr txBox="1"/>
              <p:nvPr/>
            </p:nvSpPr>
            <p:spPr>
              <a:xfrm>
                <a:off x="1140965" y="2530265"/>
                <a:ext cx="3705900" cy="1011815"/>
              </a:xfrm>
              <a:prstGeom prst="rect">
                <a:avLst/>
              </a:prstGeom>
              <a:noFill/>
            </p:spPr>
            <p:txBody>
              <a:bodyPr wrap="square" rtlCol="0">
                <a:spAutoFit/>
              </a:bodyPr>
              <a:lstStyle/>
              <a:p>
                <a:pPr marL="0" marR="0" algn="just">
                  <a:spcBef>
                    <a:spcPts val="0"/>
                  </a:spcBef>
                  <a:spcAft>
                    <a:spcPts val="0"/>
                  </a:spcAft>
                </a:pPr>
                <a:r>
                  <a:rPr lang="nl-NL" sz="2600" b="1" dirty="0">
                    <a:solidFill>
                      <a:srgbClr val="FF0000"/>
                    </a:solidFill>
                    <a:effectLst/>
                    <a:ea typeface="Times New Roman" panose="02020603050405020304" pitchFamily="18" charset="0"/>
                  </a:rPr>
                  <a:t>Câu chuyện “Cùng Bác qua suối” thể hiện những phẩm chất tốt đẹp của Bác: Quan tâm đến người khác, cẩn thận trong công việc, nhân ái, nhân hậu, gần gũi với mọi người, ...</a:t>
                </a:r>
                <a:endParaRPr lang="en-US" sz="2600" b="1" dirty="0">
                  <a:solidFill>
                    <a:srgbClr val="FF0000"/>
                  </a:solidFill>
                  <a:effectLst/>
                  <a:ea typeface="Times New Roman" panose="02020603050405020304" pitchFamily="18" charset="0"/>
                </a:endParaRPr>
              </a:p>
            </p:txBody>
          </p:sp>
        </p:grpSp>
        <p:pic>
          <p:nvPicPr>
            <p:cNvPr id="30" name="图片 19"/>
            <p:cNvPicPr>
              <a:picLocks noChangeAspect="1"/>
            </p:cNvPicPr>
            <p:nvPr/>
          </p:nvPicPr>
          <p:blipFill rotWithShape="1">
            <a:blip r:embed="rId7">
              <a:extLst>
                <a:ext uri="{28A0092B-C50C-407E-A947-70E740481C1C}">
                  <a14:useLocalDpi xmlns:a14="http://schemas.microsoft.com/office/drawing/2010/main" val="0"/>
                </a:ext>
              </a:extLst>
            </a:blip>
            <a:srcRect l="44379" t="52283" r="37103" b="29754"/>
            <a:stretch>
              <a:fillRect/>
            </a:stretch>
          </p:blipFill>
          <p:spPr>
            <a:xfrm>
              <a:off x="2684938" y="2316475"/>
              <a:ext cx="883524" cy="857018"/>
            </a:xfrm>
            <a:prstGeom prst="rect">
              <a:avLst/>
            </a:prstGeom>
          </p:spPr>
        </p:pic>
      </p:grpSp>
      <p:sp>
        <p:nvSpPr>
          <p:cNvPr id="3" name="TextBox 2">
            <a:extLst>
              <a:ext uri="{FF2B5EF4-FFF2-40B4-BE49-F238E27FC236}">
                <a16:creationId xmlns:a16="http://schemas.microsoft.com/office/drawing/2014/main" xmlns="" id="{B11FE166-76C7-4416-95D3-701B9CB4975A}"/>
              </a:ext>
            </a:extLst>
          </p:cNvPr>
          <p:cNvSpPr txBox="1"/>
          <p:nvPr/>
        </p:nvSpPr>
        <p:spPr>
          <a:xfrm>
            <a:off x="1975884" y="926976"/>
            <a:ext cx="8294781" cy="1569660"/>
          </a:xfrm>
          <a:prstGeom prst="rect">
            <a:avLst/>
          </a:prstGeom>
          <a:noFill/>
        </p:spPr>
        <p:txBody>
          <a:bodyPr wrap="square" rtlCol="0">
            <a:spAutoFit/>
          </a:bodyPr>
          <a:lstStyle/>
          <a:p>
            <a:pPr algn="ctr"/>
            <a:r>
              <a:rPr lang="en-US" sz="3200" b="1" dirty="0" err="1"/>
              <a:t>Đọc</a:t>
            </a:r>
            <a:r>
              <a:rPr lang="en-US" sz="3200" b="1" dirty="0"/>
              <a:t> </a:t>
            </a:r>
            <a:r>
              <a:rPr lang="en-US" sz="3200" b="1" dirty="0" err="1"/>
              <a:t>lại</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Cùng</a:t>
            </a:r>
            <a:r>
              <a:rPr lang="en-US" sz="3200" b="1" dirty="0"/>
              <a:t> </a:t>
            </a:r>
            <a:r>
              <a:rPr lang="en-US" sz="3200" b="1" dirty="0" err="1"/>
              <a:t>Bác</a:t>
            </a:r>
            <a:r>
              <a:rPr lang="en-US" sz="3200" b="1" dirty="0"/>
              <a:t> qua </a:t>
            </a:r>
            <a:r>
              <a:rPr lang="en-US" sz="3200" b="1" dirty="0" err="1"/>
              <a:t>suối</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cho</a:t>
            </a:r>
            <a:r>
              <a:rPr lang="en-US" sz="3200" b="1" dirty="0"/>
              <a:t> </a:t>
            </a:r>
            <a:r>
              <a:rPr lang="en-US" sz="3200" b="1" dirty="0" err="1"/>
              <a:t>thấy</a:t>
            </a:r>
            <a:r>
              <a:rPr lang="en-US" sz="3200" b="1" dirty="0"/>
              <a:t> </a:t>
            </a:r>
            <a:r>
              <a:rPr lang="en-US" sz="3200" b="1" dirty="0" err="1"/>
              <a:t>những</a:t>
            </a:r>
            <a:r>
              <a:rPr lang="en-US" sz="3200" b="1" dirty="0"/>
              <a:t> </a:t>
            </a:r>
            <a:r>
              <a:rPr lang="en-US" sz="3200" b="1" dirty="0" err="1"/>
              <a:t>phẩm</a:t>
            </a:r>
            <a:r>
              <a:rPr lang="en-US" sz="3200" b="1" dirty="0"/>
              <a:t> </a:t>
            </a:r>
            <a:r>
              <a:rPr lang="en-US" sz="3200" b="1" dirty="0" err="1"/>
              <a:t>chất</a:t>
            </a:r>
            <a:r>
              <a:rPr lang="en-US" sz="3200" b="1" dirty="0"/>
              <a:t> </a:t>
            </a:r>
            <a:r>
              <a:rPr lang="en-US" sz="3200" b="1" dirty="0" err="1"/>
              <a:t>nào</a:t>
            </a:r>
            <a:r>
              <a:rPr lang="en-US" sz="3200" b="1" dirty="0"/>
              <a:t> </a:t>
            </a:r>
            <a:r>
              <a:rPr lang="en-US" sz="3200" b="1" dirty="0" err="1"/>
              <a:t>của</a:t>
            </a:r>
            <a:r>
              <a:rPr lang="en-US" sz="3200" b="1" dirty="0"/>
              <a:t> </a:t>
            </a:r>
            <a:r>
              <a:rPr lang="en-US" sz="3200" b="1" dirty="0" err="1"/>
              <a:t>Bác</a:t>
            </a:r>
            <a:r>
              <a:rPr lang="en-US" sz="3200" b="1" dirty="0"/>
              <a:t>?</a:t>
            </a:r>
          </a:p>
        </p:txBody>
      </p:sp>
    </p:spTree>
    <p:extLst>
      <p:ext uri="{BB962C8B-B14F-4D97-AF65-F5344CB8AC3E}">
        <p14:creationId xmlns:p14="http://schemas.microsoft.com/office/powerpoint/2010/main" val="44692701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sp>
        <p:nvSpPr>
          <p:cNvPr id="7" name="文本框 80"/>
          <p:cNvSpPr txBox="1"/>
          <p:nvPr/>
        </p:nvSpPr>
        <p:spPr>
          <a:xfrm>
            <a:off x="2961005" y="2402540"/>
            <a:ext cx="6269990" cy="2585323"/>
          </a:xfrm>
          <a:prstGeom prst="rect">
            <a:avLst/>
          </a:prstGeom>
          <a:noFill/>
        </p:spPr>
        <p:txBody>
          <a:bodyPr wrap="square" rtlCol="0">
            <a:spAutoFit/>
          </a:bodyPr>
          <a:lstStyle/>
          <a:p>
            <a:pPr lvl="0" algn="ctr">
              <a:buClr>
                <a:srgbClr val="000000"/>
              </a:buClr>
              <a:defRPr/>
            </a:pP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1.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Viết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một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đoạn</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văn</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về</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một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nhân</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vật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em</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yêu</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thích</a:t>
            </a:r>
            <a:endPar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704930"/>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089359"/>
            <a:ext cx="2276695" cy="501187"/>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29" name="Group 28">
            <a:extLst>
              <a:ext uri="{FF2B5EF4-FFF2-40B4-BE49-F238E27FC236}">
                <a16:creationId xmlns:a16="http://schemas.microsoft.com/office/drawing/2014/main" xmlns="" id="{9535A610-DE32-4785-8F6A-730F5A6942FA}"/>
              </a:ext>
            </a:extLst>
          </p:cNvPr>
          <p:cNvGrpSpPr/>
          <p:nvPr/>
        </p:nvGrpSpPr>
        <p:grpSpPr>
          <a:xfrm>
            <a:off x="597714" y="3734825"/>
            <a:ext cx="4278451" cy="2175001"/>
            <a:chOff x="892354" y="3758439"/>
            <a:chExt cx="4278451" cy="2175001"/>
          </a:xfrm>
        </p:grpSpPr>
        <p:pic>
          <p:nvPicPr>
            <p:cNvPr id="30" name="Picture 9">
              <a:extLst>
                <a:ext uri="{FF2B5EF4-FFF2-40B4-BE49-F238E27FC236}">
                  <a16:creationId xmlns:a16="http://schemas.microsoft.com/office/drawing/2014/main" xmlns="" id="{1703AAF9-7E5E-46A7-8465-B567DED201B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Rounded Corners 30">
              <a:extLst>
                <a:ext uri="{FF2B5EF4-FFF2-40B4-BE49-F238E27FC236}">
                  <a16:creationId xmlns:a16="http://schemas.microsoft.com/office/drawing/2014/main" xmlns="" id="{B9CDFD6A-5829-4F7B-B6E6-3EF3B027E1F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cs typeface="Arial" panose="020B0604020202020204" pitchFamily="34" charset="0"/>
                </a:rPr>
                <a:t>Thảo</a:t>
              </a:r>
              <a:r>
                <a:rPr lang="en-US" sz="2400" b="1" dirty="0">
                  <a:cs typeface="Arial" panose="020B0604020202020204" pitchFamily="34" charset="0"/>
                </a:rPr>
                <a:t> </a:t>
              </a:r>
              <a:r>
                <a:rPr lang="en-US" sz="2400" b="1" dirty="0" err="1">
                  <a:cs typeface="Arial" panose="020B0604020202020204" pitchFamily="34" charset="0"/>
                </a:rPr>
                <a:t>luận</a:t>
              </a:r>
              <a:r>
                <a:rPr lang="en-US" sz="2400" b="1" dirty="0">
                  <a:cs typeface="Arial" panose="020B0604020202020204" pitchFamily="34" charset="0"/>
                </a:rPr>
                <a:t> </a:t>
              </a:r>
              <a:r>
                <a:rPr lang="en-US" sz="2400" b="1" dirty="0" err="1">
                  <a:cs typeface="Arial" panose="020B0604020202020204" pitchFamily="34" charset="0"/>
                </a:rPr>
                <a:t>nhóm</a:t>
              </a:r>
              <a:r>
                <a:rPr lang="en-US" sz="2400" b="1" dirty="0">
                  <a:cs typeface="Arial" panose="020B0604020202020204" pitchFamily="34" charset="0"/>
                </a:rPr>
                <a:t> 4</a:t>
              </a:r>
            </a:p>
          </p:txBody>
        </p:sp>
      </p:grpSp>
      <p:sp>
        <p:nvSpPr>
          <p:cNvPr id="34" name="Speech Bubble: Rectangle with Corners Rounded 4">
            <a:extLst>
              <a:ext uri="{FF2B5EF4-FFF2-40B4-BE49-F238E27FC236}">
                <a16:creationId xmlns:a16="http://schemas.microsoft.com/office/drawing/2014/main" xmlns="" id="{2F98DD57-429E-45BB-A54E-002C1E1F9FD9}"/>
              </a:ext>
            </a:extLst>
          </p:cNvPr>
          <p:cNvSpPr/>
          <p:nvPr/>
        </p:nvSpPr>
        <p:spPr>
          <a:xfrm flipH="1">
            <a:off x="3475762" y="1560135"/>
            <a:ext cx="7517358" cy="12305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cs typeface="Calibri" panose="020F0502020204030204" pitchFamily="34" charset="0"/>
              </a:rPr>
              <a:t>Tên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nhân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vật</a:t>
            </a:r>
            <a:r>
              <a:rPr lang="en-US" sz="4400" b="1" dirty="0">
                <a:solidFill>
                  <a:srgbClr val="FF0000"/>
                </a:solidFill>
                <a:cs typeface="Calibri" panose="020F0502020204030204" pitchFamily="34" charset="0"/>
              </a:rPr>
              <a:t>? / </a:t>
            </a:r>
            <a:r>
              <a:rPr lang="en-US" sz="4400" b="1" dirty="0" err="1">
                <a:solidFill>
                  <a:srgbClr val="FF0000"/>
                </a:solidFill>
                <a:cs typeface="Calibri" panose="020F0502020204030204" pitchFamily="34" charset="0"/>
              </a:rPr>
              <a:t>Tên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bài</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đọc</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kể</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về</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nhân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vật</a:t>
            </a:r>
            <a:r>
              <a:rPr lang="en-US" sz="4400" b="1" dirty="0">
                <a:solidFill>
                  <a:srgbClr val="FF0000"/>
                </a:solidFill>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cs typeface="Calibri" panose="020F0502020204030204" pitchFamily="34" charset="0"/>
            </a:endParaRPr>
          </a:p>
        </p:txBody>
      </p:sp>
      <p:sp>
        <p:nvSpPr>
          <p:cNvPr id="3" name="TextBox 2">
            <a:extLst>
              <a:ext uri="{FF2B5EF4-FFF2-40B4-BE49-F238E27FC236}">
                <a16:creationId xmlns:a16="http://schemas.microsoft.com/office/drawing/2014/main" xmlns="" id="{F193C979-E216-4781-8AF7-79AF145F8512}"/>
              </a:ext>
            </a:extLst>
          </p:cNvPr>
          <p:cNvSpPr txBox="1"/>
          <p:nvPr/>
        </p:nvSpPr>
        <p:spPr>
          <a:xfrm>
            <a:off x="2692399" y="487680"/>
            <a:ext cx="8187997" cy="584775"/>
          </a:xfrm>
          <a:prstGeom prst="rect">
            <a:avLst/>
          </a:prstGeom>
          <a:noFill/>
        </p:spPr>
        <p:txBody>
          <a:bodyPr wrap="square" rtlCol="0">
            <a:spAutoFit/>
          </a:bodyPr>
          <a:lstStyle/>
          <a:p>
            <a:r>
              <a:rPr lang="en-US" sz="3200" dirty="0" err="1"/>
              <a:t>Nhớ</a:t>
            </a:r>
            <a:r>
              <a:rPr lang="en-US" sz="3200" dirty="0"/>
              <a:t> </a:t>
            </a:r>
            <a:r>
              <a:rPr lang="en-US" sz="3200" dirty="0" err="1"/>
              <a:t>lại</a:t>
            </a:r>
            <a:r>
              <a:rPr lang="en-US" sz="3200" dirty="0"/>
              <a:t> </a:t>
            </a:r>
            <a:r>
              <a:rPr lang="en-US" sz="3200" dirty="0" err="1"/>
              <a:t>câu</a:t>
            </a:r>
            <a:r>
              <a:rPr lang="en-US" sz="3200" dirty="0"/>
              <a:t> </a:t>
            </a:r>
            <a:r>
              <a:rPr lang="en-US" sz="3200" dirty="0" err="1"/>
              <a:t>chuyện</a:t>
            </a:r>
            <a:r>
              <a:rPr lang="en-US" sz="3200" dirty="0"/>
              <a:t> </a:t>
            </a:r>
            <a:r>
              <a:rPr lang="en-US" sz="3200" dirty="0" err="1"/>
              <a:t>đã</a:t>
            </a:r>
            <a:r>
              <a:rPr lang="en-US" sz="3200" dirty="0"/>
              <a:t> </a:t>
            </a:r>
            <a:r>
              <a:rPr lang="en-US" sz="3200" dirty="0" err="1"/>
              <a:t>học</a:t>
            </a:r>
            <a:r>
              <a:rPr lang="en-US" sz="3200" dirty="0"/>
              <a:t>, </a:t>
            </a:r>
            <a:r>
              <a:rPr lang="en-US" sz="3200" dirty="0" err="1"/>
              <a:t>đã</a:t>
            </a:r>
            <a:r>
              <a:rPr lang="en-US" sz="3200" dirty="0"/>
              <a:t> </a:t>
            </a:r>
            <a:r>
              <a:rPr lang="en-US" sz="3200" dirty="0" err="1"/>
              <a:t>nghe</a:t>
            </a:r>
            <a:r>
              <a:rPr lang="en-US" sz="3200" dirty="0"/>
              <a:t>.</a:t>
            </a:r>
          </a:p>
        </p:txBody>
      </p:sp>
      <p:sp>
        <p:nvSpPr>
          <p:cNvPr id="49" name="Speech Bubble: Rectangle with Corners Rounded 4">
            <a:extLst>
              <a:ext uri="{FF2B5EF4-FFF2-40B4-BE49-F238E27FC236}">
                <a16:creationId xmlns:a16="http://schemas.microsoft.com/office/drawing/2014/main" xmlns="" id="{3CBC26A3-55A5-48F6-A3E6-CE2A26D5AF2B}"/>
              </a:ext>
            </a:extLst>
          </p:cNvPr>
          <p:cNvSpPr/>
          <p:nvPr/>
        </p:nvSpPr>
        <p:spPr>
          <a:xfrm flipH="1">
            <a:off x="4573042" y="3206816"/>
            <a:ext cx="7202398" cy="12305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FF0000"/>
                </a:solidFill>
                <a:cs typeface="Calibri" panose="020F0502020204030204" pitchFamily="34" charset="0"/>
              </a:rPr>
              <a:t>Những điều em yêu thích ở nhân vật?</a:t>
            </a:r>
            <a:endParaRPr kumimoji="0" lang="en-US" sz="4400" b="0" i="0" u="none" strike="noStrike" kern="1200" cap="none" spc="0" normalizeH="0" baseline="0" noProof="0" dirty="0">
              <a:ln>
                <a:noFill/>
              </a:ln>
              <a:solidFill>
                <a:prstClr val="black"/>
              </a:solidFill>
              <a:effectLst/>
              <a:uLnTx/>
              <a:uFillTx/>
              <a:cs typeface="Calibri" panose="020F0502020204030204" pitchFamily="34" charset="0"/>
            </a:endParaRPr>
          </a:p>
        </p:txBody>
      </p:sp>
      <p:sp>
        <p:nvSpPr>
          <p:cNvPr id="50" name="Speech Bubble: Rectangle with Corners Rounded 4">
            <a:extLst>
              <a:ext uri="{FF2B5EF4-FFF2-40B4-BE49-F238E27FC236}">
                <a16:creationId xmlns:a16="http://schemas.microsoft.com/office/drawing/2014/main" xmlns="" id="{102649D7-AB61-4CED-8E03-A20CBB585FCA}"/>
              </a:ext>
            </a:extLst>
          </p:cNvPr>
          <p:cNvSpPr/>
          <p:nvPr/>
        </p:nvSpPr>
        <p:spPr>
          <a:xfrm flipH="1">
            <a:off x="5700802" y="4917155"/>
            <a:ext cx="6074638" cy="12305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4400" b="1" dirty="0">
                <a:solidFill>
                  <a:srgbClr val="FF0000"/>
                </a:solidFill>
                <a:cs typeface="Calibri" panose="020F0502020204030204" pitchFamily="34" charset="0"/>
              </a:rPr>
              <a:t>Lý do em yêu thích nhân vật?</a:t>
            </a:r>
            <a:endParaRPr kumimoji="0" lang="en-US" sz="4400" b="0" i="0" u="none" strike="noStrike" kern="1200" cap="none" spc="0" normalizeH="0" baseline="0" noProof="0" dirty="0">
              <a:ln>
                <a:noFill/>
              </a:ln>
              <a:solidFill>
                <a:prstClr val="black"/>
              </a:solidFill>
              <a:effectLst/>
              <a:uLnTx/>
              <a:uFillTx/>
              <a:cs typeface="Calibri" panose="020F050202020403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wipe(down)">
                                      <p:cBhvr>
                                        <p:cTn id="23" dur="500"/>
                                        <p:tgtEl>
                                          <p:spTgt spid="4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down)">
                                      <p:cBhvr>
                                        <p:cTn id="2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 grpId="0"/>
      <p:bldP spid="49"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D6EA21C-ECAD-487A-BD0E-E650713EDE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3341071" y="1829031"/>
            <a:ext cx="4159297" cy="26789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435F112A-D447-476F-A768-5D50D0153440}"/>
              </a:ext>
            </a:extLst>
          </p:cNvPr>
          <p:cNvSpPr txBox="1"/>
          <p:nvPr/>
        </p:nvSpPr>
        <p:spPr>
          <a:xfrm>
            <a:off x="3692737" y="2596861"/>
            <a:ext cx="3321267" cy="1529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lvl="0" algn="ctr" defTabSz="821531" hangingPunct="0">
              <a:defRPr/>
            </a:pP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Viết</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đoạn</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văn</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về</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một</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nhân</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vật</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em</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yêu</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thích</a:t>
            </a:r>
            <a:endPar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endParaRPr>
          </a:p>
        </p:txBody>
      </p:sp>
      <p:grpSp>
        <p:nvGrpSpPr>
          <p:cNvPr id="5" name="Group 4">
            <a:extLst>
              <a:ext uri="{FF2B5EF4-FFF2-40B4-BE49-F238E27FC236}">
                <a16:creationId xmlns:a16="http://schemas.microsoft.com/office/drawing/2014/main" xmlns="" id="{723912BC-988D-42BE-84AD-792E4F87A423}"/>
              </a:ext>
            </a:extLst>
          </p:cNvPr>
          <p:cNvGrpSpPr/>
          <p:nvPr/>
        </p:nvGrpSpPr>
        <p:grpSpPr>
          <a:xfrm>
            <a:off x="2729543" y="312104"/>
            <a:ext cx="2798841" cy="1015663"/>
            <a:chOff x="6961239" y="589254"/>
            <a:chExt cx="2477729" cy="1015663"/>
          </a:xfrm>
        </p:grpSpPr>
        <p:sp>
          <p:nvSpPr>
            <p:cNvPr id="6" name="Rectangle: Rounded Corners 5">
              <a:extLst>
                <a:ext uri="{FF2B5EF4-FFF2-40B4-BE49-F238E27FC236}">
                  <a16:creationId xmlns:a16="http://schemas.microsoft.com/office/drawing/2014/main" xmlns="" id="{56E11842-92CF-4B7D-8407-C5AC8100A4CD}"/>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7" name="TextBox 6">
              <a:extLst>
                <a:ext uri="{FF2B5EF4-FFF2-40B4-BE49-F238E27FC236}">
                  <a16:creationId xmlns:a16="http://schemas.microsoft.com/office/drawing/2014/main" xmlns="" id="{86BC63CD-EFD4-4DAA-87AD-F67A15992848}"/>
                </a:ext>
              </a:extLst>
            </p:cNvPr>
            <p:cNvSpPr txBox="1"/>
            <p:nvPr/>
          </p:nvSpPr>
          <p:spPr>
            <a:xfrm>
              <a:off x="7052197" y="589254"/>
              <a:ext cx="237025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Nhớ</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lại</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chuyện</a:t>
              </a:r>
              <a:endParaRPr kumimoji="0" lang="en-US" sz="3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grpSp>
      <p:cxnSp>
        <p:nvCxnSpPr>
          <p:cNvPr id="8" name="Straight Arrow Connector 7">
            <a:extLst>
              <a:ext uri="{FF2B5EF4-FFF2-40B4-BE49-F238E27FC236}">
                <a16:creationId xmlns:a16="http://schemas.microsoft.com/office/drawing/2014/main" xmlns="" id="{069102FA-CCDB-4A8A-B907-8192E1B66411}"/>
              </a:ext>
            </a:extLst>
          </p:cNvPr>
          <p:cNvCxnSpPr>
            <a:cxnSpLocks/>
          </p:cNvCxnSpPr>
          <p:nvPr/>
        </p:nvCxnSpPr>
        <p:spPr>
          <a:xfrm flipH="1" flipV="1">
            <a:off x="5232127" y="1350093"/>
            <a:ext cx="555190" cy="85537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xmlns="" id="{AAA388B0-2AC0-48D7-8450-AC255167FF31}"/>
              </a:ext>
            </a:extLst>
          </p:cNvPr>
          <p:cNvGrpSpPr/>
          <p:nvPr/>
        </p:nvGrpSpPr>
        <p:grpSpPr>
          <a:xfrm>
            <a:off x="27222" y="1232465"/>
            <a:ext cx="2270326" cy="1230979"/>
            <a:chOff x="9751144" y="980765"/>
            <a:chExt cx="2270326" cy="553999"/>
          </a:xfrm>
        </p:grpSpPr>
        <p:sp>
          <p:nvSpPr>
            <p:cNvPr id="10" name="Rectangle: Rounded Corners 9">
              <a:extLst>
                <a:ext uri="{FF2B5EF4-FFF2-40B4-BE49-F238E27FC236}">
                  <a16:creationId xmlns:a16="http://schemas.microsoft.com/office/drawing/2014/main" xmlns="" id="{EB78C56F-238F-4298-936F-CE94545F2B73}"/>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Ikaros-Regular"/>
              </a:endParaRPr>
            </a:p>
          </p:txBody>
        </p:sp>
        <p:sp>
          <p:nvSpPr>
            <p:cNvPr id="11" name="TextBox 10">
              <a:extLst>
                <a:ext uri="{FF2B5EF4-FFF2-40B4-BE49-F238E27FC236}">
                  <a16:creationId xmlns:a16="http://schemas.microsoft.com/office/drawing/2014/main" xmlns="" id="{3F14729E-DA13-470C-8346-BEDB065F751F}"/>
                </a:ext>
              </a:extLst>
            </p:cNvPr>
            <p:cNvSpPr txBox="1"/>
            <p:nvPr/>
          </p:nvSpPr>
          <p:spPr>
            <a:xfrm>
              <a:off x="9762013" y="1053905"/>
              <a:ext cx="2259457" cy="37398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Tên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nhân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vật</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trong</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truyện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12" name="Straight Arrow Connector 11">
            <a:extLst>
              <a:ext uri="{FF2B5EF4-FFF2-40B4-BE49-F238E27FC236}">
                <a16:creationId xmlns:a16="http://schemas.microsoft.com/office/drawing/2014/main" xmlns="" id="{4044A20D-6E7E-477F-B4E7-7420FF1FB04F}"/>
              </a:ext>
            </a:extLst>
          </p:cNvPr>
          <p:cNvCxnSpPr>
            <a:cxnSpLocks/>
            <a:stCxn id="6" idx="1"/>
            <a:endCxn id="14" idx="3"/>
          </p:cNvCxnSpPr>
          <p:nvPr/>
        </p:nvCxnSpPr>
        <p:spPr>
          <a:xfrm flipH="1" flipV="1">
            <a:off x="2275808" y="581621"/>
            <a:ext cx="453735" cy="255697"/>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xmlns="" id="{3ED29789-BE89-4881-B6F1-994173DBD97E}"/>
              </a:ext>
            </a:extLst>
          </p:cNvPr>
          <p:cNvGrpSpPr/>
          <p:nvPr/>
        </p:nvGrpSpPr>
        <p:grpSpPr>
          <a:xfrm>
            <a:off x="45843" y="298370"/>
            <a:ext cx="2240834" cy="560250"/>
            <a:chOff x="8521449" y="2053113"/>
            <a:chExt cx="1470341" cy="560250"/>
          </a:xfrm>
        </p:grpSpPr>
        <p:sp>
          <p:nvSpPr>
            <p:cNvPr id="14" name="Rectangle: Rounded Corners 13">
              <a:extLst>
                <a:ext uri="{FF2B5EF4-FFF2-40B4-BE49-F238E27FC236}">
                  <a16:creationId xmlns:a16="http://schemas.microsoft.com/office/drawing/2014/main" xmlns="" id="{CE939DC5-2CEF-4F1F-8698-EE41DE36B9E0}"/>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Ikaros-Regular"/>
              </a:endParaRPr>
            </a:p>
          </p:txBody>
        </p:sp>
        <p:sp>
          <p:nvSpPr>
            <p:cNvPr id="15" name="TextBox 14">
              <a:extLst>
                <a:ext uri="{FF2B5EF4-FFF2-40B4-BE49-F238E27FC236}">
                  <a16:creationId xmlns:a16="http://schemas.microsoft.com/office/drawing/2014/main" xmlns="" id="{3AD625D1-549C-48AF-85C2-3D63418E48F7}"/>
                </a:ext>
              </a:extLst>
            </p:cNvPr>
            <p:cNvSpPr txBox="1"/>
            <p:nvPr/>
          </p:nvSpPr>
          <p:spPr>
            <a:xfrm>
              <a:off x="8528581" y="2053113"/>
              <a:ext cx="1463209"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Tên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câu</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chuyện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cxnSp>
        <p:nvCxnSpPr>
          <p:cNvPr id="16" name="Straight Arrow Connector 15">
            <a:extLst>
              <a:ext uri="{FF2B5EF4-FFF2-40B4-BE49-F238E27FC236}">
                <a16:creationId xmlns:a16="http://schemas.microsoft.com/office/drawing/2014/main" xmlns="" id="{F142C272-FCC6-4A8D-9443-15D1B002B625}"/>
              </a:ext>
            </a:extLst>
          </p:cNvPr>
          <p:cNvCxnSpPr>
            <a:cxnSpLocks/>
            <a:stCxn id="6" idx="1"/>
          </p:cNvCxnSpPr>
          <p:nvPr/>
        </p:nvCxnSpPr>
        <p:spPr>
          <a:xfrm flipH="1">
            <a:off x="2286677" y="837318"/>
            <a:ext cx="442866" cy="864148"/>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xmlns="" id="{769B1B17-11D9-412F-90E3-E47E083F92FE}"/>
              </a:ext>
            </a:extLst>
          </p:cNvPr>
          <p:cNvGrpSpPr/>
          <p:nvPr/>
        </p:nvGrpSpPr>
        <p:grpSpPr>
          <a:xfrm>
            <a:off x="7826026" y="2301997"/>
            <a:ext cx="2107306" cy="1725948"/>
            <a:chOff x="8001419" y="2301997"/>
            <a:chExt cx="2107306" cy="1725948"/>
          </a:xfrm>
        </p:grpSpPr>
        <p:sp>
          <p:nvSpPr>
            <p:cNvPr id="18" name="Rectangle: Rounded Corners 17">
              <a:extLst>
                <a:ext uri="{FF2B5EF4-FFF2-40B4-BE49-F238E27FC236}">
                  <a16:creationId xmlns:a16="http://schemas.microsoft.com/office/drawing/2014/main" xmlns="" id="{1017603B-420C-497D-BCD9-17FF22D70A22}"/>
                </a:ext>
              </a:extLst>
            </p:cNvPr>
            <p:cNvSpPr/>
            <p:nvPr/>
          </p:nvSpPr>
          <p:spPr>
            <a:xfrm>
              <a:off x="8020716" y="2301997"/>
              <a:ext cx="2061677" cy="1725948"/>
            </a:xfrm>
            <a:prstGeom prst="roundRect">
              <a:avLst/>
            </a:prstGeom>
            <a:solidFill>
              <a:srgbClr val="FFFFCC"/>
            </a:solidFill>
            <a:ln w="28575">
              <a:solidFill>
                <a:srgbClr val="FF66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9" name="TextBox 18">
              <a:extLst>
                <a:ext uri="{FF2B5EF4-FFF2-40B4-BE49-F238E27FC236}">
                  <a16:creationId xmlns:a16="http://schemas.microsoft.com/office/drawing/2014/main" xmlns="" id="{3D398802-7B3F-4E82-AADD-F24401AC7955}"/>
                </a:ext>
              </a:extLst>
            </p:cNvPr>
            <p:cNvSpPr txBox="1"/>
            <p:nvPr/>
          </p:nvSpPr>
          <p:spPr>
            <a:xfrm>
              <a:off x="8001419" y="2495354"/>
              <a:ext cx="2107306" cy="147732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Lý</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do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em</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thích</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nhân</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vật</a:t>
              </a:r>
              <a:endParaRPr kumimoji="0" lang="en-US" sz="3000" b="1" i="0" u="none" strike="noStrike" kern="1200" cap="none" spc="0" normalizeH="0" baseline="0" noProof="0" dirty="0">
                <a:ln>
                  <a:noFill/>
                </a:ln>
                <a:solidFill>
                  <a:srgbClr val="FF4402"/>
                </a:solidFill>
                <a:effectLst/>
                <a:uLnTx/>
                <a:uFillTx/>
                <a:latin typeface="Calibri" panose="020F0502020204030204" pitchFamily="34" charset="0"/>
                <a:cs typeface="Calibri" panose="020F0502020204030204" pitchFamily="34" charset="0"/>
              </a:endParaRPr>
            </a:p>
          </p:txBody>
        </p:sp>
      </p:grpSp>
      <p:cxnSp>
        <p:nvCxnSpPr>
          <p:cNvPr id="20" name="Straight Arrow Connector 19">
            <a:extLst>
              <a:ext uri="{FF2B5EF4-FFF2-40B4-BE49-F238E27FC236}">
                <a16:creationId xmlns:a16="http://schemas.microsoft.com/office/drawing/2014/main" xmlns="" id="{300D188A-F3F3-4962-9948-D7EC965DCDBE}"/>
              </a:ext>
            </a:extLst>
          </p:cNvPr>
          <p:cNvCxnSpPr>
            <a:cxnSpLocks/>
          </p:cNvCxnSpPr>
          <p:nvPr/>
        </p:nvCxnSpPr>
        <p:spPr>
          <a:xfrm>
            <a:off x="7002261" y="3037137"/>
            <a:ext cx="823765"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xmlns="" id="{0B13F76E-DC6C-45F4-9C80-F71D0F1B01DD}"/>
              </a:ext>
            </a:extLst>
          </p:cNvPr>
          <p:cNvGrpSpPr/>
          <p:nvPr/>
        </p:nvGrpSpPr>
        <p:grpSpPr>
          <a:xfrm>
            <a:off x="10162914" y="2529305"/>
            <a:ext cx="2107306" cy="1090032"/>
            <a:chOff x="8189429" y="3216688"/>
            <a:chExt cx="1950550" cy="1090032"/>
          </a:xfrm>
        </p:grpSpPr>
        <p:sp>
          <p:nvSpPr>
            <p:cNvPr id="25" name="Rectangle: Rounded Corners 24">
              <a:extLst>
                <a:ext uri="{FF2B5EF4-FFF2-40B4-BE49-F238E27FC236}">
                  <a16:creationId xmlns:a16="http://schemas.microsoft.com/office/drawing/2014/main" xmlns="" id="{C7BC5295-F5A9-4CCB-95D2-6A0FD67E5F52}"/>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26" name="TextBox 25">
              <a:extLst>
                <a:ext uri="{FF2B5EF4-FFF2-40B4-BE49-F238E27FC236}">
                  <a16:creationId xmlns:a16="http://schemas.microsoft.com/office/drawing/2014/main" xmlns="" id="{25A26BC6-324C-4933-89E0-53435BCF6E3E}"/>
                </a:ext>
              </a:extLst>
            </p:cNvPr>
            <p:cNvSpPr txBox="1"/>
            <p:nvPr/>
          </p:nvSpPr>
          <p:spPr>
            <a:xfrm>
              <a:off x="8216242" y="3291057"/>
              <a:ext cx="1923737"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Bài</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học</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rút</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ra</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được</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28" name="Straight Arrow Connector 27">
            <a:extLst>
              <a:ext uri="{FF2B5EF4-FFF2-40B4-BE49-F238E27FC236}">
                <a16:creationId xmlns:a16="http://schemas.microsoft.com/office/drawing/2014/main" xmlns="" id="{18CCF0B8-FD44-468B-88AA-BEBC9FA229D7}"/>
              </a:ext>
            </a:extLst>
          </p:cNvPr>
          <p:cNvCxnSpPr>
            <a:cxnSpLocks/>
          </p:cNvCxnSpPr>
          <p:nvPr/>
        </p:nvCxnSpPr>
        <p:spPr>
          <a:xfrm>
            <a:off x="9897840" y="2928519"/>
            <a:ext cx="231680"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7B9DF3D4-7704-4053-88B4-C0A69B415D47}"/>
              </a:ext>
            </a:extLst>
          </p:cNvPr>
          <p:cNvCxnSpPr>
            <a:cxnSpLocks/>
          </p:cNvCxnSpPr>
          <p:nvPr/>
        </p:nvCxnSpPr>
        <p:spPr>
          <a:xfrm flipH="1">
            <a:off x="5353371" y="4296518"/>
            <a:ext cx="274883" cy="1060314"/>
          </a:xfrm>
          <a:prstGeom prst="straightConnector1">
            <a:avLst/>
          </a:prstGeom>
          <a:ln w="28575">
            <a:solidFill>
              <a:srgbClr val="BE0FAA"/>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xmlns="" id="{29E5B3FB-5782-42CB-9E46-535B0769A9B5}"/>
              </a:ext>
            </a:extLst>
          </p:cNvPr>
          <p:cNvGrpSpPr/>
          <p:nvPr/>
        </p:nvGrpSpPr>
        <p:grpSpPr>
          <a:xfrm>
            <a:off x="3948440" y="5131801"/>
            <a:ext cx="3223074" cy="1023442"/>
            <a:chOff x="1362828" y="4771339"/>
            <a:chExt cx="3229622" cy="1023442"/>
          </a:xfrm>
        </p:grpSpPr>
        <p:sp>
          <p:nvSpPr>
            <p:cNvPr id="31" name="Rectangle: Rounded Corners 30">
              <a:extLst>
                <a:ext uri="{FF2B5EF4-FFF2-40B4-BE49-F238E27FC236}">
                  <a16:creationId xmlns:a16="http://schemas.microsoft.com/office/drawing/2014/main" xmlns="" id="{E699A5CC-3210-405A-B461-D28E2777B31E}"/>
                </a:ext>
              </a:extLst>
            </p:cNvPr>
            <p:cNvSpPr/>
            <p:nvPr/>
          </p:nvSpPr>
          <p:spPr>
            <a:xfrm>
              <a:off x="1451771" y="4771339"/>
              <a:ext cx="2971082" cy="958645"/>
            </a:xfrm>
            <a:prstGeom prst="roundRect">
              <a:avLst/>
            </a:prstGeom>
            <a:solidFill>
              <a:srgbClr val="FFCCFF"/>
            </a:solid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karos-Regular"/>
              </a:endParaRPr>
            </a:p>
          </p:txBody>
        </p:sp>
        <p:sp>
          <p:nvSpPr>
            <p:cNvPr id="32" name="TextBox 31">
              <a:extLst>
                <a:ext uri="{FF2B5EF4-FFF2-40B4-BE49-F238E27FC236}">
                  <a16:creationId xmlns:a16="http://schemas.microsoft.com/office/drawing/2014/main" xmlns="" id="{E2CB1FC0-CEF7-437B-9E20-36BDE2454092}"/>
                </a:ext>
              </a:extLst>
            </p:cNvPr>
            <p:cNvSpPr txBox="1"/>
            <p:nvPr/>
          </p:nvSpPr>
          <p:spPr>
            <a:xfrm>
              <a:off x="1362828" y="4779118"/>
              <a:ext cx="3229622" cy="1015663"/>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Điều</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em</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thích</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ở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câu</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chuyện</a:t>
              </a:r>
              <a:endPar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endParaRPr>
            </a:p>
          </p:txBody>
        </p:sp>
      </p:grpSp>
      <p:grpSp>
        <p:nvGrpSpPr>
          <p:cNvPr id="33" name="Group 32">
            <a:extLst>
              <a:ext uri="{FF2B5EF4-FFF2-40B4-BE49-F238E27FC236}">
                <a16:creationId xmlns:a16="http://schemas.microsoft.com/office/drawing/2014/main" xmlns="" id="{87C1659A-86CF-481B-ABAB-3F4F313C0D81}"/>
              </a:ext>
            </a:extLst>
          </p:cNvPr>
          <p:cNvGrpSpPr/>
          <p:nvPr/>
        </p:nvGrpSpPr>
        <p:grpSpPr>
          <a:xfrm>
            <a:off x="7866" y="5686037"/>
            <a:ext cx="3546012" cy="1174992"/>
            <a:chOff x="9743774" y="980765"/>
            <a:chExt cx="2266827" cy="573507"/>
          </a:xfrm>
        </p:grpSpPr>
        <p:sp>
          <p:nvSpPr>
            <p:cNvPr id="34" name="Rectangle: Rounded Corners 33">
              <a:extLst>
                <a:ext uri="{FF2B5EF4-FFF2-40B4-BE49-F238E27FC236}">
                  <a16:creationId xmlns:a16="http://schemas.microsoft.com/office/drawing/2014/main" xmlns="" id="{D6A41FC6-AF52-4584-9EF7-AC62F16D83F6}"/>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5" name="TextBox 34">
              <a:extLst>
                <a:ext uri="{FF2B5EF4-FFF2-40B4-BE49-F238E27FC236}">
                  <a16:creationId xmlns:a16="http://schemas.microsoft.com/office/drawing/2014/main" xmlns="" id="{70B4954E-144E-4A8B-9E26-E2A5F4F9448A}"/>
                </a:ext>
              </a:extLst>
            </p:cNvPr>
            <p:cNvSpPr txBox="1"/>
            <p:nvPr/>
          </p:nvSpPr>
          <p:spPr>
            <a:xfrm>
              <a:off x="9743774" y="1028488"/>
              <a:ext cx="2259457" cy="52578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latin typeface="OpenSans"/>
                  <a:cs typeface="Calibri" panose="020F0502020204030204" pitchFamily="34" charset="0"/>
                </a:rPr>
                <a:t>Vì</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sao</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em</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thích</a:t>
              </a:r>
              <a:r>
                <a:rPr lang="en-US" sz="3200" b="0" i="0" dirty="0">
                  <a:solidFill>
                    <a:srgbClr val="000000"/>
                  </a:solidFill>
                  <a:effectLst/>
                  <a:latin typeface="OpenSans"/>
                  <a:cs typeface="Calibri" panose="020F0502020204030204" pitchFamily="34" charset="0"/>
                </a:rPr>
                <a:t> chi </a:t>
              </a:r>
              <a:r>
                <a:rPr lang="en-US" sz="3200" b="0" i="0" dirty="0" err="1">
                  <a:solidFill>
                    <a:srgbClr val="000000"/>
                  </a:solidFill>
                  <a:effectLst/>
                  <a:latin typeface="OpenSans"/>
                  <a:cs typeface="Calibri" panose="020F0502020204030204" pitchFamily="34" charset="0"/>
                </a:rPr>
                <a:t>tiết</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đó</a:t>
              </a:r>
              <a:r>
                <a:rPr lang="en-US" sz="3200" b="0" i="0" dirty="0">
                  <a:solidFill>
                    <a:srgbClr val="000000"/>
                  </a:solidFill>
                  <a:effectLst/>
                  <a:latin typeface="OpenSans"/>
                  <a:cs typeface="Calibri" panose="020F0502020204030204" pitchFamily="34" charset="0"/>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36" name="Straight Arrow Connector 35">
            <a:extLst>
              <a:ext uri="{FF2B5EF4-FFF2-40B4-BE49-F238E27FC236}">
                <a16:creationId xmlns:a16="http://schemas.microsoft.com/office/drawing/2014/main" xmlns="" id="{044DB6E9-6258-4EF3-BBF5-0AA0489DB291}"/>
              </a:ext>
            </a:extLst>
          </p:cNvPr>
          <p:cNvCxnSpPr>
            <a:cxnSpLocks/>
          </p:cNvCxnSpPr>
          <p:nvPr/>
        </p:nvCxnSpPr>
        <p:spPr>
          <a:xfrm flipH="1" flipV="1">
            <a:off x="3066872" y="4937522"/>
            <a:ext cx="933814" cy="70533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xmlns="" id="{CF17E79B-AA95-44BF-9CB8-17A895F56380}"/>
              </a:ext>
            </a:extLst>
          </p:cNvPr>
          <p:cNvGrpSpPr/>
          <p:nvPr/>
        </p:nvGrpSpPr>
        <p:grpSpPr>
          <a:xfrm>
            <a:off x="-145157" y="4019787"/>
            <a:ext cx="4159298" cy="1077124"/>
            <a:chOff x="8500877" y="2059364"/>
            <a:chExt cx="1569690" cy="553999"/>
          </a:xfrm>
        </p:grpSpPr>
        <p:sp>
          <p:nvSpPr>
            <p:cNvPr id="38" name="Rectangle: Rounded Corners 37">
              <a:extLst>
                <a:ext uri="{FF2B5EF4-FFF2-40B4-BE49-F238E27FC236}">
                  <a16:creationId xmlns:a16="http://schemas.microsoft.com/office/drawing/2014/main" xmlns="" id="{B88C0777-65BC-4B11-B0B2-6CA1B82CFCFE}"/>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9" name="TextBox 38">
              <a:extLst>
                <a:ext uri="{FF2B5EF4-FFF2-40B4-BE49-F238E27FC236}">
                  <a16:creationId xmlns:a16="http://schemas.microsoft.com/office/drawing/2014/main" xmlns="" id="{9A770D05-E51C-4752-86D8-BD3D732B374E}"/>
                </a:ext>
              </a:extLst>
            </p:cNvPr>
            <p:cNvSpPr txBox="1"/>
            <p:nvPr/>
          </p:nvSpPr>
          <p:spPr>
            <a:xfrm>
              <a:off x="8500877" y="2158116"/>
              <a:ext cx="1569690" cy="30076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latin typeface="OpenSans"/>
                </a:rPr>
                <a:t>Chi </a:t>
              </a:r>
              <a:r>
                <a:rPr lang="en-US" sz="3200" b="0" i="0" dirty="0" err="1">
                  <a:solidFill>
                    <a:srgbClr val="000000"/>
                  </a:solidFill>
                  <a:effectLst/>
                  <a:latin typeface="OpenSans"/>
                </a:rPr>
                <a:t>tiết</a:t>
              </a:r>
              <a:r>
                <a:rPr lang="en-US" sz="3200" b="0" i="0" dirty="0">
                  <a:solidFill>
                    <a:srgbClr val="000000"/>
                  </a:solidFill>
                  <a:effectLst/>
                  <a:latin typeface="OpenSans"/>
                </a:rPr>
                <a:t> </a:t>
              </a:r>
              <a:r>
                <a:rPr lang="en-US" sz="3200" b="0" i="0" dirty="0" err="1">
                  <a:solidFill>
                    <a:srgbClr val="000000"/>
                  </a:solidFill>
                  <a:effectLst/>
                  <a:latin typeface="OpenSans"/>
                </a:rPr>
                <a:t>em</a:t>
              </a:r>
              <a:r>
                <a:rPr lang="en-US" sz="3200" b="0" i="0" dirty="0">
                  <a:solidFill>
                    <a:srgbClr val="000000"/>
                  </a:solidFill>
                  <a:effectLst/>
                  <a:latin typeface="OpenSans"/>
                </a:rPr>
                <a:t> </a:t>
              </a:r>
              <a:r>
                <a:rPr lang="en-US" sz="3200" b="0" i="0" dirty="0" err="1">
                  <a:solidFill>
                    <a:srgbClr val="000000"/>
                  </a:solidFill>
                  <a:effectLst/>
                  <a:latin typeface="OpenSans"/>
                </a:rPr>
                <a:t>thích</a:t>
              </a:r>
              <a:r>
                <a:rPr lang="en-US" sz="3200" b="0" i="0" dirty="0">
                  <a:solidFill>
                    <a:srgbClr val="000000"/>
                  </a:solidFill>
                  <a:effectLst/>
                  <a:latin typeface="OpenSans"/>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40" name="Straight Arrow Connector 39">
            <a:extLst>
              <a:ext uri="{FF2B5EF4-FFF2-40B4-BE49-F238E27FC236}">
                <a16:creationId xmlns:a16="http://schemas.microsoft.com/office/drawing/2014/main" xmlns="" id="{0EDE956C-7BDC-4291-B3F1-4B6E3DE68B2C}"/>
              </a:ext>
            </a:extLst>
          </p:cNvPr>
          <p:cNvCxnSpPr>
            <a:cxnSpLocks/>
          </p:cNvCxnSpPr>
          <p:nvPr/>
        </p:nvCxnSpPr>
        <p:spPr>
          <a:xfrm flipH="1">
            <a:off x="3553882" y="5651971"/>
            <a:ext cx="460259" cy="412992"/>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906467"/>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6" presetClass="entr" presetSubtype="3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out)">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par>
                          <p:cTn id="25" fill="hold">
                            <p:stCondLst>
                              <p:cond delay="500"/>
                            </p:stCondLst>
                            <p:childTnLst>
                              <p:par>
                                <p:cTn id="26" presetID="22" presetClass="entr" presetSubtype="2"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right)">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out)">
                                      <p:cBhvr>
                                        <p:cTn id="37" dur="500"/>
                                        <p:tgtEl>
                                          <p:spTgt spid="17"/>
                                        </p:tgtEl>
                                      </p:cBhvr>
                                    </p:animEffect>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childTnLst>
                          </p:cTn>
                        </p:par>
                        <p:par>
                          <p:cTn id="52" fill="hold">
                            <p:stCondLst>
                              <p:cond delay="500"/>
                            </p:stCondLst>
                            <p:childTnLst>
                              <p:par>
                                <p:cTn id="53" presetID="6" presetClass="entr" presetSubtype="32"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circle(out)">
                                      <p:cBhvr>
                                        <p:cTn id="55" dur="500"/>
                                        <p:tgtEl>
                                          <p:spTgt spid="30"/>
                                        </p:tgtEl>
                                      </p:cBhvr>
                                    </p:animEffect>
                                  </p:childTnLst>
                                  <p:subTnLst>
                                    <p:audio>
                                      <p:cMediaNode>
                                        <p:cTn display="0" masterRel="sameClick">
                                          <p:stCondLst>
                                            <p:cond evt="begin" delay="0">
                                              <p:tn val="53"/>
                                            </p:cond>
                                          </p:stCondLst>
                                          <p:endCondLst>
                                            <p:cond evt="onStopAudio" delay="0">
                                              <p:tgtEl>
                                                <p:sldTgt/>
                                              </p:tgtEl>
                                            </p:cond>
                                          </p:endCondLst>
                                        </p:cTn>
                                        <p:tgtEl>
                                          <p:sndTgt r:embed="rId2" name="Trò-chơi-chíu.wav"/>
                                        </p:tgtEl>
                                      </p:cMediaNode>
                                    </p:audio>
                                  </p:sub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500"/>
                                        <p:tgtEl>
                                          <p:spTgt spid="36"/>
                                        </p:tgtEl>
                                      </p:cBhvr>
                                    </p:animEffect>
                                  </p:childTnLst>
                                </p:cTn>
                              </p:par>
                            </p:childTnLst>
                          </p:cTn>
                        </p:par>
                        <p:par>
                          <p:cTn id="61" fill="hold">
                            <p:stCondLst>
                              <p:cond delay="500"/>
                            </p:stCondLst>
                            <p:childTnLst>
                              <p:par>
                                <p:cTn id="62" presetID="22" presetClass="entr" presetSubtype="2" fill="hold" nodeType="after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wipe(right)">
                                      <p:cBhvr>
                                        <p:cTn id="64" dur="500"/>
                                        <p:tgtEl>
                                          <p:spTgt spid="37"/>
                                        </p:tgtEl>
                                      </p:cBhvr>
                                    </p:animEffec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barn(inVertical)">
                                      <p:cBhvr>
                                        <p:cTn id="69" dur="500"/>
                                        <p:tgtEl>
                                          <p:spTgt spid="40"/>
                                        </p:tgtEl>
                                      </p:cBhvr>
                                    </p:animEffect>
                                  </p:childTnLst>
                                </p:cTn>
                              </p:par>
                            </p:childTnLst>
                          </p:cTn>
                        </p:par>
                        <p:par>
                          <p:cTn id="70" fill="hold">
                            <p:stCondLst>
                              <p:cond delay="500"/>
                            </p:stCondLst>
                            <p:childTnLst>
                              <p:par>
                                <p:cTn id="71" presetID="22" presetClass="entr" presetSubtype="2" fill="hold" nodeType="after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wipe(right)">
                                      <p:cBhvr>
                                        <p:cTn id="73" dur="500"/>
                                        <p:tgtEl>
                                          <p:spTgt spid="33"/>
                                        </p:tgtEl>
                                      </p:cBhvr>
                                    </p:animEffec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454400" y="2020620"/>
            <a:ext cx="5814793" cy="819460"/>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sp>
        <p:nvSpPr>
          <p:cNvPr id="21" name="Shape 1275">
            <a:extLst>
              <a:ext uri="{FF2B5EF4-FFF2-40B4-BE49-F238E27FC236}">
                <a16:creationId xmlns:a16="http://schemas.microsoft.com/office/drawing/2014/main" xmlns="" id="{6E6CCC8F-580C-4CD3-8AB1-80611FE5E829}"/>
              </a:ext>
            </a:extLst>
          </p:cNvPr>
          <p:cNvSpPr/>
          <p:nvPr/>
        </p:nvSpPr>
        <p:spPr>
          <a:xfrm>
            <a:off x="7388598" y="5121341"/>
            <a:ext cx="831898" cy="79476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22" name="Picture 21">
            <a:extLst>
              <a:ext uri="{FF2B5EF4-FFF2-40B4-BE49-F238E27FC236}">
                <a16:creationId xmlns:a16="http://schemas.microsoft.com/office/drawing/2014/main" xmlns="" id="{80C5658F-648D-4B33-A533-496632BB8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23" name="Group 22">
            <a:extLst>
              <a:ext uri="{FF2B5EF4-FFF2-40B4-BE49-F238E27FC236}">
                <a16:creationId xmlns:a16="http://schemas.microsoft.com/office/drawing/2014/main" xmlns="" id="{B481D9E9-C7BA-47C5-A9B1-FD60EBBA769D}"/>
              </a:ext>
            </a:extLst>
          </p:cNvPr>
          <p:cNvGrpSpPr/>
          <p:nvPr/>
        </p:nvGrpSpPr>
        <p:grpSpPr>
          <a:xfrm>
            <a:off x="8230560" y="731726"/>
            <a:ext cx="3840480" cy="3840480"/>
            <a:chOff x="8230560" y="731726"/>
            <a:chExt cx="3840480" cy="3840480"/>
          </a:xfrm>
        </p:grpSpPr>
        <p:pic>
          <p:nvPicPr>
            <p:cNvPr id="24" name="Picture 23" descr="A picture containing text, accessory&#10;&#10;Description automatically generated">
              <a:extLst>
                <a:ext uri="{FF2B5EF4-FFF2-40B4-BE49-F238E27FC236}">
                  <a16:creationId xmlns:a16="http://schemas.microsoft.com/office/drawing/2014/main" xmlns="" id="{F7205125-3684-4E89-B506-EA55289B6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25" name="TextBox 24">
              <a:extLst>
                <a:ext uri="{FF2B5EF4-FFF2-40B4-BE49-F238E27FC236}">
                  <a16:creationId xmlns:a16="http://schemas.microsoft.com/office/drawing/2014/main" xmlns="" id="{56456BF4-7C73-4C7F-B4D6-35DF80EDB904}"/>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endParaRPr>
            </a:p>
          </p:txBody>
        </p:sp>
      </p:grpSp>
      <p:sp>
        <p:nvSpPr>
          <p:cNvPr id="26" name="TextBox 25">
            <a:extLst>
              <a:ext uri="{FF2B5EF4-FFF2-40B4-BE49-F238E27FC236}">
                <a16:creationId xmlns:a16="http://schemas.microsoft.com/office/drawing/2014/main" xmlns="" id="{FFDBBB86-CBA7-4770-9185-EF8D93112F3B}"/>
              </a:ext>
            </a:extLst>
          </p:cNvPr>
          <p:cNvSpPr txBox="1"/>
          <p:nvPr/>
        </p:nvSpPr>
        <p:spPr>
          <a:xfrm>
            <a:off x="299788" y="2204453"/>
            <a:ext cx="7872252" cy="3785652"/>
          </a:xfrm>
          <a:custGeom>
            <a:avLst/>
            <a:gdLst>
              <a:gd name="connsiteX0" fmla="*/ 0 w 7872252"/>
              <a:gd name="connsiteY0" fmla="*/ 0 h 3785652"/>
              <a:gd name="connsiteX1" fmla="*/ 7872252 w 7872252"/>
              <a:gd name="connsiteY1" fmla="*/ 0 h 3785652"/>
              <a:gd name="connsiteX2" fmla="*/ 7872252 w 7872252"/>
              <a:gd name="connsiteY2" fmla="*/ 3785652 h 3785652"/>
              <a:gd name="connsiteX3" fmla="*/ 0 w 7872252"/>
              <a:gd name="connsiteY3" fmla="*/ 3785652 h 3785652"/>
              <a:gd name="connsiteX4" fmla="*/ 0 w 7872252"/>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3785652" fill="none" extrusionOk="0">
                <a:moveTo>
                  <a:pt x="0" y="0"/>
                </a:moveTo>
                <a:cubicBezTo>
                  <a:pt x="1582630" y="9338"/>
                  <a:pt x="4753962" y="118926"/>
                  <a:pt x="7872252" y="0"/>
                </a:cubicBezTo>
                <a:cubicBezTo>
                  <a:pt x="7874750" y="1126278"/>
                  <a:pt x="7790302" y="2250972"/>
                  <a:pt x="7872252" y="3785652"/>
                </a:cubicBezTo>
                <a:cubicBezTo>
                  <a:pt x="6721078" y="3860627"/>
                  <a:pt x="1600643" y="3916052"/>
                  <a:pt x="0" y="3785652"/>
                </a:cubicBezTo>
                <a:cubicBezTo>
                  <a:pt x="94029" y="2199561"/>
                  <a:pt x="57206" y="1809389"/>
                  <a:pt x="0" y="0"/>
                </a:cubicBezTo>
                <a:close/>
              </a:path>
              <a:path w="7872252" h="3785652" stroke="0" extrusionOk="0">
                <a:moveTo>
                  <a:pt x="0" y="0"/>
                </a:moveTo>
                <a:cubicBezTo>
                  <a:pt x="1934348" y="-62486"/>
                  <a:pt x="4255902" y="158418"/>
                  <a:pt x="7872252" y="0"/>
                </a:cubicBezTo>
                <a:cubicBezTo>
                  <a:pt x="7715098" y="1157447"/>
                  <a:pt x="7704024" y="2048759"/>
                  <a:pt x="7872252" y="3785652"/>
                </a:cubicBezTo>
                <a:cubicBezTo>
                  <a:pt x="5180451" y="3936125"/>
                  <a:pt x="1783763" y="3935366"/>
                  <a:pt x="0" y="3785652"/>
                </a:cubicBezTo>
                <a:cubicBezTo>
                  <a:pt x="26562" y="3059613"/>
                  <a:pt x="-135358" y="695714"/>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xmln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400" dirty="0">
                <a:solidFill>
                  <a:srgbClr val="000000"/>
                </a:solidFill>
                <a:latin typeface="Calibri" panose="020F0502020204030204" pitchFamily="34" charset="0"/>
                <a:cs typeface="Calibri" panose="020F0502020204030204" pitchFamily="34" charset="0"/>
              </a:rPr>
              <a:t>Trong kho tàng văn học dân gian, em đã được học và đọc rất nhiều câu chuyện hay. Nhưng có lẽ, </a:t>
            </a:r>
            <a:r>
              <a:rPr lang="en-US" sz="2400" dirty="0">
                <a:solidFill>
                  <a:srgbClr val="000000"/>
                </a:solidFill>
                <a:latin typeface="Calibri" panose="020F0502020204030204" pitchFamily="34" charset="0"/>
                <a:cs typeface="Calibri" panose="020F0502020204030204" pitchFamily="34" charset="0"/>
              </a:rPr>
              <a:t>E</a:t>
            </a:r>
            <a:r>
              <a:rPr lang="vi-VN" sz="2400" dirty="0">
                <a:solidFill>
                  <a:srgbClr val="000000"/>
                </a:solidFill>
                <a:latin typeface="Calibri" panose="020F0502020204030204" pitchFamily="34" charset="0"/>
                <a:cs typeface="Calibri" panose="020F0502020204030204" pitchFamily="34" charset="0"/>
              </a:rPr>
              <a:t>m bé thông minh trong một câu chuyện cổ tích cùng tên là nhân vật mà em yêu thích nhất. Em bé ấy có trí thông minh lỗi lạc hơn người. Em đã vượt qua rất nhiều lần thử thách gian nan. Mỗi lần sau lại khó hơn lần trước, thế nhưng em đã vượt qua những thử thách ấy rất nhẹ nhàng bằng cách đố ngược lại hay bằng kinh nghiệm của đời sống dân gian. Trí thông minh của em thật đáng khâm phục. Từ hình ảnh của cậu bé, bản thân em cũng tự hứa sẽ cố gắng học tập tốt hơn nữa.  </a:t>
            </a:r>
          </a:p>
        </p:txBody>
      </p:sp>
      <p:pic>
        <p:nvPicPr>
          <p:cNvPr id="27" name="Picture 26">
            <a:extLst>
              <a:ext uri="{FF2B5EF4-FFF2-40B4-BE49-F238E27FC236}">
                <a16:creationId xmlns:a16="http://schemas.microsoft.com/office/drawing/2014/main" xmlns="" id="{F6753035-6D8D-4BD4-B20D-C88D78C72DD6}"/>
              </a:ext>
            </a:extLst>
          </p:cNvPr>
          <p:cNvPicPr>
            <a:picLocks noChangeAspect="1"/>
          </p:cNvPicPr>
          <p:nvPr/>
        </p:nvPicPr>
        <p:blipFill>
          <a:blip r:embed="rId6"/>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195163702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out)">
                                      <p:cBhvr>
                                        <p:cTn id="19" dur="500"/>
                                        <p:tgtEl>
                                          <p:spTgt spid="23"/>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edge">
                                      <p:cBhvr>
                                        <p:cTn id="23"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sp>
        <p:nvSpPr>
          <p:cNvPr id="21" name="Shape 1275">
            <a:extLst>
              <a:ext uri="{FF2B5EF4-FFF2-40B4-BE49-F238E27FC236}">
                <a16:creationId xmlns:a16="http://schemas.microsoft.com/office/drawing/2014/main" xmlns="" id="{6E6CCC8F-580C-4CD3-8AB1-80611FE5E829}"/>
              </a:ext>
            </a:extLst>
          </p:cNvPr>
          <p:cNvSpPr/>
          <p:nvPr/>
        </p:nvSpPr>
        <p:spPr>
          <a:xfrm>
            <a:off x="7388598" y="5121341"/>
            <a:ext cx="831898" cy="79476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22" name="Picture 21">
            <a:extLst>
              <a:ext uri="{FF2B5EF4-FFF2-40B4-BE49-F238E27FC236}">
                <a16:creationId xmlns:a16="http://schemas.microsoft.com/office/drawing/2014/main" xmlns="" id="{80C5658F-648D-4B33-A533-496632BB8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23" name="Group 22">
            <a:extLst>
              <a:ext uri="{FF2B5EF4-FFF2-40B4-BE49-F238E27FC236}">
                <a16:creationId xmlns:a16="http://schemas.microsoft.com/office/drawing/2014/main" xmlns="" id="{B481D9E9-C7BA-47C5-A9B1-FD60EBBA769D}"/>
              </a:ext>
            </a:extLst>
          </p:cNvPr>
          <p:cNvGrpSpPr/>
          <p:nvPr/>
        </p:nvGrpSpPr>
        <p:grpSpPr>
          <a:xfrm>
            <a:off x="8230560" y="731726"/>
            <a:ext cx="3840480" cy="3840480"/>
            <a:chOff x="8230560" y="731726"/>
            <a:chExt cx="3840480" cy="3840480"/>
          </a:xfrm>
        </p:grpSpPr>
        <p:pic>
          <p:nvPicPr>
            <p:cNvPr id="24" name="Picture 23" descr="A picture containing text, accessory&#10;&#10;Description automatically generated">
              <a:extLst>
                <a:ext uri="{FF2B5EF4-FFF2-40B4-BE49-F238E27FC236}">
                  <a16:creationId xmlns:a16="http://schemas.microsoft.com/office/drawing/2014/main" xmlns="" id="{F7205125-3684-4E89-B506-EA55289B6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25" name="TextBox 24">
              <a:extLst>
                <a:ext uri="{FF2B5EF4-FFF2-40B4-BE49-F238E27FC236}">
                  <a16:creationId xmlns:a16="http://schemas.microsoft.com/office/drawing/2014/main" xmlns="" id="{56456BF4-7C73-4C7F-B4D6-35DF80EDB904}"/>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endParaRPr>
            </a:p>
          </p:txBody>
        </p:sp>
      </p:grpSp>
      <p:sp>
        <p:nvSpPr>
          <p:cNvPr id="26" name="TextBox 25">
            <a:extLst>
              <a:ext uri="{FF2B5EF4-FFF2-40B4-BE49-F238E27FC236}">
                <a16:creationId xmlns:a16="http://schemas.microsoft.com/office/drawing/2014/main" xmlns="" id="{FFDBBB86-CBA7-4770-9185-EF8D93112F3B}"/>
              </a:ext>
            </a:extLst>
          </p:cNvPr>
          <p:cNvSpPr txBox="1"/>
          <p:nvPr/>
        </p:nvSpPr>
        <p:spPr>
          <a:xfrm>
            <a:off x="299788" y="2204453"/>
            <a:ext cx="7872252" cy="4154984"/>
          </a:xfrm>
          <a:custGeom>
            <a:avLst/>
            <a:gdLst>
              <a:gd name="connsiteX0" fmla="*/ 0 w 7872252"/>
              <a:gd name="connsiteY0" fmla="*/ 0 h 4154984"/>
              <a:gd name="connsiteX1" fmla="*/ 7872252 w 7872252"/>
              <a:gd name="connsiteY1" fmla="*/ 0 h 4154984"/>
              <a:gd name="connsiteX2" fmla="*/ 7872252 w 7872252"/>
              <a:gd name="connsiteY2" fmla="*/ 4154984 h 4154984"/>
              <a:gd name="connsiteX3" fmla="*/ 0 w 7872252"/>
              <a:gd name="connsiteY3" fmla="*/ 4154984 h 4154984"/>
              <a:gd name="connsiteX4" fmla="*/ 0 w 7872252"/>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154984" fill="none" extrusionOk="0">
                <a:moveTo>
                  <a:pt x="0" y="0"/>
                </a:moveTo>
                <a:cubicBezTo>
                  <a:pt x="1582630" y="9338"/>
                  <a:pt x="4753962" y="118926"/>
                  <a:pt x="7872252" y="0"/>
                </a:cubicBezTo>
                <a:cubicBezTo>
                  <a:pt x="7874750" y="1015606"/>
                  <a:pt x="7790302" y="3543642"/>
                  <a:pt x="7872252" y="4154984"/>
                </a:cubicBezTo>
                <a:cubicBezTo>
                  <a:pt x="6721078" y="4229959"/>
                  <a:pt x="1600643" y="4285384"/>
                  <a:pt x="0" y="4154984"/>
                </a:cubicBezTo>
                <a:cubicBezTo>
                  <a:pt x="94029" y="3270523"/>
                  <a:pt x="57206" y="2030919"/>
                  <a:pt x="0" y="0"/>
                </a:cubicBezTo>
                <a:close/>
              </a:path>
              <a:path w="7872252" h="4154984" stroke="0" extrusionOk="0">
                <a:moveTo>
                  <a:pt x="0" y="0"/>
                </a:moveTo>
                <a:cubicBezTo>
                  <a:pt x="1934348" y="-62486"/>
                  <a:pt x="4255902" y="158418"/>
                  <a:pt x="7872252" y="0"/>
                </a:cubicBezTo>
                <a:cubicBezTo>
                  <a:pt x="7715098" y="1009831"/>
                  <a:pt x="7704024" y="3378395"/>
                  <a:pt x="7872252" y="4154984"/>
                </a:cubicBezTo>
                <a:cubicBezTo>
                  <a:pt x="5180451" y="4305457"/>
                  <a:pt x="1783763" y="4304698"/>
                  <a:pt x="0" y="4154984"/>
                </a:cubicBezTo>
                <a:cubicBezTo>
                  <a:pt x="26562" y="2136258"/>
                  <a:pt x="-135358" y="1729739"/>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xmln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400" dirty="0">
                <a:solidFill>
                  <a:srgbClr val="000000"/>
                </a:solidFill>
                <a:latin typeface="Calibri" panose="020F0502020204030204" pitchFamily="34" charset="0"/>
                <a:cs typeface="Calibri" panose="020F0502020204030204" pitchFamily="34" charset="0"/>
              </a:rPr>
              <a:t>Trong những câu chuyện em đã đọc em thích nhất là câu chuyện Hai Bà Trưng. Trưng Trắc và Trưng Nhị là hai chị em, quê ở Bắc Ninh. Hai bà tuy là nữ giới nhưng giàu lòng yêu nước. Lòng căm thù giặc ngoại xâm dâng cao, khi chồng của bà Trưng Trắc bị thái thú Tô Định giết hại một cách dã man. Nên Bà quyết định nổi binh cùng em gái là Trưng Nhị. Trong cuộc khởi nghĩa của hai bà, có rất nhiều nữ tướng tham gia và họ cùng nhau lập những chiến công khiến cho quân giặc khiếp sợ. Hai bà mãi là những vị tướng tài ba của dân tộc Việt Nam. Các thế hệ con cháu đời sau luôn ghi nhớ công lao to lớn của hai bà.</a:t>
            </a:r>
          </a:p>
        </p:txBody>
      </p:sp>
      <p:pic>
        <p:nvPicPr>
          <p:cNvPr id="27" name="Picture 26">
            <a:extLst>
              <a:ext uri="{FF2B5EF4-FFF2-40B4-BE49-F238E27FC236}">
                <a16:creationId xmlns:a16="http://schemas.microsoft.com/office/drawing/2014/main" xmlns="" id="{F6753035-6D8D-4BD4-B20D-C88D78C72DD6}"/>
              </a:ext>
            </a:extLst>
          </p:cNvPr>
          <p:cNvPicPr>
            <a:picLocks noChangeAspect="1"/>
          </p:cNvPicPr>
          <p:nvPr/>
        </p:nvPicPr>
        <p:blipFill>
          <a:blip r:embed="rId6"/>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10413200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out)">
                                      <p:cBhvr>
                                        <p:cTn id="19" dur="500"/>
                                        <p:tgtEl>
                                          <p:spTgt spid="23"/>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edge">
                                      <p:cBhvr>
                                        <p:cTn id="23"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557</Words>
  <Application>Microsoft Office PowerPoint</Application>
  <PresentationFormat>Widescreen</PresentationFormat>
  <Paragraphs>40</Paragraphs>
  <Slides>13</Slides>
  <Notes>3</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13</vt:i4>
      </vt:variant>
    </vt:vector>
  </HeadingPairs>
  <TitlesOfParts>
    <vt:vector size="33" baseType="lpstr">
      <vt:lpstr>微软雅黑</vt:lpstr>
      <vt:lpstr>宋体</vt:lpstr>
      <vt:lpstr>Arial</vt:lpstr>
      <vt:lpstr>Calibri</vt:lpstr>
      <vt:lpstr>Calibri Light</vt:lpstr>
      <vt:lpstr>Cambria</vt:lpstr>
      <vt:lpstr>Georgia</vt:lpstr>
      <vt:lpstr>Helvetica</vt:lpstr>
      <vt:lpstr>Helvetica Light</vt:lpstr>
      <vt:lpstr>Ikaros-Regular</vt:lpstr>
      <vt:lpstr>Nunito black</vt:lpstr>
      <vt:lpstr>OpenSans</vt:lpstr>
      <vt:lpstr>Times New Roman</vt:lpstr>
      <vt:lpstr>仓耳玄三M W05</vt:lpstr>
      <vt:lpstr>杨任东竹石体-Semibold</vt:lpstr>
      <vt:lpstr>等线</vt:lpstr>
      <vt:lpstr>迷你简细行楷</vt:lpstr>
      <vt:lpstr>Office 主题</vt:lpstr>
      <vt:lpstr>1_Simple Light</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17</cp:revision>
  <dcterms:created xsi:type="dcterms:W3CDTF">2022-08-29T03:05:19Z</dcterms:created>
  <dcterms:modified xsi:type="dcterms:W3CDTF">2025-04-03T21:00:24Z</dcterms:modified>
</cp:coreProperties>
</file>