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715" r:id="rId4"/>
    <p:sldMasterId id="2147483739" r:id="rId5"/>
  </p:sldMasterIdLst>
  <p:notesMasterIdLst>
    <p:notesMasterId r:id="rId27"/>
  </p:notesMasterIdLst>
  <p:sldIdLst>
    <p:sldId id="289" r:id="rId6"/>
    <p:sldId id="334" r:id="rId7"/>
    <p:sldId id="333" r:id="rId8"/>
    <p:sldId id="329" r:id="rId9"/>
    <p:sldId id="335" r:id="rId10"/>
    <p:sldId id="266" r:id="rId11"/>
    <p:sldId id="267" r:id="rId12"/>
    <p:sldId id="262" r:id="rId13"/>
    <p:sldId id="268" r:id="rId14"/>
    <p:sldId id="350" r:id="rId15"/>
    <p:sldId id="269" r:id="rId16"/>
    <p:sldId id="345" r:id="rId17"/>
    <p:sldId id="270" r:id="rId18"/>
    <p:sldId id="295" r:id="rId19"/>
    <p:sldId id="346" r:id="rId20"/>
    <p:sldId id="326" r:id="rId21"/>
    <p:sldId id="351" r:id="rId22"/>
    <p:sldId id="352" r:id="rId23"/>
    <p:sldId id="286" r:id="rId24"/>
    <p:sldId id="353" r:id="rId25"/>
    <p:sldId id="33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4C284-4323-431B-B13B-73DEB5E90B40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3E151-129F-4C40-B205-348B8DA0B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08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34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55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833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luận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366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đuôi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64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55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888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7277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476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617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906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60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425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750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675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660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042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548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200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53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367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807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666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273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381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436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4346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53275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4779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864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5595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4125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3421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0060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114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41981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57868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15646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37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72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3464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942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837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261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850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991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739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177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298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5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804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62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536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298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05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485BEA0-CD52-4B74-93A5-AFE733A3BA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97BF7347-38E8-40A2-910A-B1989DBE73C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760" y="157480"/>
            <a:ext cx="140589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4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AFD0BF82-BC41-4BD9-A1DB-133BDE6A33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760" y="157480"/>
            <a:ext cx="140589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7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04249343-BF4D-455F-8C1C-5FC056894C8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760" y="157480"/>
            <a:ext cx="140589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4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70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11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5.png"/><Relationship Id="rId5" Type="http://schemas.openxmlformats.org/officeDocument/2006/relationships/image" Target="../media/image37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1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1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7.png"/><Relationship Id="rId5" Type="http://schemas.openxmlformats.org/officeDocument/2006/relationships/image" Target="../media/image42.jpe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D2213C84-B181-45DE-8E58-3F959F27994B}"/>
              </a:ext>
            </a:extLst>
          </p:cNvPr>
          <p:cNvGrpSpPr/>
          <p:nvPr/>
        </p:nvGrpSpPr>
        <p:grpSpPr>
          <a:xfrm>
            <a:off x="-227715" y="1385255"/>
            <a:ext cx="12518406" cy="5472745"/>
            <a:chOff x="-148674" y="369491"/>
            <a:chExt cx="12518406" cy="648850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C4DA85F-32FA-4D04-9A1A-28CFC500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</p:spPr>
        </p:pic>
        <p:pic>
          <p:nvPicPr>
            <p:cNvPr id="7" name="Picture 2" descr="F:\未标题-1.png">
              <a:extLst>
                <a:ext uri="{FF2B5EF4-FFF2-40B4-BE49-F238E27FC236}">
                  <a16:creationId xmlns:a16="http://schemas.microsoft.com/office/drawing/2014/main" xmlns="" id="{88F9C6EB-D8CB-4200-A373-1E820E2B6A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8650"/>
            <a:stretch/>
          </p:blipFill>
          <p:spPr bwMode="auto">
            <a:xfrm>
              <a:off x="-15411" y="3984405"/>
              <a:ext cx="12304393" cy="776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C62B4755-DD00-448B-A100-ADC8BAEA6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5547289C-0771-4B4D-8EF8-ACC674DC6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760684"/>
              <a:ext cx="12218080" cy="2097315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BC91064-6058-4A4C-BE4C-009D57CC0C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79" y="3115285"/>
            <a:ext cx="5018872" cy="3354737"/>
          </a:xfrm>
          <a:prstGeom prst="rect">
            <a:avLst/>
          </a:prstGeom>
        </p:spPr>
      </p:pic>
      <p:pic>
        <p:nvPicPr>
          <p:cNvPr id="12" name="图片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041" y="4523318"/>
            <a:ext cx="2106132" cy="1946704"/>
          </a:xfrm>
          <a:prstGeom prst="rect">
            <a:avLst/>
          </a:prstGeom>
        </p:spPr>
      </p:pic>
      <p:sp>
        <p:nvSpPr>
          <p:cNvPr id="14" name="Google Shape;961;p9"/>
          <p:cNvSpPr/>
          <p:nvPr/>
        </p:nvSpPr>
        <p:spPr>
          <a:xfrm>
            <a:off x="4110232" y="234231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2025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4A8BA46-FAA4-42BE-BD9A-BE8286BA73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8560" y="792707"/>
            <a:ext cx="3395766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4433AA-7D21-4672-9CD5-749D0ED74F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6115" y="1618172"/>
            <a:ext cx="8455885" cy="1176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826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xmlns="" id="{02DAAE2A-43E3-A9C8-10D2-1E73CCEE9A47}"/>
              </a:ext>
            </a:extLst>
          </p:cNvPr>
          <p:cNvSpPr/>
          <p:nvPr/>
        </p:nvSpPr>
        <p:spPr>
          <a:xfrm>
            <a:off x="5474854" y="135082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A16DE04-0A34-AF32-6FD0-FCE71756B7B2}"/>
              </a:ext>
            </a:extLst>
          </p:cNvPr>
          <p:cNvGrpSpPr/>
          <p:nvPr/>
        </p:nvGrpSpPr>
        <p:grpSpPr>
          <a:xfrm>
            <a:off x="408326" y="1166165"/>
            <a:ext cx="4495801" cy="5372481"/>
            <a:chOff x="442192" y="1257300"/>
            <a:chExt cx="4495801" cy="5372481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6993B7B-7821-41B1-6A4B-259906E02F5F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</a:rPr>
                <a:t>H</a:t>
              </a:r>
              <a:r>
                <a:rPr lang="vi-VN" sz="3200" b="1" i="0" dirty="0">
                  <a:solidFill>
                    <a:srgbClr val="212529"/>
                  </a:solidFill>
                  <a:effectLst/>
                </a:rPr>
                <a:t>ai anh em đi bộ qua đường khá đông đúc, trong khi cách đó một đoạn có cầu vượt dành cho người đi bộ.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xmlns="" id="{4EA34045-EA87-8152-9651-3E4AA6F38D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99" y="4142245"/>
            <a:ext cx="1779155" cy="17791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4CA627-ADAE-4B5D-9C10-ED988072A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5849" y="3420744"/>
            <a:ext cx="4259849" cy="2969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5543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7ABB90D-BC3A-7636-88D1-B7BD906D5F79}"/>
              </a:ext>
            </a:extLst>
          </p:cNvPr>
          <p:cNvGrpSpPr/>
          <p:nvPr/>
        </p:nvGrpSpPr>
        <p:grpSpPr>
          <a:xfrm>
            <a:off x="6834011" y="1330036"/>
            <a:ext cx="5255448" cy="5527964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xmlns="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19D5E9D-0222-DA61-3BE1-8796743ECAF8}"/>
                </a:ext>
              </a:extLst>
            </p:cNvPr>
            <p:cNvSpPr txBox="1"/>
            <p:nvPr/>
          </p:nvSpPr>
          <p:spPr>
            <a:xfrm>
              <a:off x="8237663" y="4273134"/>
              <a:ext cx="365727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 </a:t>
              </a:r>
              <a:r>
                <a:rPr lang="en-US" sz="36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ai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bạn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bộ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trên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vỉa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hè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tuân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thủ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đúng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quy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tắc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an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toàn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khi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bộ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xmlns="" id="{01BC7AC8-9D43-4A35-505B-EAAF3EFDF742}"/>
              </a:ext>
            </a:extLst>
          </p:cNvPr>
          <p:cNvSpPr/>
          <p:nvPr/>
        </p:nvSpPr>
        <p:spPr>
          <a:xfrm>
            <a:off x="192852" y="228601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xmlns="" id="{DBCE5C87-7D0A-409F-39DD-82F1F59B68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990" y="4094018"/>
            <a:ext cx="1935448" cy="1935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B82797B-3FDB-49A3-8BBF-82A26B9CE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977" y="3616255"/>
            <a:ext cx="4172903" cy="2984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CA2B3CB6-3229-4C46-91C3-B13D47062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85" y="5740616"/>
            <a:ext cx="8254314" cy="111738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xmlns="" id="{9BF9EAA9-5901-4F17-B80A-6E4B82565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482" y="5740616"/>
            <a:ext cx="8254314" cy="1117384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xmlns="" id="{F87B5C5F-6498-4504-A160-C076C3526339}"/>
              </a:ext>
            </a:extLst>
          </p:cNvPr>
          <p:cNvSpPr/>
          <p:nvPr/>
        </p:nvSpPr>
        <p:spPr>
          <a:xfrm>
            <a:off x="1461971" y="187380"/>
            <a:ext cx="9539857" cy="715045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vi-VN" sz="3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sẽ làm gì trong các tình huống dưới đây.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BDA792E1-D8B9-436C-BE13-8698B0DE7866}"/>
              </a:ext>
            </a:extLst>
          </p:cNvPr>
          <p:cNvGrpSpPr/>
          <p:nvPr/>
        </p:nvGrpSpPr>
        <p:grpSpPr>
          <a:xfrm>
            <a:off x="9173783" y="2809687"/>
            <a:ext cx="3018217" cy="2027094"/>
            <a:chOff x="12007" y="935"/>
            <a:chExt cx="6036" cy="359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40F4F7A4-21BD-4BD4-B967-E741996E818C}"/>
                </a:ext>
              </a:extLst>
            </p:cNvPr>
            <p:cNvGrpSpPr/>
            <p:nvPr/>
          </p:nvGrpSpPr>
          <p:grpSpPr>
            <a:xfrm>
              <a:off x="12786" y="935"/>
              <a:ext cx="4326" cy="2263"/>
              <a:chOff x="2387762" y="551055"/>
              <a:chExt cx="7051289" cy="3182111"/>
            </a:xfrm>
          </p:grpSpPr>
          <p:pic>
            <p:nvPicPr>
              <p:cNvPr id="31" name="图片 2" descr="2">
                <a:extLst>
                  <a:ext uri="{FF2B5EF4-FFF2-40B4-BE49-F238E27FC236}">
                    <a16:creationId xmlns:a16="http://schemas.microsoft.com/office/drawing/2014/main" xmlns="" id="{865CD36E-FC62-4A64-A362-40834B850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32" name="图片 1" descr="1">
                <a:extLst>
                  <a:ext uri="{FF2B5EF4-FFF2-40B4-BE49-F238E27FC236}">
                    <a16:creationId xmlns:a16="http://schemas.microsoft.com/office/drawing/2014/main" xmlns="" id="{ECFBEE08-FC67-4932-A508-B5C8624999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33" name="图片 2" descr="3">
                <a:extLst>
                  <a:ext uri="{FF2B5EF4-FFF2-40B4-BE49-F238E27FC236}">
                    <a16:creationId xmlns:a16="http://schemas.microsoft.com/office/drawing/2014/main" xmlns="" id="{1174DC55-E66C-4EF6-BEB7-549478DC4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E16FFCA8-D0B4-4A65-8748-FCB5A446A693}"/>
                </a:ext>
              </a:extLst>
            </p:cNvPr>
            <p:cNvGrpSpPr/>
            <p:nvPr/>
          </p:nvGrpSpPr>
          <p:grpSpPr>
            <a:xfrm>
              <a:off x="12007" y="2493"/>
              <a:ext cx="6036" cy="2035"/>
              <a:chOff x="952333" y="413795"/>
              <a:chExt cx="5305086" cy="129229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xmlns="" id="{F66F2496-9F95-4236-86F0-251771920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0439" y="413795"/>
                <a:ext cx="3351275" cy="1292291"/>
              </a:xfrm>
              <a:prstGeom prst="rect">
                <a:avLst/>
              </a:prstGeom>
            </p:spPr>
          </p:pic>
          <p:sp>
            <p:nvSpPr>
              <p:cNvPr id="30" name="TextBox 38">
                <a:extLst>
                  <a:ext uri="{FF2B5EF4-FFF2-40B4-BE49-F238E27FC236}">
                    <a16:creationId xmlns:a16="http://schemas.microsoft.com/office/drawing/2014/main" xmlns="" id="{44ADF07B-F567-4E23-942F-C9224AC8537F}"/>
                  </a:ext>
                </a:extLst>
              </p:cNvPr>
              <p:cNvSpPr txBox="1"/>
              <p:nvPr/>
            </p:nvSpPr>
            <p:spPr>
              <a:xfrm>
                <a:off x="952333" y="515397"/>
                <a:ext cx="5305086" cy="935359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Thảo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luận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nhóm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 4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98D485-B4C9-4646-BC7D-1D0FAE8F0A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582" y="1203960"/>
            <a:ext cx="5553075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B3CE9D9-98C8-4088-9835-19ED88D9C2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0400" y="3793489"/>
            <a:ext cx="5143500" cy="2700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134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8AB01C4-998D-6F3C-43CF-F460641130E0}"/>
              </a:ext>
            </a:extLst>
          </p:cNvPr>
          <p:cNvSpPr txBox="1"/>
          <p:nvPr/>
        </p:nvSpPr>
        <p:spPr>
          <a:xfrm>
            <a:off x="6096000" y="180570"/>
            <a:ext cx="54483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 4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diện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2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lá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thăm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Thảo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luận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ra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khuyên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cho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vừa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được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trình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bày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ý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kiến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của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2" y="934671"/>
            <a:ext cx="11220576" cy="5600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38" y="1027511"/>
            <a:ext cx="10361468" cy="5362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8343" y="3260669"/>
            <a:ext cx="2275493" cy="3558572"/>
          </a:xfrm>
          <a:prstGeom prst="rect">
            <a:avLst/>
          </a:prstGeom>
        </p:spPr>
      </p:pic>
      <p:sp>
        <p:nvSpPr>
          <p:cNvPr id="15" name="Google Shape;1045;p15"/>
          <p:cNvSpPr/>
          <p:nvPr/>
        </p:nvSpPr>
        <p:spPr>
          <a:xfrm>
            <a:off x="1712462" y="1239519"/>
            <a:ext cx="4708658" cy="3049949"/>
          </a:xfrm>
          <a:prstGeom prst="wedgeRoundRectCallout">
            <a:avLst>
              <a:gd name="adj1" fmla="val -60503"/>
              <a:gd name="adj2" fmla="val 47161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Khi cần đi qua đường ở nơi không có vạch kẻ đường, em và bạn cần quan sát cẩn thận khi chắc chắc không có xe nào đang đến gần mới đi qua đường.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0595" y="0"/>
            <a:ext cx="4670809" cy="12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5AE825C-C394-47F1-8B56-1C3D6C9229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0720" y="1634740"/>
            <a:ext cx="4595177" cy="2017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2" y="934671"/>
            <a:ext cx="11220576" cy="5600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38" y="1027511"/>
            <a:ext cx="10361468" cy="5362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8343" y="3260669"/>
            <a:ext cx="2275493" cy="3558572"/>
          </a:xfrm>
          <a:prstGeom prst="rect">
            <a:avLst/>
          </a:prstGeom>
        </p:spPr>
      </p:pic>
      <p:sp>
        <p:nvSpPr>
          <p:cNvPr id="15" name="Google Shape;1045;p15"/>
          <p:cNvSpPr/>
          <p:nvPr/>
        </p:nvSpPr>
        <p:spPr>
          <a:xfrm>
            <a:off x="1485971" y="1927275"/>
            <a:ext cx="4999235" cy="2362194"/>
          </a:xfrm>
          <a:prstGeom prst="wedgeRoundRectCallout">
            <a:avLst>
              <a:gd name="adj1" fmla="val -56835"/>
              <a:gd name="adj2" fmla="val 87802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Khi đi bộ trên đường không có vỉa hè, em và bạn cần đi sát lề đường bên phải, tập trung quan sát; không dàn hàng ngang,....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0595" y="0"/>
            <a:ext cx="4670809" cy="12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45B3644-2A4F-46BE-B0CC-1B1700655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1200" y="2626359"/>
            <a:ext cx="4483100" cy="2353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594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15" y="3485657"/>
            <a:ext cx="2983742" cy="20142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79" y="4107940"/>
            <a:ext cx="1000328" cy="2958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713">
            <a:off x="4840914" y="2281743"/>
            <a:ext cx="936258" cy="20985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14"/>
            <a:ext cx="12192000" cy="15860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7940"/>
            <a:ext cx="5649519" cy="27500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2" y="317687"/>
            <a:ext cx="1198006" cy="1093102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649519" y="234365"/>
            <a:ext cx="4000918" cy="1292398"/>
          </a:xfrm>
          <a:prstGeom prst="wedgeRoundRectCallout">
            <a:avLst>
              <a:gd name="adj1" fmla="val -47895"/>
              <a:gd name="adj2" fmla="val 104336"/>
              <a:gd name="adj3" fmla="val 16667"/>
            </a:avLst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76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6.25E-7 2.96296E-6 L 1.53125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33333E-6 -2.59259E-6 L -1.27213 -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0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8AB01C4-998D-6F3C-43CF-F460641130E0}"/>
              </a:ext>
            </a:extLst>
          </p:cNvPr>
          <p:cNvSpPr txBox="1"/>
          <p:nvPr/>
        </p:nvSpPr>
        <p:spPr>
          <a:xfrm>
            <a:off x="6116320" y="749530"/>
            <a:ext cx="5448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ẽ tranh tuyên truyền với bạn bè, người thân về các quy tắc đi bộ an toàn.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685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xmlns="" id="{AA3CC463-F933-4AC4-86E1-5AC14B0C31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xmlns="" id="{6025D2DB-A12A-44DB-B00E-F4D622329E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7DB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Vẽ hoặc sưu tầm tranh để tuyên truyền với bạn bè, người thân về quy tắc">
            <a:extLst>
              <a:ext uri="{FF2B5EF4-FFF2-40B4-BE49-F238E27FC236}">
                <a16:creationId xmlns:a16="http://schemas.microsoft.com/office/drawing/2014/main" xmlns="" id="{1B28F754-BE92-4EBD-A294-C2294A289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821184"/>
            <a:ext cx="3854945" cy="212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xmlns="" id="{CE7E7877-F64E-4EEA-B778-138031EFF8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7DB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xmlns="" id="{01AA2C70-EDE1-4626-A0D7-C7FEAABCD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4116647"/>
            <a:ext cx="3854945" cy="1734725"/>
          </a:xfrm>
          <a:prstGeom prst="rect">
            <a:avLst/>
          </a:prstGeom>
        </p:spPr>
      </p:pic>
      <p:sp>
        <p:nvSpPr>
          <p:cNvPr id="1039" name="Rectangle 1038">
            <a:extLst>
              <a:ext uri="{FF2B5EF4-FFF2-40B4-BE49-F238E27FC236}">
                <a16:creationId xmlns:a16="http://schemas.microsoft.com/office/drawing/2014/main" xmlns="" id="{7DD6C4F3-70FD-4F13-919C-702EE48864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ẽ hoặc sưu tầm tranh để tuyên truyền với bạn bè, người thân về quy tắc">
            <a:extLst>
              <a:ext uri="{FF2B5EF4-FFF2-40B4-BE49-F238E27FC236}">
                <a16:creationId xmlns:a16="http://schemas.microsoft.com/office/drawing/2014/main" xmlns="" id="{44AC0CF9-90FF-4F8E-9B96-34B71909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4764" y="1152437"/>
            <a:ext cx="6410084" cy="456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353073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B5327806-39FF-5203-1AD1-09A2BD8373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27" y="0"/>
            <a:ext cx="907126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B789100-CDF5-B261-1208-41DD43ED41AA}"/>
              </a:ext>
            </a:extLst>
          </p:cNvPr>
          <p:cNvSpPr txBox="1"/>
          <p:nvPr/>
        </p:nvSpPr>
        <p:spPr>
          <a:xfrm>
            <a:off x="3340676" y="1413063"/>
            <a:ext cx="57565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>
                <a:solidFill>
                  <a:prstClr val="black"/>
                </a:solidFill>
                <a:latin typeface="Calibri" panose="020F0502020204030204"/>
              </a:rPr>
              <a:t>Hằng ngày em cần tuân thủ nghiêm túc quy tắc an toàn giao thông đường bộ như: Đi bộ trên vỉa hè. Qua đường phải quan sát cẩn thận.Đi đúng vạch kẻ đường dành cho người đi bộ qua đường…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6107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55"/>
          <a:stretch/>
        </p:blipFill>
        <p:spPr>
          <a:xfrm>
            <a:off x="0" y="1994345"/>
            <a:ext cx="12192000" cy="38458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05" y="1436565"/>
            <a:ext cx="1430276" cy="24128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77" y="1513970"/>
            <a:ext cx="1494647" cy="2403304"/>
          </a:xfrm>
          <a:prstGeom prst="rect">
            <a:avLst/>
          </a:prstGeom>
        </p:spPr>
      </p:pic>
      <p:pic>
        <p:nvPicPr>
          <p:cNvPr id="35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9" b="47255"/>
          <a:stretch/>
        </p:blipFill>
        <p:spPr>
          <a:xfrm>
            <a:off x="0" y="5450541"/>
            <a:ext cx="12192000" cy="1658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111" y1="68000" x2="30889" y2="71889"/>
                        <a14:foregroundMark x1="27556" y1="67333" x2="34333" y2="66333"/>
                        <a14:foregroundMark x1="70333" y1="52667" x2="67444" y2="56222"/>
                        <a14:backgroundMark x1="62667" y1="49333" x2="62000" y2="61333"/>
                        <a14:backgroundMark x1="66444" y1="50667" x2="69111" y2="50222"/>
                        <a14:backgroundMark x1="27333" y1="74333" x2="36000" y2="74333"/>
                      </a14:backgroundRemoval>
                    </a14:imgEffect>
                  </a14:imgLayer>
                </a14:imgProps>
              </a:ext>
            </a:extLst>
          </a:blip>
          <a:srcRect t="27657"/>
          <a:stretch/>
        </p:blipFill>
        <p:spPr>
          <a:xfrm>
            <a:off x="-1187750" y="4426879"/>
            <a:ext cx="5235315" cy="3787398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xmlns="" id="{DB16B64E-5E83-4ADF-8230-575D53E355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8" t="35967" r="2104" b="8703"/>
          <a:stretch/>
        </p:blipFill>
        <p:spPr>
          <a:xfrm>
            <a:off x="9077593" y="2477479"/>
            <a:ext cx="2753337" cy="19494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6703" y="1733465"/>
            <a:ext cx="4877223" cy="48772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1250" y1="75625" x2="66406" y2="81250"/>
                        <a14:backgroundMark x1="24063" y1="71406" x2="32500" y2="7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33641" y="3671047"/>
            <a:ext cx="4087904" cy="4087904"/>
          </a:xfrm>
          <a:prstGeom prst="rect">
            <a:avLst/>
          </a:prstGeom>
        </p:spPr>
      </p:pic>
      <p:sp>
        <p:nvSpPr>
          <p:cNvPr id="12" name="Rounded Rectangular Callout 8">
            <a:extLst>
              <a:ext uri="{FF2B5EF4-FFF2-40B4-BE49-F238E27FC236}">
                <a16:creationId xmlns:a16="http://schemas.microsoft.com/office/drawing/2014/main" xmlns="" id="{86D12F0A-D6DF-484B-AE15-E46F0B360BA1}"/>
              </a:ext>
            </a:extLst>
          </p:cNvPr>
          <p:cNvSpPr/>
          <p:nvPr/>
        </p:nvSpPr>
        <p:spPr>
          <a:xfrm>
            <a:off x="3157997" y="-3831828"/>
            <a:ext cx="5817735" cy="1129553"/>
          </a:xfrm>
          <a:prstGeom prst="wedgeRoundRectCallout">
            <a:avLst>
              <a:gd name="adj1" fmla="val -9130"/>
              <a:gd name="adj2" fmla="val 4753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F7B737D-5C66-4396-939E-97AC563FD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5667" y="384862"/>
            <a:ext cx="582828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7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xmlns="" id="{7B44ECCA-F492-40CE-A7FB-EF8A3FF2F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57148"/>
            <a:ext cx="10905066" cy="474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0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59" y="2281083"/>
            <a:ext cx="1912160" cy="36920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14" y="1605820"/>
            <a:ext cx="1964718" cy="28936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66" y="3235627"/>
            <a:ext cx="1385638" cy="21048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11" y="3260429"/>
            <a:ext cx="3284707" cy="31161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611" y="432571"/>
            <a:ext cx="1277435" cy="115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8876" y="657094"/>
            <a:ext cx="878509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9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06042 0.24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12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29167E-6 -1.48148E-6 L -0.13177 0.0678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2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Scale>
                                      <p:cBhvr>
                                        <p:cTn id="2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00"/>
                            </p:stCondLst>
                            <p:childTnLst>
                              <p:par>
                                <p:cTn id="32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6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C 0.00404 0.05232 0.04961 0.05741 0.0793 0.06227 C 0.10885 0.06736 0.14753 0.02917 0.17786 0.02963 C 0.2082 0.03009 0.22878 0.06667 0.26042 0.06505 C 0.29219 0.06366 0.33984 0.02593 0.36836 0.02037 C 0.41198 0.00509 0.48867 0.05255 0.52044 0.04838 " pathEditMode="relative" rAng="0" ptsTypes="AAAAAA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6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Đi Qua Ngã Tư Đường Phố">
            <a:hlinkClick r:id="" action="ppaction://media"/>
            <a:extLst>
              <a:ext uri="{FF2B5EF4-FFF2-40B4-BE49-F238E27FC236}">
                <a16:creationId xmlns:a16="http://schemas.microsoft.com/office/drawing/2014/main" xmlns="" id="{FC2F1B94-8CEF-4E06-B228-09FF689A29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2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7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4B2D9A54-A60B-4AF9-B1B3-55C78DC90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4" t="53839" r="3181" b="18791"/>
          <a:stretch/>
        </p:blipFill>
        <p:spPr>
          <a:xfrm>
            <a:off x="0" y="4758219"/>
            <a:ext cx="12192000" cy="2122714"/>
          </a:xfrm>
          <a:prstGeom prst="rect">
            <a:avLst/>
          </a:prstGeom>
        </p:spPr>
      </p:pic>
      <p:pic>
        <p:nvPicPr>
          <p:cNvPr id="20" name="Picture 2" descr="F:\未标题-1.png">
            <a:extLst>
              <a:ext uri="{FF2B5EF4-FFF2-40B4-BE49-F238E27FC236}">
                <a16:creationId xmlns:a16="http://schemas.microsoft.com/office/drawing/2014/main" xmlns="" id="{AE3687CE-C359-4034-A410-0D3D80B47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4268" r="11163" b="4824"/>
          <a:stretch/>
        </p:blipFill>
        <p:spPr bwMode="auto">
          <a:xfrm>
            <a:off x="3420525" y="3781044"/>
            <a:ext cx="156635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:\未标题-1.png">
            <a:extLst>
              <a:ext uri="{FF2B5EF4-FFF2-40B4-BE49-F238E27FC236}">
                <a16:creationId xmlns:a16="http://schemas.microsoft.com/office/drawing/2014/main" xmlns="" id="{E8C9EC12-F08F-4B95-9742-C6AA3D97C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9930" r="18243" b="4594"/>
          <a:stretch/>
        </p:blipFill>
        <p:spPr bwMode="auto">
          <a:xfrm>
            <a:off x="5209562" y="3429000"/>
            <a:ext cx="1486854" cy="203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未标题-1.png">
            <a:extLst>
              <a:ext uri="{FF2B5EF4-FFF2-40B4-BE49-F238E27FC236}">
                <a16:creationId xmlns:a16="http://schemas.microsoft.com/office/drawing/2014/main" xmlns="" id="{D9AA8D4B-A3F8-48D3-9E5F-65AE01923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t="8065" r="13670" b="5111"/>
          <a:stretch/>
        </p:blipFill>
        <p:spPr bwMode="auto">
          <a:xfrm>
            <a:off x="6865661" y="3753964"/>
            <a:ext cx="149614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未标题-1.png">
            <a:extLst>
              <a:ext uri="{FF2B5EF4-FFF2-40B4-BE49-F238E27FC236}">
                <a16:creationId xmlns:a16="http://schemas.microsoft.com/office/drawing/2014/main" xmlns="" id="{B1678FC3-F3DC-471E-B73B-7E7709B4E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7818" r="12757" b="5713"/>
          <a:stretch/>
        </p:blipFill>
        <p:spPr bwMode="auto">
          <a:xfrm>
            <a:off x="8667260" y="3489462"/>
            <a:ext cx="1468269" cy="194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raffic Light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5575" y="1031931"/>
            <a:ext cx="953134" cy="4076023"/>
            <a:chOff x="2467390" y="1370898"/>
            <a:chExt cx="953134" cy="4076023"/>
          </a:xfrm>
        </p:grpSpPr>
        <p:pic>
          <p:nvPicPr>
            <p:cNvPr id="27" name="Picture 9" descr="F:\未标题-1.png">
              <a:extLst>
                <a:ext uri="{FF2B5EF4-FFF2-40B4-BE49-F238E27FC236}">
                  <a16:creationId xmlns:a16="http://schemas.microsoft.com/office/drawing/2014/main" xmlns="" id="{1208B4CD-B1D7-4E27-B055-5A639AA5A1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2" t="6895" r="13757" b="5885"/>
            <a:stretch/>
          </p:blipFill>
          <p:spPr bwMode="auto">
            <a:xfrm>
              <a:off x="2467390" y="1370898"/>
              <a:ext cx="953134" cy="4076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62939" y="2126330"/>
              <a:ext cx="623830" cy="540998"/>
            </a:xfrm>
            <a:prstGeom prst="rect">
              <a:avLst/>
            </a:prstGeom>
          </p:spPr>
        </p:pic>
        <p:pic>
          <p:nvPicPr>
            <p:cNvPr id="1028" name="Picture 4" descr="Traffic Light Cartoon clipart - Green, Light, Circle, transparent clip art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7" r="15324"/>
            <a:stretch/>
          </p:blipFill>
          <p:spPr bwMode="auto">
            <a:xfrm>
              <a:off x="2700222" y="2677295"/>
              <a:ext cx="556291" cy="537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1"/>
            <a:srcRect l="16296" t="5006" r="16611" b="4607"/>
            <a:stretch/>
          </p:blipFill>
          <p:spPr>
            <a:xfrm>
              <a:off x="2693194" y="1555431"/>
              <a:ext cx="563319" cy="56093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F9FC98-02DD-42FD-91C8-0275402C8B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113" y="1328736"/>
            <a:ext cx="6047756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7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CA2B3CB6-3229-4C46-91C3-B13D47062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85" y="5740616"/>
            <a:ext cx="8254314" cy="111738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xmlns="" id="{9BF9EAA9-5901-4F17-B80A-6E4B82565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482" y="5740616"/>
            <a:ext cx="8254314" cy="1117384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xmlns="" id="{F87B5C5F-6498-4504-A160-C076C3526339}"/>
              </a:ext>
            </a:extLst>
          </p:cNvPr>
          <p:cNvSpPr/>
          <p:nvPr/>
        </p:nvSpPr>
        <p:spPr>
          <a:xfrm>
            <a:off x="83114" y="157713"/>
            <a:ext cx="12025772" cy="98746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vi-VN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đồng tình hoặc không đồng tình với hành vi của các bạn nào trong tranh dưới đây? Vì sao?</a:t>
            </a:r>
            <a:endParaRPr kumimoji="0" sz="2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02698C4-59BC-41B2-A9F8-A4515C546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47" y="1365567"/>
            <a:ext cx="7465147" cy="2708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0C0758-090E-4C42-9F05-250BCBF73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574" y="4123689"/>
            <a:ext cx="7215505" cy="2582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1883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27D527-2EB5-4081-8FDC-E54034D78405}"/>
              </a:ext>
            </a:extLst>
          </p:cNvPr>
          <p:cNvSpPr txBox="1"/>
          <p:nvPr/>
        </p:nvSpPr>
        <p:spPr>
          <a:xfrm>
            <a:off x="2181168" y="1828396"/>
            <a:ext cx="6078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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963873F-460E-6223-9F97-006FED813CAC}"/>
              </a:ext>
            </a:extLst>
          </p:cNvPr>
          <p:cNvSpPr txBox="1"/>
          <p:nvPr/>
        </p:nvSpPr>
        <p:spPr>
          <a:xfrm>
            <a:off x="2079568" y="3890499"/>
            <a:ext cx="6901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buồn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48F870-F2DA-96A8-CF6A-1C70DC0B4983}"/>
              </a:ext>
            </a:extLst>
          </p:cNvPr>
          <p:cNvSpPr txBox="1"/>
          <p:nvPr/>
        </p:nvSpPr>
        <p:spPr>
          <a:xfrm>
            <a:off x="2821823" y="170938"/>
            <a:ext cx="7490577" cy="1323439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Ai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đúng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 ai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sai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6BB83D7-44C5-193A-9D70-DEA19CC85F0C}"/>
              </a:ext>
            </a:extLst>
          </p:cNvPr>
          <p:cNvGrpSpPr/>
          <p:nvPr/>
        </p:nvGrpSpPr>
        <p:grpSpPr>
          <a:xfrm>
            <a:off x="6248400" y="1105320"/>
            <a:ext cx="5808672" cy="5527964"/>
            <a:chOff x="6824202" y="1194954"/>
            <a:chExt cx="5255448" cy="5527964"/>
          </a:xfrm>
        </p:grpSpPr>
        <p:pic>
          <p:nvPicPr>
            <p:cNvPr id="3" name="Picture 2" descr="A picture containing shape&#10;&#10;Description automatically generated">
              <a:extLst>
                <a:ext uri="{FF2B5EF4-FFF2-40B4-BE49-F238E27FC236}">
                  <a16:creationId xmlns:a16="http://schemas.microsoft.com/office/drawing/2014/main" xmlns="" id="{E29466C8-8089-D676-B4B1-BAC3688F5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202" y="1194954"/>
              <a:ext cx="5255448" cy="552796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D7B5CC7-1666-5F17-2ED7-A72F6BC4EDF1}"/>
                </a:ext>
              </a:extLst>
            </p:cNvPr>
            <p:cNvSpPr txBox="1"/>
            <p:nvPr/>
          </p:nvSpPr>
          <p:spPr>
            <a:xfrm>
              <a:off x="8151714" y="3926339"/>
              <a:ext cx="389374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lang="vi-VN" sz="28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ác bạn sang đường ở ngã tư, nơi có vạch kẻ dường, tập trug quan sát và giơ tay cao ra tín hiệu xin nhường đường.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xmlns="" id="{E5F2EB71-2CA9-08B6-72B7-9786A85F8A84}"/>
              </a:ext>
            </a:extLst>
          </p:cNvPr>
          <p:cNvSpPr/>
          <p:nvPr/>
        </p:nvSpPr>
        <p:spPr>
          <a:xfrm>
            <a:off x="320964" y="224716"/>
            <a:ext cx="5551516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2171572C-A877-C9C1-7993-8E257FBBA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81" y="3561385"/>
            <a:ext cx="1935448" cy="1935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6C1F675-901C-4248-BB43-72E3062C3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02" y="3156267"/>
            <a:ext cx="4374198" cy="3246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9482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xmlns="" id="{02DAAE2A-43E3-A9C8-10D2-1E73CCEE9A47}"/>
              </a:ext>
            </a:extLst>
          </p:cNvPr>
          <p:cNvSpPr/>
          <p:nvPr/>
        </p:nvSpPr>
        <p:spPr>
          <a:xfrm>
            <a:off x="5474854" y="135082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A16DE04-0A34-AF32-6FD0-FCE71756B7B2}"/>
              </a:ext>
            </a:extLst>
          </p:cNvPr>
          <p:cNvGrpSpPr/>
          <p:nvPr/>
        </p:nvGrpSpPr>
        <p:grpSpPr>
          <a:xfrm>
            <a:off x="408326" y="1166165"/>
            <a:ext cx="4495801" cy="5372481"/>
            <a:chOff x="442192" y="1257300"/>
            <a:chExt cx="4495801" cy="5372481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6993B7B-7821-41B1-6A4B-259906E02F5F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  <a:r>
                <a:rPr lang="vi-VN" sz="32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ạn nhỏ chưa tuân thủ quy tắc an toàn khi đi bộ, chạy sang đường mà không quan sát.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xmlns="" id="{4EA34045-EA87-8152-9651-3E4AA6F38D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99" y="4142245"/>
            <a:ext cx="1779155" cy="17791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760EFD9-567B-452F-9891-8A93A18A78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2532" y="3352800"/>
            <a:ext cx="4257626" cy="3129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AEF9791-B3D7-36B4-7A5C-9B0C5C289F8D}"/>
              </a:ext>
            </a:extLst>
          </p:cNvPr>
          <p:cNvGrpSpPr/>
          <p:nvPr/>
        </p:nvGrpSpPr>
        <p:grpSpPr>
          <a:xfrm>
            <a:off x="278306" y="1235914"/>
            <a:ext cx="4495800" cy="5372481"/>
            <a:chOff x="729861" y="1028931"/>
            <a:chExt cx="4495800" cy="5372481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51787DE3-1583-F339-8977-F87465D07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1"/>
              <a:ext cx="4495800" cy="537248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0A6D3BB3-2D02-EE9A-9333-9A278BDD5FCD}"/>
                </a:ext>
              </a:extLst>
            </p:cNvPr>
            <p:cNvSpPr txBox="1"/>
            <p:nvPr/>
          </p:nvSpPr>
          <p:spPr>
            <a:xfrm>
              <a:off x="729861" y="3969749"/>
              <a:ext cx="44958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qua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“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lúa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mềm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ạ?”</a:t>
              </a:r>
            </a:p>
          </p:txBody>
        </p:sp>
      </p:grpSp>
      <p:pic>
        <p:nvPicPr>
          <p:cNvPr id="3" name="Picture 2" descr="Two people riding a motorcycle&#10;&#10;Description automatically generated with low confidence">
            <a:extLst>
              <a:ext uri="{FF2B5EF4-FFF2-40B4-BE49-F238E27FC236}">
                <a16:creationId xmlns:a16="http://schemas.microsoft.com/office/drawing/2014/main" xmlns="" id="{3C886E3A-EEF1-C6BD-613B-E3DAD75EDE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42" y="3429000"/>
            <a:ext cx="4588352" cy="31793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xmlns="" id="{FCFACBCB-43D5-0387-0818-E50287EDE6F6}"/>
              </a:ext>
            </a:extLst>
          </p:cNvPr>
          <p:cNvSpPr/>
          <p:nvPr/>
        </p:nvSpPr>
        <p:spPr>
          <a:xfrm>
            <a:off x="5779654" y="249605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xmlns="" id="{9F11CEA6-6A0D-1415-EE44-52283C9022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00" y="3978442"/>
            <a:ext cx="1935448" cy="193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3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554</Words>
  <Application>Microsoft Office PowerPoint</Application>
  <PresentationFormat>Widescreen</PresentationFormat>
  <Paragraphs>51</Paragraphs>
  <Slides>21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宋体</vt:lpstr>
      <vt:lpstr>Arial</vt:lpstr>
      <vt:lpstr>Calibri</vt:lpstr>
      <vt:lpstr>Calibri Light</vt:lpstr>
      <vt:lpstr>Coiny</vt:lpstr>
      <vt:lpstr>iCiel Cadena</vt:lpstr>
      <vt:lpstr>LNTH-LuoLuoNotangYuanTi 1</vt:lpstr>
      <vt:lpstr>Open Sans</vt:lpstr>
      <vt:lpstr>Wingdings 2</vt:lpstr>
      <vt:lpstr>字魂36号-正文宋楷</vt:lpstr>
      <vt:lpstr>等线</vt:lpstr>
      <vt:lpstr>4_Office 主题​​</vt:lpstr>
      <vt:lpstr>Office 主题</vt:lpstr>
      <vt:lpstr>1_Office 主题​​</vt:lpstr>
      <vt:lpstr>3_Office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16</cp:revision>
  <dcterms:created xsi:type="dcterms:W3CDTF">2023-01-12T08:59:24Z</dcterms:created>
  <dcterms:modified xsi:type="dcterms:W3CDTF">2025-04-15T21:20:21Z</dcterms:modified>
</cp:coreProperties>
</file>