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8" r:id="rId4"/>
    <p:sldId id="358" r:id="rId5"/>
    <p:sldId id="2638" r:id="rId6"/>
    <p:sldId id="290" r:id="rId7"/>
    <p:sldId id="2632" r:id="rId8"/>
    <p:sldId id="2640" r:id="rId9"/>
    <p:sldId id="2641" r:id="rId10"/>
    <p:sldId id="2639" r:id="rId11"/>
    <p:sldId id="2636" r:id="rId12"/>
    <p:sldId id="2642" r:id="rId13"/>
    <p:sldId id="2643" r:id="rId14"/>
    <p:sldId id="2644" r:id="rId15"/>
    <p:sldId id="2645"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9DDAE-526B-4B39-B180-6DEB77AAADD0}"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F472B-C926-42C6-BE19-028CF11D078D}" type="slidenum">
              <a:rPr lang="en-US" smtClean="0"/>
              <a:t>‹#›</a:t>
            </a:fld>
            <a:endParaRPr lang="en-US"/>
          </a:p>
        </p:txBody>
      </p:sp>
    </p:spTree>
    <p:extLst>
      <p:ext uri="{BB962C8B-B14F-4D97-AF65-F5344CB8AC3E}">
        <p14:creationId xmlns:p14="http://schemas.microsoft.com/office/powerpoint/2010/main" val="55574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759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543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99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928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1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742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191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062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4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60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AA484C1-C7B1-47D7-9F24-203E572F8A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433B898-3977-4EFE-B0DE-407EE96041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412F428F-BFBD-400E-A268-93675CB9625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481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068F409-2EE7-4E35-A1E6-9649C6E624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37E3929-2542-4023-8C1E-DF83FF320CC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7416BCD3-BB33-40E1-B226-154B6876CA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7126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E6EB67-5918-460D-B8F1-9C934B0677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5A56952-31F5-48B6-B8E0-6053A917353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564B58A8-9B83-4AAF-86A2-6DD23F47D6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75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66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20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2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71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51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586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09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0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04F17C7-D264-4E6D-B540-93BD3C4F11F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4E7D9222-2A75-4914-A58C-DC0EA0DBD26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3A6FAC89-C0D0-441F-80F7-910664F9E6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23211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73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85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77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0B645A-399B-4A60-9E20-C82AA2F986EB}"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63634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639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B645A-399B-4A60-9E20-C82AA2F986EB}"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496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B645A-399B-4A60-9E20-C82AA2F986EB}"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803251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B645A-399B-4A60-9E20-C82AA2F986EB}"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51195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B645A-399B-4A60-9E20-C82AA2F986EB}"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264976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4496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7475C9E-1872-4158-9819-8AF136A35F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8D3D4CDC-DDE6-4FAB-BA0F-AB1A733A79E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F45434B5-FC20-45B2-AC33-4C0939D76D2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59689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626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05857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4095653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936778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776341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305608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224B3762-03A4-4419-89E2-3A123B948A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8DC28077-EA45-4D93-BB7C-81052A4C419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6B9E9CAE-0286-495F-87E9-CDDDAEF5CB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9291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2E88E68-B000-485B-89F9-00060A6FFD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4B014B78-B649-4EEC-90A3-6E7A7D5BBE0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3F4E6B48-D59B-4091-8F40-1FCEDC7C3B5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511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8945836-E41A-4B88-B342-D1223612A62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EFCCE0D2-92C4-46E5-992D-143C59FD08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F4DA7FE9-8E2E-494B-B8DF-C43E402BC8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2661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F3C62BD-51FA-4874-9CDE-0B439A55D04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E1F37A59-0B14-4152-AAD8-59B0DF5321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FB830615-BC10-4C9B-9240-20F583A5266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59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96068FC-D59E-42EE-AE0F-65AC70EAF13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B186DEEA-E6C6-4B57-B157-1E148CED88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63A63846-694E-4BA3-B1FD-3EA9C1BC08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3545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2B3B429-9BAC-47E1-88AC-53642248C3A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376D896D-0829-4DF4-99FB-86C91F206C9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B2062671-E355-434A-AD85-F747C9C8A8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7588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C1D49CA4-746B-4B77-87D7-8103291EE5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44434"/>
          <a:stretch/>
        </p:blipFill>
        <p:spPr>
          <a:xfrm>
            <a:off x="0" y="0"/>
            <a:ext cx="12192000" cy="6858000"/>
          </a:xfrm>
          <a:prstGeom prst="rect">
            <a:avLst/>
          </a:prstGeom>
        </p:spPr>
      </p:pic>
      <p:sp>
        <p:nvSpPr>
          <p:cNvPr id="9" name="矩形 8">
            <a:extLst>
              <a:ext uri="{FF2B5EF4-FFF2-40B4-BE49-F238E27FC236}">
                <a16:creationId xmlns:a16="http://schemas.microsoft.com/office/drawing/2014/main" xmlns="" id="{70DCA339-3E39-4F2A-9D54-DDA58FCB361D}"/>
              </a:ext>
            </a:extLst>
          </p:cNvPr>
          <p:cNvSpPr/>
          <p:nvPr userDrawn="1"/>
        </p:nvSpPr>
        <p:spPr>
          <a:xfrm>
            <a:off x="181155" y="198408"/>
            <a:ext cx="11861320" cy="6530196"/>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94473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ABE1E1C6-030E-46BA-91BE-3A444B705E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501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B645A-399B-4A60-9E20-C82AA2F986EB}" type="datetimeFigureOut">
              <a:rPr lang="en-US" smtClean="0"/>
              <a:t>4/16/2025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6D889-E193-432D-8723-3C32A26B9924}" type="slidenum">
              <a:rPr lang="en-US" smtClean="0"/>
              <a:t>‹#›</a:t>
            </a:fld>
            <a:endParaRPr lang="en-US"/>
          </a:p>
        </p:txBody>
      </p:sp>
    </p:spTree>
    <p:extLst>
      <p:ext uri="{BB962C8B-B14F-4D97-AF65-F5344CB8AC3E}">
        <p14:creationId xmlns:p14="http://schemas.microsoft.com/office/powerpoint/2010/main" val="3292782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xmlns="" id="{9517F79D-2E7B-4610-B78C-DA153FA8DE4A}"/>
              </a:ext>
            </a:extLst>
          </p:cNvPr>
          <p:cNvSpPr/>
          <p:nvPr/>
        </p:nvSpPr>
        <p:spPr>
          <a:xfrm>
            <a:off x="1690255" y="1265382"/>
            <a:ext cx="9107054" cy="4649643"/>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PangMenZhengDao" panose="02010600030101010101" pitchFamily="2" charset="-122"/>
              <a:cs typeface="Calibri" panose="020F0502020204030204" pitchFamily="34" charset="0"/>
              <a:sym typeface="Source Han Sans HW SC"/>
            </a:endParaRPr>
          </a:p>
        </p:txBody>
      </p:sp>
      <p:pic>
        <p:nvPicPr>
          <p:cNvPr id="11" name="图片 10">
            <a:extLst>
              <a:ext uri="{FF2B5EF4-FFF2-40B4-BE49-F238E27FC236}">
                <a16:creationId xmlns:a16="http://schemas.microsoft.com/office/drawing/2014/main" xmlns=""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xmlns=""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sp>
        <p:nvSpPr>
          <p:cNvPr id="12" name="TextBox 11"/>
          <p:cNvSpPr txBox="1"/>
          <p:nvPr/>
        </p:nvSpPr>
        <p:spPr>
          <a:xfrm>
            <a:off x="5620372" y="1798090"/>
            <a:ext cx="163057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Toán</a:t>
            </a:r>
            <a:endParaRPr kumimoji="0" lang="en-GB"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a:extLst>
              <a:ext uri="{FF2B5EF4-FFF2-40B4-BE49-F238E27FC236}">
                <a16:creationId xmlns:a16="http://schemas.microsoft.com/office/drawing/2014/main" xmlns="" id="{0CCB1FF8-74C6-4A97-8557-A943D9F02CEA}"/>
              </a:ext>
            </a:extLst>
          </p:cNvPr>
          <p:cNvSpPr txBox="1"/>
          <p:nvPr/>
        </p:nvSpPr>
        <p:spPr>
          <a:xfrm>
            <a:off x="2841680" y="1410482"/>
            <a:ext cx="6508641"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lang="en-US" sz="3600" dirty="0" smtClean="0">
                <a:solidFill>
                  <a:prstClr val="black">
                    <a:lumMod val="95000"/>
                    <a:lumOff val="5000"/>
                  </a:prstClr>
                </a:solidFill>
                <a:latin typeface="Calibri" panose="020F0502020204030204" pitchFamily="34" charset="0"/>
                <a:cs typeface="Calibri" panose="020F0502020204030204" pitchFamily="34" charset="0"/>
              </a:rPr>
              <a:t>Hai </a:t>
            </a:r>
            <a:r>
              <a:rPr kumimoji="0" lang="en-US" sz="3600" b="0" i="0" u="none" strike="noStrike" kern="1200" cap="none" spc="0" normalizeH="0" baseline="0" noProof="0" dirty="0" err="1" smtClean="0">
                <a:ln>
                  <a:noFill/>
                </a:ln>
                <a:solidFill>
                  <a:prstClr val="black">
                    <a:lumMod val="95000"/>
                    <a:lumOff val="5000"/>
                  </a:prstClr>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cs typeface="Calibri" panose="020F0502020204030204" pitchFamily="34" charset="0"/>
              </a:rPr>
              <a:t> 28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lang="en-US" sz="3600" dirty="0">
                <a:solidFill>
                  <a:prstClr val="black">
                    <a:lumMod val="95000"/>
                    <a:lumOff val="5000"/>
                  </a:prstClr>
                </a:solidFill>
                <a:latin typeface="Calibri" panose="020F0502020204030204" pitchFamily="34" charset="0"/>
                <a:cs typeface="Calibri" panose="020F0502020204030204" pitchFamily="34" charset="0"/>
              </a:rPr>
              <a:t>4</a:t>
            </a:r>
            <a:r>
              <a:rPr kumimoji="0" lang="en-US" sz="3600" b="0"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lang="en-US" sz="3600" dirty="0" smtClean="0">
                <a:solidFill>
                  <a:prstClr val="black">
                    <a:lumMod val="95000"/>
                    <a:lumOff val="5000"/>
                  </a:prstClr>
                </a:solidFill>
                <a:latin typeface="Calibri" panose="020F0502020204030204" pitchFamily="34" charset="0"/>
                <a:cs typeface="Calibri" panose="020F0502020204030204" pitchFamily="34" charset="0"/>
              </a:rPr>
              <a:t>2025</a:t>
            </a:r>
            <a:endPar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xmlns="" id="{1B6582D5-1417-EAEF-A07F-CCB34BF557CC}"/>
              </a:ext>
            </a:extLst>
          </p:cNvPr>
          <p:cNvPicPr>
            <a:picLocks noChangeAspect="1"/>
          </p:cNvPicPr>
          <p:nvPr/>
        </p:nvPicPr>
        <p:blipFill>
          <a:blip r:embed="rId7"/>
          <a:stretch>
            <a:fillRect/>
          </a:stretch>
        </p:blipFill>
        <p:spPr>
          <a:xfrm>
            <a:off x="2057410" y="2557543"/>
            <a:ext cx="8553429" cy="2523963"/>
          </a:xfrm>
          <a:prstGeom prst="rect">
            <a:avLst/>
          </a:prstGeom>
        </p:spPr>
      </p:pic>
      <p:sp>
        <p:nvSpPr>
          <p:cNvPr id="5" name="TextBox 4">
            <a:extLst>
              <a:ext uri="{FF2B5EF4-FFF2-40B4-BE49-F238E27FC236}">
                <a16:creationId xmlns:a16="http://schemas.microsoft.com/office/drawing/2014/main" xmlns="" id="{2E7E49B4-A85F-FB60-F8B4-38BDB4753DE2}"/>
              </a:ext>
            </a:extLst>
          </p:cNvPr>
          <p:cNvSpPr txBox="1"/>
          <p:nvPr/>
        </p:nvSpPr>
        <p:spPr>
          <a:xfrm>
            <a:off x="5600700" y="4810125"/>
            <a:ext cx="15430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81868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B70F9D3-C85D-4A98-B5D8-B983EFCAEC87}"/>
              </a:ext>
            </a:extLst>
          </p:cNvPr>
          <p:cNvSpPr txBox="1"/>
          <p:nvPr/>
        </p:nvSpPr>
        <p:spPr>
          <a:xfrm>
            <a:off x="1384863" y="380777"/>
            <a:ext cx="10654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Cho bảng số liệu về số quyển sách bán được trong ba tháng đầu năm của một cửa hàng sách</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Google Shape;369;p13">
            <a:extLst>
              <a:ext uri="{FF2B5EF4-FFF2-40B4-BE49-F238E27FC236}">
                <a16:creationId xmlns:a16="http://schemas.microsoft.com/office/drawing/2014/main" xmlns=""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2</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3446590D-2F3B-5506-2BF3-982FD6FFBF33}"/>
              </a:ext>
            </a:extLst>
          </p:cNvPr>
          <p:cNvPicPr>
            <a:picLocks noChangeAspect="1"/>
          </p:cNvPicPr>
          <p:nvPr/>
        </p:nvPicPr>
        <p:blipFill>
          <a:blip r:embed="rId3"/>
          <a:stretch>
            <a:fillRect/>
          </a:stretch>
        </p:blipFill>
        <p:spPr>
          <a:xfrm>
            <a:off x="1733550" y="1394122"/>
            <a:ext cx="9239250" cy="2116086"/>
          </a:xfrm>
          <a:prstGeom prst="rect">
            <a:avLst/>
          </a:prstGeom>
        </p:spPr>
      </p:pic>
      <p:sp>
        <p:nvSpPr>
          <p:cNvPr id="4" name="TextBox 3">
            <a:extLst>
              <a:ext uri="{FF2B5EF4-FFF2-40B4-BE49-F238E27FC236}">
                <a16:creationId xmlns:a16="http://schemas.microsoft.com/office/drawing/2014/main" xmlns="" id="{53A3C093-E0C8-6AB0-E84F-FD668E973456}"/>
              </a:ext>
            </a:extLst>
          </p:cNvPr>
          <p:cNvSpPr txBox="1"/>
          <p:nvPr/>
        </p:nvSpPr>
        <p:spPr>
          <a:xfrm>
            <a:off x="771525" y="3562350"/>
            <a:ext cx="10906125" cy="2610843"/>
          </a:xfrm>
          <a:prstGeom prst="rect">
            <a:avLst/>
          </a:prstGeom>
          <a:noFill/>
        </p:spPr>
        <p:txBody>
          <a:bodyPr wrap="square" rtlCol="0">
            <a:spAutoFit/>
          </a:bodyPr>
          <a:lstStyle/>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Dựa vào bảng trên, trả lời câu hỏi: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a) Trong tháng 2, cửa hàng bán được bao nhiêu quyển sách mỗi loại?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b) Mỗi tháng cửa hàng bán được bao nhiêu quyển truyện tranh?</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c) Trong tháng 1, cửa hàng bán được tất cả bao nhiêu quyển sách?</a:t>
            </a:r>
          </a:p>
        </p:txBody>
      </p:sp>
    </p:spTree>
    <p:extLst>
      <p:ext uri="{BB962C8B-B14F-4D97-AF65-F5344CB8AC3E}">
        <p14:creationId xmlns:p14="http://schemas.microsoft.com/office/powerpoint/2010/main" val="74656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xmlns=""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Trong tháng 2, cửa hàng bán được bao nhiêu quyển sách mỗi loại?</a:t>
            </a:r>
          </a:p>
        </p:txBody>
      </p:sp>
      <p:sp>
        <p:nvSpPr>
          <p:cNvPr id="2" name="Rectangle 1">
            <a:extLst>
              <a:ext uri="{FF2B5EF4-FFF2-40B4-BE49-F238E27FC236}">
                <a16:creationId xmlns:a16="http://schemas.microsoft.com/office/drawing/2014/main" xmlns="" id="{45A084A2-D13C-22B2-645D-1689BFC7D0F7}"/>
              </a:ext>
            </a:extLst>
          </p:cNvPr>
          <p:cNvSpPr/>
          <p:nvPr/>
        </p:nvSpPr>
        <p:spPr>
          <a:xfrm>
            <a:off x="6858000" y="542925"/>
            <a:ext cx="1743075" cy="1809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CBE37F6-E1B0-1343-B750-965B71641751}"/>
              </a:ext>
            </a:extLst>
          </p:cNvPr>
          <p:cNvSpPr txBox="1"/>
          <p:nvPr/>
        </p:nvSpPr>
        <p:spPr>
          <a:xfrm>
            <a:off x="1200150" y="3324225"/>
            <a:ext cx="10010775" cy="1077218"/>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Trong tháng 2, cửa hàng bán được 200 quyển Sách khoa học, 540 quyển Truyện tranh.</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300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xmlns="" id="{53A3C093-E0C8-6AB0-E84F-FD668E973456}"/>
              </a:ext>
            </a:extLst>
          </p:cNvPr>
          <p:cNvSpPr txBox="1"/>
          <p:nvPr/>
        </p:nvSpPr>
        <p:spPr>
          <a:xfrm>
            <a:off x="857250" y="2476500"/>
            <a:ext cx="10906125" cy="671851"/>
          </a:xfrm>
          <a:prstGeom prst="rect">
            <a:avLst/>
          </a:prstGeom>
          <a:noFill/>
        </p:spPr>
        <p:txBody>
          <a:bodyPr wrap="square" rtlCol="0">
            <a:spAutoFit/>
          </a:bodyPr>
          <a:lstStyle/>
          <a:p>
            <a:pPr lvl="0" algn="just">
              <a:lnSpc>
                <a:spcPct val="150000"/>
              </a:lnSpc>
            </a:pPr>
            <a:r>
              <a:rPr lang="vi-VN" sz="2800" b="1" dirty="0">
                <a:solidFill>
                  <a:srgbClr val="000000"/>
                </a:solidFill>
                <a:latin typeface="Calibri" panose="020F0502020204030204" pitchFamily="34" charset="0"/>
                <a:cs typeface="Calibri" panose="020F0502020204030204" pitchFamily="34" charset="0"/>
              </a:rPr>
              <a:t>b) Mỗi tháng cửa hàng bán được bao nhiêu quyển truyện tranh?</a:t>
            </a:r>
          </a:p>
        </p:txBody>
      </p:sp>
      <p:sp>
        <p:nvSpPr>
          <p:cNvPr id="2" name="Rectangle 1">
            <a:extLst>
              <a:ext uri="{FF2B5EF4-FFF2-40B4-BE49-F238E27FC236}">
                <a16:creationId xmlns:a16="http://schemas.microsoft.com/office/drawing/2014/main" xmlns="" id="{45A084A2-D13C-22B2-645D-1689BFC7D0F7}"/>
              </a:ext>
            </a:extLst>
          </p:cNvPr>
          <p:cNvSpPr/>
          <p:nvPr/>
        </p:nvSpPr>
        <p:spPr>
          <a:xfrm>
            <a:off x="2076450" y="1838325"/>
            <a:ext cx="8591550" cy="542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Số truyện tranh tháng 1 cửa hàng bán: 400 quyển, tháng 2 bán: 540 quyển, tháng 3 bán</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 612 quyển.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243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xmlns=""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Trong tháng 1, cửa hàng bán được tất cả bao nhiêu quyển sách?</a:t>
            </a:r>
          </a:p>
        </p:txBody>
      </p:sp>
      <p:sp>
        <p:nvSpPr>
          <p:cNvPr id="2" name="Rectangle 1">
            <a:extLst>
              <a:ext uri="{FF2B5EF4-FFF2-40B4-BE49-F238E27FC236}">
                <a16:creationId xmlns:a16="http://schemas.microsoft.com/office/drawing/2014/main" xmlns="" id="{45A084A2-D13C-22B2-645D-1689BFC7D0F7}"/>
              </a:ext>
            </a:extLst>
          </p:cNvPr>
          <p:cNvSpPr/>
          <p:nvPr/>
        </p:nvSpPr>
        <p:spPr>
          <a:xfrm>
            <a:off x="4886324" y="638175"/>
            <a:ext cx="1581151" cy="1743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Trong tháng 1, cửa hàng bán được</a:t>
            </a:r>
            <a:r>
              <a:rPr lang="en-US" sz="3200" b="1" dirty="0">
                <a:solidFill>
                  <a:srgbClr val="FF0000"/>
                </a:solidFill>
                <a:latin typeface="Calibri" panose="020F0502020204030204" pitchFamily="34" charset="0"/>
                <a:cs typeface="Calibri" panose="020F0502020204030204" pitchFamily="34" charset="0"/>
              </a:rPr>
              <a:t>:</a:t>
            </a:r>
          </a:p>
          <a:p>
            <a:pPr lvl="0" algn="ctr"/>
            <a:r>
              <a:rPr lang="en-US" sz="3200" b="1" dirty="0">
                <a:solidFill>
                  <a:srgbClr val="FF0000"/>
                </a:solidFill>
                <a:latin typeface="Calibri" panose="020F0502020204030204" pitchFamily="34" charset="0"/>
                <a:cs typeface="Calibri" panose="020F0502020204030204" pitchFamily="34" charset="0"/>
              </a:rPr>
              <a:t>280 + 400 = 680 (</a:t>
            </a:r>
            <a:r>
              <a:rPr lang="vi-VN" sz="3200" b="1" dirty="0">
                <a:solidFill>
                  <a:srgbClr val="FF0000"/>
                </a:solidFill>
                <a:latin typeface="Calibri" panose="020F0502020204030204" pitchFamily="34" charset="0"/>
                <a:cs typeface="Calibri" panose="020F0502020204030204" pitchFamily="34" charset="0"/>
              </a:rPr>
              <a:t>quyển sách</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745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xmlns="" id="{9517F79D-2E7B-4610-B78C-DA153FA8DE4A}"/>
              </a:ext>
            </a:extLst>
          </p:cNvPr>
          <p:cNvSpPr/>
          <p:nvPr/>
        </p:nvSpPr>
        <p:spPr>
          <a:xfrm>
            <a:off x="1690255" y="1265382"/>
            <a:ext cx="9107054" cy="4137891"/>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ource Han Sans HW SC"/>
              <a:ea typeface="PangMenZhengDao" panose="02010600030101010101" pitchFamily="2" charset="-122"/>
              <a:cs typeface="+mn-cs"/>
              <a:sym typeface="Source Han Sans HW SC"/>
            </a:endParaRPr>
          </a:p>
        </p:txBody>
      </p:sp>
      <p:pic>
        <p:nvPicPr>
          <p:cNvPr id="11" name="图片 10">
            <a:extLst>
              <a:ext uri="{FF2B5EF4-FFF2-40B4-BE49-F238E27FC236}">
                <a16:creationId xmlns:a16="http://schemas.microsoft.com/office/drawing/2014/main" xmlns=""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1482" y="2841062"/>
            <a:ext cx="5580518" cy="5580518"/>
          </a:xfrm>
          <a:prstGeom prst="rect">
            <a:avLst/>
          </a:prstGeom>
        </p:spPr>
      </p:pic>
      <p:pic>
        <p:nvPicPr>
          <p:cNvPr id="22" name="图片 21">
            <a:extLst>
              <a:ext uri="{FF2B5EF4-FFF2-40B4-BE49-F238E27FC236}">
                <a16:creationId xmlns:a16="http://schemas.microsoft.com/office/drawing/2014/main" xmlns=""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02" y="4782957"/>
            <a:ext cx="6163056" cy="2764633"/>
          </a:xfrm>
          <a:prstGeom prst="rect">
            <a:avLst/>
          </a:prstGeom>
        </p:spPr>
      </p:pic>
      <p:pic>
        <p:nvPicPr>
          <p:cNvPr id="3" name="Picture 2">
            <a:extLst>
              <a:ext uri="{FF2B5EF4-FFF2-40B4-BE49-F238E27FC236}">
                <a16:creationId xmlns:a16="http://schemas.microsoft.com/office/drawing/2014/main" xmlns="" id="{581B4555-FDAA-A246-C7B7-7CD785185ED6}"/>
              </a:ext>
            </a:extLst>
          </p:cNvPr>
          <p:cNvPicPr>
            <a:picLocks noChangeAspect="1"/>
          </p:cNvPicPr>
          <p:nvPr/>
        </p:nvPicPr>
        <p:blipFill>
          <a:blip r:embed="rId7"/>
          <a:stretch>
            <a:fillRect/>
          </a:stretch>
        </p:blipFill>
        <p:spPr>
          <a:xfrm>
            <a:off x="2524948" y="2360980"/>
            <a:ext cx="7370703" cy="1774090"/>
          </a:xfrm>
          <a:prstGeom prst="rect">
            <a:avLst/>
          </a:prstGeom>
        </p:spPr>
      </p:pic>
    </p:spTree>
    <p:extLst>
      <p:ext uri="{BB962C8B-B14F-4D97-AF65-F5344CB8AC3E}">
        <p14:creationId xmlns:p14="http://schemas.microsoft.com/office/powerpoint/2010/main" val="1311509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000"/>
          </a:stretch>
        </a:blipFill>
        <a:effectLst/>
      </p:bgPr>
    </p:bg>
    <p:spTree>
      <p:nvGrpSpPr>
        <p:cNvPr id="1" name=""/>
        <p:cNvGrpSpPr/>
        <p:nvPr/>
      </p:nvGrpSpPr>
      <p:grpSpPr>
        <a:xfrm>
          <a:off x="0" y="0"/>
          <a:ext cx="0" cy="0"/>
          <a:chOff x="0" y="0"/>
          <a:chExt cx="0" cy="0"/>
        </a:xfrm>
      </p:grpSpPr>
      <p:sp>
        <p:nvSpPr>
          <p:cNvPr id="6" name="TextBox 5"/>
          <p:cNvSpPr txBox="1"/>
          <p:nvPr/>
        </p:nvSpPr>
        <p:spPr>
          <a:xfrm>
            <a:off x="2934197" y="2392092"/>
            <a:ext cx="395409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Trò chơi: </a:t>
            </a:r>
            <a:r>
              <a:rPr kumimoji="0" lang="vi-VN"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rPr>
              <a:t>Đố bạn</a:t>
            </a:r>
            <a:endParaRPr kumimoji="0" lang="en-US"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800100" y="3346870"/>
            <a:ext cx="6153150" cy="1815882"/>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err="1">
                <a:solidFill>
                  <a:prstClr val="black"/>
                </a:solidFill>
                <a:latin typeface="Calibri" panose="020F0502020204030204" pitchFamily="34" charset="0"/>
                <a:cs typeface="Calibri" panose="020F0502020204030204" pitchFamily="34" charset="0"/>
                <a:sym typeface="Arial"/>
              </a:rPr>
              <a:t>Cùng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đếm</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số</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lượng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xanh</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trên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sân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trường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và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ghi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chép</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lại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bàng</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cừ</a:t>
            </a:r>
            <a:r>
              <a:rPr lang="en-US" sz="2800" b="1" dirty="0">
                <a:solidFill>
                  <a:prstClr val="black"/>
                </a:solidFill>
                <a:latin typeface="Calibri" panose="020F0502020204030204" pitchFamily="34" charset="0"/>
                <a:cs typeface="Calibri" panose="020F0502020204030204" pitchFamily="34" charset="0"/>
                <a:sym typeface="Arial"/>
              </a:rPr>
              <a: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xmlns="" id="{05DCA0AD-64FD-EA1B-1E35-A94768F28A48}"/>
              </a:ext>
            </a:extLst>
          </p:cNvPr>
          <p:cNvPicPr>
            <a:picLocks noChangeAspect="1"/>
          </p:cNvPicPr>
          <p:nvPr/>
        </p:nvPicPr>
        <p:blipFill>
          <a:blip r:embed="rId3"/>
          <a:stretch>
            <a:fillRect/>
          </a:stretch>
        </p:blipFill>
        <p:spPr>
          <a:xfrm>
            <a:off x="3520302" y="1052266"/>
            <a:ext cx="3170195" cy="1286367"/>
          </a:xfrm>
          <a:prstGeom prst="rect">
            <a:avLst/>
          </a:prstGeom>
        </p:spPr>
      </p:pic>
    </p:spTree>
    <p:extLst>
      <p:ext uri="{BB962C8B-B14F-4D97-AF65-F5344CB8AC3E}">
        <p14:creationId xmlns:p14="http://schemas.microsoft.com/office/powerpoint/2010/main" val="622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xmlns=""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xmlns=""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8" name="Picture 7">
            <a:extLst>
              <a:ext uri="{FF2B5EF4-FFF2-40B4-BE49-F238E27FC236}">
                <a16:creationId xmlns:a16="http://schemas.microsoft.com/office/drawing/2014/main" xmlns="" id="{B424D5F3-3282-17C9-03AF-8718759AE835}"/>
              </a:ext>
            </a:extLst>
          </p:cNvPr>
          <p:cNvPicPr>
            <a:picLocks noChangeAspect="1"/>
          </p:cNvPicPr>
          <p:nvPr/>
        </p:nvPicPr>
        <p:blipFill>
          <a:blip r:embed="rId7"/>
          <a:stretch>
            <a:fillRect/>
          </a:stretch>
        </p:blipFill>
        <p:spPr>
          <a:xfrm>
            <a:off x="2802301" y="2000524"/>
            <a:ext cx="7730398" cy="2456901"/>
          </a:xfrm>
          <a:prstGeom prst="rect">
            <a:avLst/>
          </a:prstGeom>
        </p:spPr>
      </p:pic>
    </p:spTree>
    <p:extLst>
      <p:ext uri="{BB962C8B-B14F-4D97-AF65-F5344CB8AC3E}">
        <p14:creationId xmlns:p14="http://schemas.microsoft.com/office/powerpoint/2010/main" val="1979821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FA4F36A-B4BA-6E83-C6FA-8B77F1A67842}"/>
              </a:ext>
            </a:extLst>
          </p:cNvPr>
          <p:cNvSpPr txBox="1"/>
          <p:nvPr/>
        </p:nvSpPr>
        <p:spPr>
          <a:xfrm>
            <a:off x="628650" y="381000"/>
            <a:ext cx="10763250" cy="2310889"/>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Cuối tuần này, nhà trường sẽ tổ chức hội trại cho các bạn học sinh từ lớp 3 đến lớp 5. Bên cạnh phần thi trang trí trại, nhà trường còn tổ chức thi đấu ba môn thể thao.</a:t>
            </a:r>
            <a:endParaRPr lang="vi-VN" sz="2800" b="1"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Sau khi các bạn lớp 3A hoàn tất việc đăng kí, Rô-bốt đã ghi lại số lượng các bạn tham gia mỗi môn thành bảng số liệu dưới đây.</a:t>
            </a:r>
            <a:endParaRPr lang="vi-VN" sz="2800" b="1" dirty="0">
              <a:solidFill>
                <a:srgbClr val="002060"/>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FB6AB009-1C32-F89D-602A-2AB8E6F223B1}"/>
              </a:ext>
            </a:extLst>
          </p:cNvPr>
          <p:cNvPicPr>
            <a:picLocks noChangeAspect="1"/>
          </p:cNvPicPr>
          <p:nvPr/>
        </p:nvPicPr>
        <p:blipFill>
          <a:blip r:embed="rId3"/>
          <a:stretch>
            <a:fillRect/>
          </a:stretch>
        </p:blipFill>
        <p:spPr>
          <a:xfrm>
            <a:off x="1169885" y="2867025"/>
            <a:ext cx="9788627" cy="1295400"/>
          </a:xfrm>
          <a:prstGeom prst="rect">
            <a:avLst/>
          </a:prstGeom>
        </p:spPr>
      </p:pic>
    </p:spTree>
    <p:extLst>
      <p:ext uri="{BB962C8B-B14F-4D97-AF65-F5344CB8AC3E}">
        <p14:creationId xmlns:p14="http://schemas.microsoft.com/office/powerpoint/2010/main" val="1830209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xmlns="" id="{F50015FD-D7CF-47BC-B41C-178B8DBF1AD7}"/>
              </a:ext>
            </a:extLst>
          </p:cNvPr>
          <p:cNvSpPr/>
          <p:nvPr/>
        </p:nvSpPr>
        <p:spPr>
          <a:xfrm>
            <a:off x="1838325" y="2129680"/>
            <a:ext cx="9505949" cy="10707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kern="0" dirty="0">
                <a:solidFill>
                  <a:srgbClr val="000000"/>
                </a:solidFill>
                <a:latin typeface="Arial"/>
                <a:cs typeface="Calibri" panose="020F0502020204030204" pitchFamily="34" charset="0"/>
                <a:sym typeface="Arial"/>
              </a:rPr>
              <a:t>Nhìn vào bảng số liệu các em thấy bảng có mấy hàng ? Hàng thứ nhất ghi những gì? Hàng thứ hai ghi gì ?</a:t>
            </a:r>
            <a:endParaRPr kumimoji="0" lang="vi-VN" sz="28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endParaRPr>
          </a:p>
        </p:txBody>
      </p:sp>
      <p:pic>
        <p:nvPicPr>
          <p:cNvPr id="4" name="Picture 3">
            <a:extLst>
              <a:ext uri="{FF2B5EF4-FFF2-40B4-BE49-F238E27FC236}">
                <a16:creationId xmlns:a16="http://schemas.microsoft.com/office/drawing/2014/main" xmlns=""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xmlns="" id="{26736188-ADF0-B364-F8CE-B594AB63D45E}"/>
              </a:ext>
            </a:extLst>
          </p:cNvPr>
          <p:cNvSpPr txBox="1"/>
          <p:nvPr/>
        </p:nvSpPr>
        <p:spPr>
          <a:xfrm>
            <a:off x="1762125" y="3676650"/>
            <a:ext cx="9658350" cy="1569660"/>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Nhìn vào bảng số liệu các em thấy bảng có hai hàng. Hàng thứ nhất ghi tên các môn thể thao. Hàng thứ hai ghi số lượng các bạn tham gia thi đấu của mỗi môn.</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32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xmlns="" id="{F50015FD-D7CF-47BC-B41C-178B8DBF1AD7}"/>
              </a:ext>
            </a:extLst>
          </p:cNvPr>
          <p:cNvSpPr/>
          <p:nvPr/>
        </p:nvSpPr>
        <p:spPr>
          <a:xfrm>
            <a:off x="1838325" y="2129680"/>
            <a:ext cx="9505949" cy="8421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b="1" kern="0" dirty="0">
                <a:solidFill>
                  <a:srgbClr val="000000"/>
                </a:solidFill>
                <a:latin typeface="Arial"/>
                <a:cs typeface="Calibri" panose="020F0502020204030204" pitchFamily="34" charset="0"/>
                <a:sym typeface="Arial"/>
              </a:rPr>
              <a:t>Ba môn thể thao ghi trong bảng là những môn nào?</a:t>
            </a:r>
            <a:endParaRPr kumimoji="0" lang="vi-VN" sz="2800" b="1" i="0" u="none" strike="noStrike" kern="0" cap="none" spc="0" normalizeH="0" baseline="0" noProof="0" dirty="0">
              <a:ln>
                <a:noFill/>
              </a:ln>
              <a:solidFill>
                <a:srgbClr val="000000"/>
              </a:solidFill>
              <a:effectLst/>
              <a:uLnTx/>
              <a:uFillTx/>
              <a:latin typeface="Arial"/>
              <a:cs typeface="Calibri" panose="020F0502020204030204" pitchFamily="34" charset="0"/>
              <a:sym typeface="Arial"/>
            </a:endParaRPr>
          </a:p>
        </p:txBody>
      </p:sp>
      <p:pic>
        <p:nvPicPr>
          <p:cNvPr id="4" name="Picture 3">
            <a:extLst>
              <a:ext uri="{FF2B5EF4-FFF2-40B4-BE49-F238E27FC236}">
                <a16:creationId xmlns:a16="http://schemas.microsoft.com/office/drawing/2014/main" xmlns=""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xmlns="" id="{26736188-ADF0-B364-F8CE-B594AB63D45E}"/>
              </a:ext>
            </a:extLst>
          </p:cNvPr>
          <p:cNvSpPr txBox="1"/>
          <p:nvPr/>
        </p:nvSpPr>
        <p:spPr>
          <a:xfrm>
            <a:off x="1714500" y="3495675"/>
            <a:ext cx="9658350"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Ba môn thể thao ghi trong bảng là: Kéo co, chạy tiếp sức, nhảy bao bố.</a:t>
            </a:r>
          </a:p>
        </p:txBody>
      </p:sp>
    </p:spTree>
    <p:extLst>
      <p:ext uri="{BB962C8B-B14F-4D97-AF65-F5344CB8AC3E}">
        <p14:creationId xmlns:p14="http://schemas.microsoft.com/office/powerpoint/2010/main" val="2956587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xmlns="" id="{F50015FD-D7CF-47BC-B41C-178B8DBF1AD7}"/>
              </a:ext>
            </a:extLst>
          </p:cNvPr>
          <p:cNvSpPr/>
          <p:nvPr/>
        </p:nvSpPr>
        <p:spPr>
          <a:xfrm>
            <a:off x="1695451" y="2129679"/>
            <a:ext cx="9648824" cy="1365995"/>
          </a:xfrm>
          <a:prstGeom prst="roundRect">
            <a:avLst/>
          </a:prstGeom>
          <a:solidFill>
            <a:srgbClr val="FFFF00"/>
          </a:solidFill>
          <a:ln w="25400" cap="flat" cmpd="sng" algn="ctr">
            <a:solidFill>
              <a:srgbClr val="168C8C"/>
            </a:solidFill>
            <a:prstDash val="solid"/>
          </a:ln>
          <a:effectLst/>
        </p:spPr>
        <p:txBody>
          <a:bodyPr rtlCol="0" anchor="ctr"/>
          <a:lstStyle/>
          <a:p>
            <a:pPr lvl="0" algn="just">
              <a:buClr>
                <a:srgbClr val="000000"/>
              </a:buClr>
              <a:defRPr/>
            </a:pPr>
            <a:r>
              <a:rPr lang="vi-VN" sz="2800" b="1" kern="0" dirty="0">
                <a:solidFill>
                  <a:srgbClr val="000000"/>
                </a:solidFill>
                <a:latin typeface="Calibri" panose="020F0502020204030204" pitchFamily="34" charset="0"/>
                <a:cs typeface="Calibri" panose="020F0502020204030204" pitchFamily="34" charset="0"/>
                <a:sym typeface="Arial"/>
              </a:rPr>
              <a:t>Các môn thể thao đó có bao nhiêu bạn tham gia? Trong các môn tham gia đó môn nào có số bạn tham gia nhiều nhất? Môn nào có số bạn tham gia ít nhất?</a:t>
            </a:r>
            <a:endParaRPr kumimoji="0" lang="vi-VN"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xmlns=""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xmlns="" id="{26736188-ADF0-B364-F8CE-B594AB63D45E}"/>
              </a:ext>
            </a:extLst>
          </p:cNvPr>
          <p:cNvSpPr txBox="1"/>
          <p:nvPr/>
        </p:nvSpPr>
        <p:spPr>
          <a:xfrm>
            <a:off x="1685925" y="3743325"/>
            <a:ext cx="9658350"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Môn kéo co có 15 bạn tham gia, chạy tiếp sức có 5 bạn tham gia, nhảy bao bố có 8 bạn tham gia. Trong các môn tham gia đó môn kéo co có số bạn tham gia nhiều nhất,  Môn chạy tiếp sức có số bạn tham gia ít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9507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xmlns=""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xmlns=""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xmlns="" id="{26FB3197-43AE-EEAF-CC32-B3786515C41A}"/>
              </a:ext>
            </a:extLst>
          </p:cNvPr>
          <p:cNvPicPr>
            <a:picLocks noChangeAspect="1"/>
          </p:cNvPicPr>
          <p:nvPr/>
        </p:nvPicPr>
        <p:blipFill>
          <a:blip r:embed="rId7"/>
          <a:stretch>
            <a:fillRect/>
          </a:stretch>
        </p:blipFill>
        <p:spPr>
          <a:xfrm>
            <a:off x="1924440" y="1952899"/>
            <a:ext cx="8571719" cy="2456901"/>
          </a:xfrm>
          <a:prstGeom prst="rect">
            <a:avLst/>
          </a:prstGeom>
        </p:spPr>
      </p:pic>
    </p:spTree>
    <p:extLst>
      <p:ext uri="{BB962C8B-B14F-4D97-AF65-F5344CB8AC3E}">
        <p14:creationId xmlns:p14="http://schemas.microsoft.com/office/powerpoint/2010/main" val="402576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B70F9D3-C85D-4A98-B5D8-B983EFCAEC87}"/>
              </a:ext>
            </a:extLst>
          </p:cNvPr>
          <p:cNvSpPr txBox="1"/>
          <p:nvPr/>
        </p:nvSpPr>
        <p:spPr>
          <a:xfrm>
            <a:off x="1406634" y="609377"/>
            <a:ext cx="106547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Dưới đây là bảng số liệu về vật nuôi trong một trang trại: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Google Shape;369;p13">
            <a:extLst>
              <a:ext uri="{FF2B5EF4-FFF2-40B4-BE49-F238E27FC236}">
                <a16:creationId xmlns:a16="http://schemas.microsoft.com/office/drawing/2014/main" xmlns=""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1</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2734ED49-18AA-822E-C2BA-B8E44ACE31A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brightnessContrast contrast="20000"/>
                    </a14:imgEffect>
                  </a14:imgLayer>
                </a14:imgProps>
              </a:ext>
            </a:extLst>
          </a:blip>
          <a:stretch>
            <a:fillRect/>
          </a:stretch>
        </p:blipFill>
        <p:spPr>
          <a:xfrm>
            <a:off x="923924" y="1462087"/>
            <a:ext cx="10530975" cy="1652588"/>
          </a:xfrm>
          <a:prstGeom prst="rect">
            <a:avLst/>
          </a:prstGeom>
        </p:spPr>
      </p:pic>
      <p:sp>
        <p:nvSpPr>
          <p:cNvPr id="8" name="TextBox 7">
            <a:extLst>
              <a:ext uri="{FF2B5EF4-FFF2-40B4-BE49-F238E27FC236}">
                <a16:creationId xmlns:a16="http://schemas.microsoft.com/office/drawing/2014/main" xmlns="" id="{62F44729-3066-4B20-8B4D-449DD1C28564}"/>
              </a:ext>
            </a:extLst>
          </p:cNvPr>
          <p:cNvSpPr txBox="1"/>
          <p:nvPr/>
        </p:nvSpPr>
        <p:spPr>
          <a:xfrm>
            <a:off x="704851" y="3352800"/>
            <a:ext cx="11277600" cy="2246769"/>
          </a:xfrm>
          <a:prstGeom prst="rect">
            <a:avLst/>
          </a:prstGeom>
          <a:noFill/>
        </p:spPr>
        <p:txBody>
          <a:bodyPr wrap="square" rtlCol="0">
            <a:spAutoFit/>
          </a:bodyPr>
          <a:lstStyle/>
          <a:p>
            <a:r>
              <a:rPr lang="en-US" sz="2800" b="1" dirty="0" err="1"/>
              <a:t>Dựa</a:t>
            </a:r>
            <a:r>
              <a:rPr lang="en-US" sz="2800" b="1" dirty="0"/>
              <a:t> </a:t>
            </a:r>
            <a:r>
              <a:rPr lang="en-US" sz="2800" b="1" dirty="0" err="1"/>
              <a:t>vào</a:t>
            </a:r>
            <a:r>
              <a:rPr lang="en-US" sz="2800" b="1" dirty="0"/>
              <a:t> </a:t>
            </a:r>
            <a:r>
              <a:rPr lang="en-US" sz="2800" b="1" dirty="0" err="1"/>
              <a:t>bảng</a:t>
            </a:r>
            <a:r>
              <a:rPr lang="en-US" sz="2800" b="1" dirty="0"/>
              <a:t> </a:t>
            </a:r>
            <a:r>
              <a:rPr lang="en-US" sz="2800" b="1" dirty="0" err="1"/>
              <a:t>trên</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câu</a:t>
            </a:r>
            <a:r>
              <a:rPr lang="en-US" sz="2800" b="1" dirty="0"/>
              <a:t> </a:t>
            </a:r>
            <a:r>
              <a:rPr lang="en-US" sz="2800" b="1" dirty="0" err="1"/>
              <a:t>hỏi</a:t>
            </a:r>
            <a:r>
              <a:rPr lang="en-US" sz="2800" b="1" dirty="0"/>
              <a:t>:</a:t>
            </a:r>
          </a:p>
          <a:p>
            <a:r>
              <a:rPr lang="en-US" sz="2800" b="1" dirty="0"/>
              <a:t>a)</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có</a:t>
            </a:r>
            <a:r>
              <a:rPr lang="en-US" sz="2800" b="1" dirty="0"/>
              <a:t> </a:t>
            </a:r>
            <a:r>
              <a:rPr lang="en-US" sz="2800" b="1" dirty="0" err="1"/>
              <a:t>những</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Mỗi</a:t>
            </a:r>
            <a:r>
              <a:rPr lang="en-US" sz="2800" b="1" dirty="0"/>
              <a:t> </a:t>
            </a:r>
            <a:r>
              <a:rPr lang="en-US" sz="2800" b="1" dirty="0" err="1"/>
              <a:t>loại</a:t>
            </a:r>
            <a:r>
              <a:rPr lang="en-US" sz="2800" b="1" dirty="0"/>
              <a:t> </a:t>
            </a:r>
            <a:r>
              <a:rPr lang="en-US" sz="2800" b="1" dirty="0" err="1"/>
              <a:t>có</a:t>
            </a:r>
            <a:r>
              <a:rPr lang="en-US" sz="2800" b="1" dirty="0"/>
              <a:t> bao </a:t>
            </a:r>
            <a:r>
              <a:rPr lang="en-US" sz="2800" b="1" dirty="0" err="1"/>
              <a:t>nhiêu</a:t>
            </a:r>
            <a:r>
              <a:rPr lang="en-US" sz="2800" b="1" dirty="0"/>
              <a:t> con?</a:t>
            </a:r>
          </a:p>
          <a:p>
            <a:endParaRPr lang="en-US" sz="2800" b="1" dirty="0"/>
          </a:p>
          <a:p>
            <a:endParaRPr lang="en-US" sz="2800" b="1" dirty="0"/>
          </a:p>
          <a:p>
            <a:r>
              <a:rPr lang="en-US" sz="2800" b="1" dirty="0"/>
              <a:t>b)</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ít</a:t>
            </a:r>
            <a:r>
              <a:rPr lang="en-US" sz="2800" b="1" dirty="0"/>
              <a:t> </a:t>
            </a:r>
            <a:r>
              <a:rPr lang="en-US" sz="2800" b="1" dirty="0" err="1"/>
              <a:t>nhất</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nhiều</a:t>
            </a:r>
            <a:r>
              <a:rPr lang="en-US" sz="2800" b="1" dirty="0"/>
              <a:t> </a:t>
            </a:r>
            <a:r>
              <a:rPr lang="en-US" sz="2800" b="1" dirty="0" err="1"/>
              <a:t>nhất</a:t>
            </a:r>
            <a:r>
              <a:rPr lang="en-US" sz="2800" b="1" dirty="0"/>
              <a:t>?</a:t>
            </a:r>
          </a:p>
        </p:txBody>
      </p:sp>
      <p:sp>
        <p:nvSpPr>
          <p:cNvPr id="9" name="TextBox 8">
            <a:extLst>
              <a:ext uri="{FF2B5EF4-FFF2-40B4-BE49-F238E27FC236}">
                <a16:creationId xmlns:a16="http://schemas.microsoft.com/office/drawing/2014/main" xmlns="" id="{4BD6063E-07D2-EE68-F804-511DEAFD249F}"/>
              </a:ext>
            </a:extLst>
          </p:cNvPr>
          <p:cNvSpPr txBox="1"/>
          <p:nvPr/>
        </p:nvSpPr>
        <p:spPr>
          <a:xfrm>
            <a:off x="609600" y="4276725"/>
            <a:ext cx="10944225" cy="830997"/>
          </a:xfrm>
          <a:prstGeom prst="rect">
            <a:avLst/>
          </a:prstGeom>
          <a:noFill/>
        </p:spPr>
        <p:txBody>
          <a:bodyPr wrap="square" rtlCol="0">
            <a:spAutoFit/>
          </a:bodyPr>
          <a:lstStyle/>
          <a:p>
            <a:pPr algn="just"/>
            <a:r>
              <a:rPr lang="en-US" sz="2400" b="1" dirty="0" err="1">
                <a:solidFill>
                  <a:srgbClr val="FF0000"/>
                </a:solidFill>
              </a:rPr>
              <a:t>Trong</a:t>
            </a:r>
            <a:r>
              <a:rPr lang="en-US" sz="2400" b="1" dirty="0">
                <a:solidFill>
                  <a:srgbClr val="FF0000"/>
                </a:solidFill>
              </a:rPr>
              <a:t> </a:t>
            </a:r>
            <a:r>
              <a:rPr lang="en-US" sz="2400" b="1" dirty="0" err="1">
                <a:solidFill>
                  <a:srgbClr val="FF0000"/>
                </a:solidFill>
              </a:rPr>
              <a:t>trang</a:t>
            </a:r>
            <a:r>
              <a:rPr lang="en-US" sz="2400" b="1" dirty="0">
                <a:solidFill>
                  <a:srgbClr val="FF0000"/>
                </a:solidFill>
              </a:rPr>
              <a:t> </a:t>
            </a:r>
            <a:r>
              <a:rPr lang="en-US" sz="2400" b="1" dirty="0" err="1">
                <a:solidFill>
                  <a:srgbClr val="FF0000"/>
                </a:solidFill>
              </a:rPr>
              <a:t>trại</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loại</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nuôi</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Gà</a:t>
            </a:r>
            <a:r>
              <a:rPr lang="en-US" sz="2400" b="1" dirty="0">
                <a:solidFill>
                  <a:srgbClr val="FF0000"/>
                </a:solidFill>
              </a:rPr>
              <a:t>,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Dê</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có</a:t>
            </a:r>
            <a:r>
              <a:rPr lang="en-US" sz="2400" b="1" dirty="0">
                <a:solidFill>
                  <a:srgbClr val="FF0000"/>
                </a:solidFill>
              </a:rPr>
              <a:t> 45 con, </a:t>
            </a:r>
            <a:r>
              <a:rPr lang="en-US" sz="2400" b="1" dirty="0" err="1">
                <a:solidFill>
                  <a:srgbClr val="FF0000"/>
                </a:solidFill>
              </a:rPr>
              <a:t>Gà</a:t>
            </a:r>
            <a:r>
              <a:rPr lang="en-US" sz="2400" b="1" dirty="0">
                <a:solidFill>
                  <a:srgbClr val="FF0000"/>
                </a:solidFill>
              </a:rPr>
              <a:t> </a:t>
            </a:r>
            <a:r>
              <a:rPr lang="en-US" sz="2400" b="1" dirty="0" err="1">
                <a:solidFill>
                  <a:srgbClr val="FF0000"/>
                </a:solidFill>
              </a:rPr>
              <a:t>có</a:t>
            </a:r>
            <a:r>
              <a:rPr lang="en-US" sz="2400" b="1" dirty="0">
                <a:solidFill>
                  <a:srgbClr val="FF0000"/>
                </a:solidFill>
              </a:rPr>
              <a:t> 120 con,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có</a:t>
            </a:r>
            <a:r>
              <a:rPr lang="en-US" sz="2400" b="1" dirty="0">
                <a:solidFill>
                  <a:srgbClr val="FF0000"/>
                </a:solidFill>
              </a:rPr>
              <a:t> 78 con, </a:t>
            </a:r>
            <a:r>
              <a:rPr lang="en-US" sz="2400" b="1" dirty="0" err="1">
                <a:solidFill>
                  <a:srgbClr val="FF0000"/>
                </a:solidFill>
              </a:rPr>
              <a:t>Dê</a:t>
            </a:r>
            <a:r>
              <a:rPr lang="en-US" sz="2400" b="1" dirty="0">
                <a:solidFill>
                  <a:srgbClr val="FF0000"/>
                </a:solidFill>
              </a:rPr>
              <a:t> </a:t>
            </a:r>
            <a:r>
              <a:rPr lang="en-US" sz="2400" b="1" dirty="0" err="1">
                <a:solidFill>
                  <a:srgbClr val="FF0000"/>
                </a:solidFill>
              </a:rPr>
              <a:t>có</a:t>
            </a:r>
            <a:r>
              <a:rPr lang="en-US" sz="2400" b="1" dirty="0">
                <a:solidFill>
                  <a:srgbClr val="FF0000"/>
                </a:solidFill>
              </a:rPr>
              <a:t> 36 con.</a:t>
            </a:r>
          </a:p>
        </p:txBody>
      </p:sp>
      <p:sp>
        <p:nvSpPr>
          <p:cNvPr id="16" name="TextBox 15">
            <a:extLst>
              <a:ext uri="{FF2B5EF4-FFF2-40B4-BE49-F238E27FC236}">
                <a16:creationId xmlns:a16="http://schemas.microsoft.com/office/drawing/2014/main" xmlns="" id="{189B89F3-BE03-8D8E-03C7-FB6434D2DE7E}"/>
              </a:ext>
            </a:extLst>
          </p:cNvPr>
          <p:cNvSpPr txBox="1"/>
          <p:nvPr/>
        </p:nvSpPr>
        <p:spPr>
          <a:xfrm>
            <a:off x="666750" y="5638800"/>
            <a:ext cx="10944225" cy="461665"/>
          </a:xfrm>
          <a:prstGeom prst="rect">
            <a:avLst/>
          </a:prstGeom>
          <a:noFill/>
        </p:spPr>
        <p:txBody>
          <a:bodyPr wrap="square" rtlCol="0">
            <a:spAutoFit/>
          </a:bodyPr>
          <a:lstStyle/>
          <a:p>
            <a:pPr algn="just"/>
            <a:r>
              <a:rPr lang="en-US" sz="2400" b="1">
                <a:solidFill>
                  <a:srgbClr val="FF0000"/>
                </a:solidFill>
              </a:rPr>
              <a:t>Trong trang trại, loại vật nuôi Dê ít nhất. Loại vật nuôi Gà nhiều nhất.</a:t>
            </a:r>
            <a:endParaRPr lang="en-US" sz="2400" b="1" dirty="0">
              <a:solidFill>
                <a:srgbClr val="FF0000"/>
              </a:solidFill>
            </a:endParaRPr>
          </a:p>
        </p:txBody>
      </p:sp>
    </p:spTree>
    <p:extLst>
      <p:ext uri="{BB962C8B-B14F-4D97-AF65-F5344CB8AC3E}">
        <p14:creationId xmlns:p14="http://schemas.microsoft.com/office/powerpoint/2010/main" val="737819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千图网海量PPT模板www.58pic.com ​​">
  <a:themeElements>
    <a:clrScheme name="自定义 1296">
      <a:dk1>
        <a:sysClr val="windowText" lastClr="000000"/>
      </a:dk1>
      <a:lt1>
        <a:sysClr val="window" lastClr="FFFFFF"/>
      </a:lt1>
      <a:dk2>
        <a:srgbClr val="44546A"/>
      </a:dk2>
      <a:lt2>
        <a:srgbClr val="E7E6E6"/>
      </a:lt2>
      <a:accent1>
        <a:srgbClr val="CF8523"/>
      </a:accent1>
      <a:accent2>
        <a:srgbClr val="E1C459"/>
      </a:accent2>
      <a:accent3>
        <a:srgbClr val="CF8523"/>
      </a:accent3>
      <a:accent4>
        <a:srgbClr val="E1C459"/>
      </a:accent4>
      <a:accent5>
        <a:srgbClr val="CF8523"/>
      </a:accent5>
      <a:accent6>
        <a:srgbClr val="E1C459"/>
      </a:accent6>
      <a:hlink>
        <a:srgbClr val="CF8523"/>
      </a:hlink>
      <a:folHlink>
        <a:srgbClr val="E1C45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626</Words>
  <Application>Microsoft Office PowerPoint</Application>
  <PresentationFormat>Widescreen</PresentationFormat>
  <Paragraphs>45</Paragraphs>
  <Slides>14</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Cambria</vt:lpstr>
      <vt:lpstr>PangMenZhengDao</vt:lpstr>
      <vt:lpstr>Source Han Sans HW SC</vt:lpstr>
      <vt:lpstr>等线</vt:lpstr>
      <vt:lpstr>等线 Light</vt:lpstr>
      <vt:lpstr>千图网海量PPT模板www.58pic.com ​​</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9</cp:revision>
  <dcterms:created xsi:type="dcterms:W3CDTF">2023-02-06T10:02:05Z</dcterms:created>
  <dcterms:modified xsi:type="dcterms:W3CDTF">2025-04-15T21:24:27Z</dcterms:modified>
</cp:coreProperties>
</file>