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9"/>
  </p:notesMasterIdLst>
  <p:sldIdLst>
    <p:sldId id="364" r:id="rId4"/>
    <p:sldId id="367" r:id="rId5"/>
    <p:sldId id="265" r:id="rId6"/>
    <p:sldId id="355" r:id="rId7"/>
    <p:sldId id="344" r:id="rId8"/>
    <p:sldId id="368" r:id="rId9"/>
    <p:sldId id="345" r:id="rId10"/>
    <p:sldId id="369" r:id="rId11"/>
    <p:sldId id="370" r:id="rId12"/>
    <p:sldId id="8629" r:id="rId13"/>
    <p:sldId id="8630" r:id="rId14"/>
    <p:sldId id="8625" r:id="rId15"/>
    <p:sldId id="493" r:id="rId16"/>
    <p:sldId id="8631"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A5C4D-238D-49B3-9DFD-55015589843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CBF8-B19C-4F1B-B6DC-E68663A83623}" type="slidenum">
              <a:rPr lang="en-US" smtClean="0"/>
              <a:t>‹#›</a:t>
            </a:fld>
            <a:endParaRPr lang="en-US"/>
          </a:p>
        </p:txBody>
      </p:sp>
    </p:spTree>
    <p:extLst>
      <p:ext uri="{BB962C8B-B14F-4D97-AF65-F5344CB8AC3E}">
        <p14:creationId xmlns:p14="http://schemas.microsoft.com/office/powerpoint/2010/main" val="27562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78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3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61" name="Google Shape;861;p20"/>
          <p:cNvGrpSpPr/>
          <p:nvPr/>
        </p:nvGrpSpPr>
        <p:grpSpPr>
          <a:xfrm flipH="1">
            <a:off x="9985093" y="325285"/>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7" name="Google Shape;877;p20"/>
          <p:cNvGrpSpPr/>
          <p:nvPr/>
        </p:nvGrpSpPr>
        <p:grpSpPr>
          <a:xfrm>
            <a:off x="11316720" y="5633825"/>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3202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852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426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4787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8228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22507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95111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7"/>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63" name="Google Shape;1463;p32"/>
          <p:cNvGrpSpPr/>
          <p:nvPr/>
        </p:nvGrpSpPr>
        <p:grpSpPr>
          <a:xfrm rot="-3617422" flipH="1">
            <a:off x="11321329"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0" name="Google Shape;1470;p32"/>
          <p:cNvGrpSpPr/>
          <p:nvPr/>
        </p:nvGrpSpPr>
        <p:grpSpPr>
          <a:xfrm flipH="1">
            <a:off x="83552" y="5593042"/>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84" name="Google Shape;1484;p32"/>
          <p:cNvGrpSpPr/>
          <p:nvPr/>
        </p:nvGrpSpPr>
        <p:grpSpPr>
          <a:xfrm rot="10800000" flipH="1">
            <a:off x="10426906" y="-295958"/>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3" name="Google Shape;1493;p32"/>
          <p:cNvGrpSpPr/>
          <p:nvPr/>
        </p:nvGrpSpPr>
        <p:grpSpPr>
          <a:xfrm rot="2839265">
            <a:off x="761753" y="-227150"/>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1084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41793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0574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22948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4/5/2025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055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7" y="4855416"/>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6" name="Google Shape;1506;p33"/>
          <p:cNvGrpSpPr/>
          <p:nvPr/>
        </p:nvGrpSpPr>
        <p:grpSpPr>
          <a:xfrm flipH="1">
            <a:off x="10300594" y="1443977"/>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15" name="Google Shape;1515;p33"/>
          <p:cNvGrpSpPr/>
          <p:nvPr/>
        </p:nvGrpSpPr>
        <p:grpSpPr>
          <a:xfrm flipH="1">
            <a:off x="3864681"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33"/>
          <p:cNvGrpSpPr/>
          <p:nvPr/>
        </p:nvGrpSpPr>
        <p:grpSpPr>
          <a:xfrm rot="615299" flipH="1">
            <a:off x="372562" y="1412125"/>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2" name="Google Shape;1552;p33"/>
          <p:cNvSpPr/>
          <p:nvPr/>
        </p:nvSpPr>
        <p:spPr>
          <a:xfrm>
            <a:off x="10043141" y="6431404"/>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4" name="Google Shape;1554;p33"/>
          <p:cNvSpPr/>
          <p:nvPr/>
        </p:nvSpPr>
        <p:spPr>
          <a:xfrm>
            <a:off x="6226152" y="6515217"/>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20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0" name="Google Shape;1570;p34"/>
          <p:cNvGrpSpPr/>
          <p:nvPr/>
        </p:nvGrpSpPr>
        <p:grpSpPr>
          <a:xfrm rot="-4477981" flipH="1">
            <a:off x="11187224"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8" name="Google Shape;1598;p34"/>
          <p:cNvGrpSpPr/>
          <p:nvPr/>
        </p:nvGrpSpPr>
        <p:grpSpPr>
          <a:xfrm rot="10800000" flipH="1">
            <a:off x="4932670"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07838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5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3066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7737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3886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4/5/2025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9296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jp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36C73BB-99C8-4C31-8316-6E3B75D8F6F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43790" y="105075"/>
            <a:ext cx="1219802" cy="1219802"/>
          </a:xfrm>
          <a:prstGeom prst="rect">
            <a:avLst/>
          </a:prstGeom>
        </p:spPr>
      </p:pic>
    </p:spTree>
    <p:extLst>
      <p:ext uri="{BB962C8B-B14F-4D97-AF65-F5344CB8AC3E}">
        <p14:creationId xmlns:p14="http://schemas.microsoft.com/office/powerpoint/2010/main" val="617913929"/>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11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3420025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emf"/><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12" name="Picture 11">
            <a:extLst>
              <a:ext uri="{FF2B5EF4-FFF2-40B4-BE49-F238E27FC236}">
                <a16:creationId xmlns:a16="http://schemas.microsoft.com/office/drawing/2014/main" id="{8D4C1B02-64A2-452B-98B9-7C589941B9B9}"/>
              </a:ext>
            </a:extLst>
          </p:cNvPr>
          <p:cNvPicPr>
            <a:picLocks noChangeAspect="1"/>
          </p:cNvPicPr>
          <p:nvPr/>
        </p:nvPicPr>
        <p:blipFill>
          <a:blip r:embed="rId6"/>
          <a:stretch>
            <a:fillRect/>
          </a:stretch>
        </p:blipFill>
        <p:spPr>
          <a:xfrm>
            <a:off x="1644332" y="2383038"/>
            <a:ext cx="9102117" cy="2310584"/>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7"/>
          <a:stretch>
            <a:fillRect/>
          </a:stretch>
        </p:blipFill>
        <p:spPr>
          <a:xfrm>
            <a:off x="3263558" y="1057126"/>
            <a:ext cx="5468586" cy="1121761"/>
          </a:xfrm>
          <a:prstGeom prst="rect">
            <a:avLst/>
          </a:prstGeom>
        </p:spPr>
      </p:pic>
      <p:sp>
        <p:nvSpPr>
          <p:cNvPr id="3" name="Oval 2">
            <a:extLst>
              <a:ext uri="{FF2B5EF4-FFF2-40B4-BE49-F238E27FC236}">
                <a16:creationId xmlns:a16="http://schemas.microsoft.com/office/drawing/2014/main" id="{214E1473-988B-5CF9-BD5B-0E3AB78AE2EF}"/>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76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thói quen không tốt ảnh hưởng đến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việc cần làm để chăm  sóc và bảo vệ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4" name="Picture 3">
            <a:extLst>
              <a:ext uri="{FF2B5EF4-FFF2-40B4-BE49-F238E27FC236}">
                <a16:creationId xmlns:a16="http://schemas.microsoft.com/office/drawing/2014/main" id="{80669C80-FC91-491D-8D0F-D70580B5E275}"/>
              </a:ext>
            </a:extLst>
          </p:cNvPr>
          <p:cNvPicPr>
            <a:picLocks noChangeAspect="1"/>
          </p:cNvPicPr>
          <p:nvPr/>
        </p:nvPicPr>
        <p:blipFill>
          <a:blip r:embed="rId3"/>
          <a:stretch>
            <a:fillRect/>
          </a:stretch>
        </p:blipFill>
        <p:spPr>
          <a:xfrm>
            <a:off x="1275748" y="636069"/>
            <a:ext cx="9302416" cy="531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Oval 1">
            <a:extLst>
              <a:ext uri="{FF2B5EF4-FFF2-40B4-BE49-F238E27FC236}">
                <a16:creationId xmlns:a16="http://schemas.microsoft.com/office/drawing/2014/main" id="{194660E6-6494-A5B0-0A8D-BF2CFEB8B36A}"/>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
        <p:nvSpPr>
          <p:cNvPr id="2" name="Oval 1">
            <a:extLst>
              <a:ext uri="{FF2B5EF4-FFF2-40B4-BE49-F238E27FC236}">
                <a16:creationId xmlns:a16="http://schemas.microsoft.com/office/drawing/2014/main" id="{FE382374-697F-0653-8D63-B561E0F7A00B}"/>
              </a:ext>
            </a:extLst>
          </p:cNvPr>
          <p:cNvSpPr/>
          <p:nvPr/>
        </p:nvSpPr>
        <p:spPr>
          <a:xfrm>
            <a:off x="-1281124" y="562819"/>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thói quen làm ảnh hưởng đến các cơ quan tiêu hóa, tuần hoàn, thần kinh: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Thức khuya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đồ chiên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Sử dụng các chất kích thích như rượu, bia,…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chơi thể thao quá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không điều độ</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rPr>
              <a:t>………</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việc cần làm để chăm sóc và bảo vệ cơ quan tiêu hoá, tuần hoàn, thần kinh:</a:t>
            </a:r>
            <a:endParaRPr lang="en-US" sz="3200" b="1" i="1" dirty="0">
              <a:solidFill>
                <a:srgbClr val="FFFF00"/>
              </a:solidFill>
              <a:latin typeface="Calibri" panose="020F0502020204030204"/>
            </a:endParaRPr>
          </a:p>
          <a:p>
            <a:pPr marL="457200" lvl="0" indent="-457200" algn="just">
              <a:buFont typeface="Arial" panose="020B0604020202020204" pitchFamily="34" charset="0"/>
              <a:buChar char="•"/>
            </a:pPr>
            <a:r>
              <a:rPr lang="vi-VN" sz="3200" b="1" i="1" dirty="0">
                <a:solidFill>
                  <a:prstClr val="white"/>
                </a:solidFill>
                <a:latin typeface="Calibri" panose="020F0502020204030204"/>
              </a:rPr>
              <a:t>Ngủ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rau</a:t>
            </a:r>
          </a:p>
          <a:p>
            <a:pPr marL="457200" lvl="0" indent="-457200" algn="just">
              <a:buFont typeface="Arial" panose="020B0604020202020204" pitchFamily="34" charset="0"/>
              <a:buChar char="•"/>
            </a:pPr>
            <a:r>
              <a:rPr lang="vi-VN" sz="3200" b="1" i="1" dirty="0">
                <a:solidFill>
                  <a:prstClr val="white"/>
                </a:solidFill>
                <a:latin typeface="Calibri" panose="020F0502020204030204"/>
              </a:rPr>
              <a:t>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vui chơi vừa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điều độ, đủ chất,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sử dụng các chất kích thích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Tâm trạng, cảm xúc vui vẻ, tích cực</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01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822340" y="2229803"/>
            <a:ext cx="501836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Thực</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hành</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Oval 41">
            <a:extLst>
              <a:ext uri="{FF2B5EF4-FFF2-40B4-BE49-F238E27FC236}">
                <a16:creationId xmlns:a16="http://schemas.microsoft.com/office/drawing/2014/main" id="{15F676FE-34A1-5DDE-0C81-251CF6A60E4F}"/>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322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890543"/>
            <a:chOff x="446420" y="312616"/>
            <a:chExt cx="4735742" cy="195335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1155437"/>
            </a:xfrm>
            <a:prstGeom prst="rect">
              <a:avLst/>
            </a:prstGeom>
            <a:noFill/>
          </p:spPr>
          <p:txBody>
            <a:bodyPr wrap="square">
              <a:spAutoFit/>
            </a:bodyPr>
            <a:lstStyle/>
            <a:p>
              <a:pPr algn="ctr" defTabSz="1219170">
                <a:buClr>
                  <a:srgbClr val="000000"/>
                </a:buClr>
              </a:pPr>
              <a:r>
                <a:rPr lang="en-US" sz="3600" b="1" dirty="0">
                  <a:solidFill>
                    <a:srgbClr val="FF0000"/>
                  </a:solidFill>
                  <a:latin typeface="Calibri" panose="020F0502020204030204" pitchFamily="34" charset="0"/>
                  <a:cs typeface="Calibri" panose="020F0502020204030204" pitchFamily="34" charset="0"/>
                </a:rPr>
                <a:t>1. </a:t>
              </a:r>
              <a:r>
                <a:rPr lang="vi-VN" sz="3600" b="1" i="0" dirty="0">
                  <a:solidFill>
                    <a:srgbClr val="FF0000"/>
                  </a:solidFill>
                  <a:effectLst/>
                  <a:latin typeface="Calibri" panose="020F0502020204030204" pitchFamily="34" charset="0"/>
                  <a:cs typeface="Calibri" panose="020F0502020204030204" pitchFamily="34" charset="0"/>
                </a:rPr>
                <a:t>Hoàn thành sơ đồ theo gợi ý sau và chia sẻ với các bạn.</a:t>
              </a:r>
              <a:endParaRPr lang="en-US" sz="3600" b="1" kern="0" dirty="0">
                <a:solidFill>
                  <a:srgbClr val="FF0000"/>
                </a:solidFill>
                <a:latin typeface="Calibri" panose="020F0502020204030204" pitchFamily="34" charset="0"/>
                <a:cs typeface="Calibri" panose="020F0502020204030204" pitchFamily="34" charset="0"/>
                <a:sym typeface="Vibur"/>
              </a:endParaRPr>
            </a:p>
          </p:txBody>
        </p:sp>
      </p:grpSp>
      <p:pic>
        <p:nvPicPr>
          <p:cNvPr id="8" name="Picture 7">
            <a:extLst>
              <a:ext uri="{FF2B5EF4-FFF2-40B4-BE49-F238E27FC236}">
                <a16:creationId xmlns:a16="http://schemas.microsoft.com/office/drawing/2014/main" id="{ADAE29C6-683B-4095-A2C0-35419B4A4B21}"/>
              </a:ext>
            </a:extLst>
          </p:cNvPr>
          <p:cNvPicPr>
            <a:picLocks noChangeAspect="1"/>
          </p:cNvPicPr>
          <p:nvPr/>
        </p:nvPicPr>
        <p:blipFill>
          <a:blip r:embed="rId3"/>
          <a:stretch>
            <a:fillRect/>
          </a:stretch>
        </p:blipFill>
        <p:spPr>
          <a:xfrm>
            <a:off x="2181726" y="1423887"/>
            <a:ext cx="7222155" cy="472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Oval 1">
            <a:extLst>
              <a:ext uri="{FF2B5EF4-FFF2-40B4-BE49-F238E27FC236}">
                <a16:creationId xmlns:a16="http://schemas.microsoft.com/office/drawing/2014/main" id="{D109231F-C923-0AC0-8FB0-283F5FCD57BB}"/>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621216"/>
            <a:ext cx="8100189" cy="1015663"/>
          </a:xfrm>
          <a:prstGeom prst="rect">
            <a:avLst/>
          </a:prstGeom>
          <a:noFill/>
        </p:spPr>
        <p:txBody>
          <a:bodyPr wrap="square">
            <a:spAutoFit/>
          </a:bodyPr>
          <a:lstStyle/>
          <a:p>
            <a:pPr algn="ctr"/>
            <a:r>
              <a:rPr lang="nl-NL" sz="6000" b="1" dirty="0">
                <a:solidFill>
                  <a:srgbClr val="002060"/>
                </a:solidFill>
                <a:latin typeface="Calibri" panose="020F0502020204030204" pitchFamily="34" charset="0"/>
                <a:cs typeface="Calibri" panose="020F0502020204030204" pitchFamily="34" charset="0"/>
              </a:rPr>
              <a:t>Hoàn thành sơ đồ</a:t>
            </a:r>
            <a:endParaRPr lang="en-US" sz="6000" b="1"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r>
                <a:rPr lang="en-US" sz="4400" b="1" dirty="0" err="1">
                  <a:solidFill>
                    <a:srgbClr val="FF0000"/>
                  </a:solidFill>
                  <a:latin typeface="Calibri" panose="020F0502020204030204" pitchFamily="34" charset="0"/>
                  <a:cs typeface="Calibri" panose="020F0502020204030204" pitchFamily="34" charset="0"/>
                </a:rPr>
                <a:t>Thảo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luận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nhóm</a:t>
              </a:r>
              <a:r>
                <a:rPr lang="en-US" sz="4400" b="1" dirty="0">
                  <a:solidFill>
                    <a:srgbClr val="FF0000"/>
                  </a:solidFill>
                  <a:latin typeface="Calibri" panose="020F0502020204030204" pitchFamily="34" charset="0"/>
                  <a:cs typeface="Calibri" panose="020F0502020204030204" pitchFamily="34" charset="0"/>
                </a:rPr>
                <a:t> 4</a:t>
              </a:r>
            </a:p>
          </p:txBody>
        </p:sp>
      </p:grpSp>
      <p:sp>
        <p:nvSpPr>
          <p:cNvPr id="13" name="Oval 12">
            <a:extLst>
              <a:ext uri="{FF2B5EF4-FFF2-40B4-BE49-F238E27FC236}">
                <a16:creationId xmlns:a16="http://schemas.microsoft.com/office/drawing/2014/main" id="{40D17DC0-0752-8FE1-A6E1-049B1F251C6F}"/>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5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8" name="Rectangle 7">
            <a:extLst>
              <a:ext uri="{FF2B5EF4-FFF2-40B4-BE49-F238E27FC236}">
                <a16:creationId xmlns:a16="http://schemas.microsoft.com/office/drawing/2014/main" id="{660DDDB1-ABC3-403B-B1F9-E68B5790DC3D}"/>
              </a:ext>
            </a:extLst>
          </p:cNvPr>
          <p:cNvSpPr/>
          <p:nvPr/>
        </p:nvSpPr>
        <p:spPr>
          <a:xfrm>
            <a:off x="240632" y="2820202"/>
            <a:ext cx="1925052" cy="10491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Con </a:t>
            </a:r>
            <a:r>
              <a:rPr lang="en-US" sz="2000" b="1" dirty="0" err="1">
                <a:solidFill>
                  <a:srgbClr val="002060"/>
                </a:solidFill>
              </a:rPr>
              <a:t>người</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sức</a:t>
            </a:r>
            <a:r>
              <a:rPr lang="en-US" sz="2000" b="1" dirty="0">
                <a:solidFill>
                  <a:srgbClr val="002060"/>
                </a:solidFill>
              </a:rPr>
              <a:t> </a:t>
            </a:r>
            <a:r>
              <a:rPr lang="en-US" sz="2000" b="1" dirty="0" err="1">
                <a:solidFill>
                  <a:srgbClr val="002060"/>
                </a:solidFill>
              </a:rPr>
              <a:t>khỏe</a:t>
            </a:r>
            <a:endParaRPr lang="en-US" sz="2000" b="1" dirty="0">
              <a:solidFill>
                <a:srgbClr val="002060"/>
              </a:solidFill>
            </a:endParaRPr>
          </a:p>
        </p:txBody>
      </p:sp>
      <p:sp>
        <p:nvSpPr>
          <p:cNvPr id="10" name="Left Bracket 9">
            <a:extLst>
              <a:ext uri="{FF2B5EF4-FFF2-40B4-BE49-F238E27FC236}">
                <a16:creationId xmlns:a16="http://schemas.microsoft.com/office/drawing/2014/main" id="{3AF9826E-5739-437B-9F1F-81A8C63E6318}"/>
              </a:ext>
            </a:extLst>
          </p:cNvPr>
          <p:cNvSpPr/>
          <p:nvPr/>
        </p:nvSpPr>
        <p:spPr>
          <a:xfrm>
            <a:off x="2521819" y="1116531"/>
            <a:ext cx="481263" cy="4745253"/>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5EA0697-C09B-4025-91AD-30BC2300FDB3}"/>
              </a:ext>
            </a:extLst>
          </p:cNvPr>
          <p:cNvCxnSpPr>
            <a:cxnSpLocks/>
          </p:cNvCxnSpPr>
          <p:nvPr/>
        </p:nvCxnSpPr>
        <p:spPr>
          <a:xfrm>
            <a:off x="2165683" y="3315905"/>
            <a:ext cx="808524" cy="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F724C39-E479-4516-9575-BD7AFFE3D84D}"/>
              </a:ext>
            </a:extLst>
          </p:cNvPr>
          <p:cNvSpPr/>
          <p:nvPr/>
        </p:nvSpPr>
        <p:spPr>
          <a:xfrm>
            <a:off x="2983833" y="519765"/>
            <a:ext cx="1559291" cy="104915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tiêu</a:t>
            </a:r>
            <a:r>
              <a:rPr lang="en-US" sz="2000" b="1" dirty="0">
                <a:solidFill>
                  <a:srgbClr val="002060"/>
                </a:solidFill>
              </a:rPr>
              <a:t> </a:t>
            </a:r>
            <a:r>
              <a:rPr lang="en-US" sz="2000" b="1" dirty="0" err="1">
                <a:solidFill>
                  <a:srgbClr val="002060"/>
                </a:solidFill>
              </a:rPr>
              <a:t>hóa</a:t>
            </a:r>
            <a:endParaRPr lang="en-US" sz="2000" b="1" dirty="0">
              <a:solidFill>
                <a:srgbClr val="002060"/>
              </a:solidFill>
            </a:endParaRPr>
          </a:p>
        </p:txBody>
      </p:sp>
      <p:sp>
        <p:nvSpPr>
          <p:cNvPr id="21" name="Rectangle 20">
            <a:extLst>
              <a:ext uri="{FF2B5EF4-FFF2-40B4-BE49-F238E27FC236}">
                <a16:creationId xmlns:a16="http://schemas.microsoft.com/office/drawing/2014/main" id="{70E7FEC3-7280-44B1-A1C6-790EADEEAF33}"/>
              </a:ext>
            </a:extLst>
          </p:cNvPr>
          <p:cNvSpPr/>
          <p:nvPr/>
        </p:nvSpPr>
        <p:spPr>
          <a:xfrm>
            <a:off x="2954958" y="2762449"/>
            <a:ext cx="1559291" cy="1049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tuần</a:t>
            </a:r>
            <a:r>
              <a:rPr lang="en-US" sz="2000" b="1" dirty="0">
                <a:solidFill>
                  <a:srgbClr val="002060"/>
                </a:solidFill>
              </a:rPr>
              <a:t> </a:t>
            </a:r>
            <a:r>
              <a:rPr lang="en-US" sz="2000" b="1" dirty="0" err="1">
                <a:solidFill>
                  <a:srgbClr val="002060"/>
                </a:solidFill>
              </a:rPr>
              <a:t>hoàn</a:t>
            </a:r>
            <a:endParaRPr lang="en-US" sz="2000" b="1" dirty="0">
              <a:solidFill>
                <a:srgbClr val="002060"/>
              </a:solidFill>
            </a:endParaRPr>
          </a:p>
        </p:txBody>
      </p:sp>
      <p:sp>
        <p:nvSpPr>
          <p:cNvPr id="26" name="Rectangle 25">
            <a:extLst>
              <a:ext uri="{FF2B5EF4-FFF2-40B4-BE49-F238E27FC236}">
                <a16:creationId xmlns:a16="http://schemas.microsoft.com/office/drawing/2014/main" id="{49CF6175-0D94-44BE-9ED4-7677373D28DA}"/>
              </a:ext>
            </a:extLst>
          </p:cNvPr>
          <p:cNvSpPr/>
          <p:nvPr/>
        </p:nvSpPr>
        <p:spPr>
          <a:xfrm>
            <a:off x="2945331" y="5505652"/>
            <a:ext cx="1559291" cy="104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27" name="Left Bracket 26">
            <a:extLst>
              <a:ext uri="{FF2B5EF4-FFF2-40B4-BE49-F238E27FC236}">
                <a16:creationId xmlns:a16="http://schemas.microsoft.com/office/drawing/2014/main" id="{52B0A17C-1366-442C-B9C2-F52E0A1FFD9E}"/>
              </a:ext>
            </a:extLst>
          </p:cNvPr>
          <p:cNvSpPr/>
          <p:nvPr/>
        </p:nvSpPr>
        <p:spPr>
          <a:xfrm>
            <a:off x="4851133" y="231010"/>
            <a:ext cx="481263" cy="1636292"/>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7CD7A9F-751D-4644-8D27-D832785AE4A2}"/>
              </a:ext>
            </a:extLst>
          </p:cNvPr>
          <p:cNvCxnSpPr>
            <a:cxnSpLocks/>
          </p:cNvCxnSpPr>
          <p:nvPr/>
        </p:nvCxnSpPr>
        <p:spPr>
          <a:xfrm>
            <a:off x="4552750" y="1092469"/>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C24950-D670-41C8-9B87-A5967476D540}"/>
              </a:ext>
            </a:extLst>
          </p:cNvPr>
          <p:cNvSpPr/>
          <p:nvPr/>
        </p:nvSpPr>
        <p:spPr>
          <a:xfrm>
            <a:off x="5178393" y="0"/>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miệng</a:t>
            </a:r>
            <a:r>
              <a:rPr lang="en-US" sz="2000" b="1" dirty="0">
                <a:solidFill>
                  <a:srgbClr val="002060"/>
                </a:solidFill>
              </a:rPr>
              <a:t>, </a:t>
            </a:r>
            <a:r>
              <a:rPr lang="en-US" sz="2000" b="1" dirty="0" err="1">
                <a:solidFill>
                  <a:srgbClr val="002060"/>
                </a:solidFill>
              </a:rPr>
              <a:t>thực</a:t>
            </a:r>
            <a:r>
              <a:rPr lang="en-US" sz="2000" b="1" dirty="0">
                <a:solidFill>
                  <a:srgbClr val="002060"/>
                </a:solidFill>
              </a:rPr>
              <a:t> </a:t>
            </a:r>
            <a:r>
              <a:rPr lang="en-US" sz="2000" b="1" dirty="0" err="1">
                <a:solidFill>
                  <a:srgbClr val="002060"/>
                </a:solidFill>
              </a:rPr>
              <a:t>quản</a:t>
            </a:r>
            <a:r>
              <a:rPr lang="en-US" sz="2000" b="1" dirty="0">
                <a:solidFill>
                  <a:srgbClr val="002060"/>
                </a:solidFill>
              </a:rPr>
              <a:t>, </a:t>
            </a:r>
            <a:r>
              <a:rPr lang="en-US" sz="2000" b="1" dirty="0" err="1">
                <a:solidFill>
                  <a:srgbClr val="002060"/>
                </a:solidFill>
              </a:rPr>
              <a:t>dạ</a:t>
            </a:r>
            <a:r>
              <a:rPr lang="en-US" sz="2000" b="1" dirty="0">
                <a:solidFill>
                  <a:srgbClr val="002060"/>
                </a:solidFill>
              </a:rPr>
              <a:t> </a:t>
            </a:r>
            <a:r>
              <a:rPr lang="en-US" sz="2000" b="1" dirty="0" err="1">
                <a:solidFill>
                  <a:srgbClr val="002060"/>
                </a:solidFill>
              </a:rPr>
              <a:t>dày</a:t>
            </a:r>
            <a:r>
              <a:rPr lang="en-US" sz="2000" b="1" dirty="0">
                <a:solidFill>
                  <a:srgbClr val="002060"/>
                </a:solidFill>
              </a:rPr>
              <a:t>, </a:t>
            </a:r>
            <a:r>
              <a:rPr lang="en-US" sz="2000" b="1" dirty="0" err="1">
                <a:solidFill>
                  <a:srgbClr val="002060"/>
                </a:solidFill>
              </a:rPr>
              <a:t>ruột</a:t>
            </a:r>
            <a:r>
              <a:rPr lang="en-US" sz="2000" b="1" dirty="0">
                <a:solidFill>
                  <a:srgbClr val="002060"/>
                </a:solidFill>
              </a:rPr>
              <a:t> non, </a:t>
            </a:r>
            <a:r>
              <a:rPr lang="en-US" sz="2000" b="1" dirty="0" err="1">
                <a:solidFill>
                  <a:srgbClr val="002060"/>
                </a:solidFill>
              </a:rPr>
              <a:t>ruột</a:t>
            </a:r>
            <a:r>
              <a:rPr lang="en-US" sz="2000" b="1" dirty="0">
                <a:solidFill>
                  <a:srgbClr val="002060"/>
                </a:solidFill>
              </a:rPr>
              <a:t> </a:t>
            </a:r>
            <a:r>
              <a:rPr lang="en-US" sz="2000" b="1" dirty="0" err="1">
                <a:solidFill>
                  <a:srgbClr val="002060"/>
                </a:solidFill>
              </a:rPr>
              <a:t>già</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hậu</a:t>
            </a:r>
            <a:r>
              <a:rPr lang="en-US" sz="2000" b="1" dirty="0">
                <a:solidFill>
                  <a:srgbClr val="002060"/>
                </a:solidFill>
              </a:rPr>
              <a:t> </a:t>
            </a:r>
            <a:r>
              <a:rPr lang="en-US" sz="2000" b="1" dirty="0" err="1">
                <a:solidFill>
                  <a:srgbClr val="002060"/>
                </a:solidFill>
              </a:rPr>
              <a:t>môn</a:t>
            </a:r>
            <a:r>
              <a:rPr lang="en-US" sz="2000" b="1" dirty="0">
                <a:solidFill>
                  <a:srgbClr val="002060"/>
                </a:solidFill>
              </a:rPr>
              <a:t>. </a:t>
            </a:r>
          </a:p>
        </p:txBody>
      </p:sp>
      <p:sp>
        <p:nvSpPr>
          <p:cNvPr id="32" name="Rectangle: Rounded Corners 31">
            <a:extLst>
              <a:ext uri="{FF2B5EF4-FFF2-40B4-BE49-F238E27FC236}">
                <a16:creationId xmlns:a16="http://schemas.microsoft.com/office/drawing/2014/main" id="{8441B8AE-FB5B-48B7-AED4-1D4A8D9D2942}"/>
              </a:ext>
            </a:extLst>
          </p:cNvPr>
          <p:cNvSpPr/>
          <p:nvPr/>
        </p:nvSpPr>
        <p:spPr>
          <a:xfrm>
            <a:off x="5226519" y="731520"/>
            <a:ext cx="6660680" cy="664143"/>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Chức</a:t>
            </a:r>
            <a:r>
              <a:rPr lang="en-US" b="1" dirty="0">
                <a:solidFill>
                  <a:srgbClr val="002060"/>
                </a:solidFill>
              </a:rPr>
              <a:t> </a:t>
            </a:r>
            <a:r>
              <a:rPr lang="en-US" b="1" dirty="0" err="1">
                <a:solidFill>
                  <a:srgbClr val="002060"/>
                </a:solidFill>
              </a:rPr>
              <a:t>năng</a:t>
            </a:r>
            <a:r>
              <a:rPr lang="en-US" b="1" dirty="0">
                <a:solidFill>
                  <a:srgbClr val="002060"/>
                </a:solidFill>
              </a:rPr>
              <a:t>: </a:t>
            </a:r>
            <a:r>
              <a:rPr lang="en-US" b="1" dirty="0" err="1">
                <a:solidFill>
                  <a:srgbClr val="002060"/>
                </a:solidFill>
              </a:rPr>
              <a:t>biến</a:t>
            </a:r>
            <a:r>
              <a:rPr lang="en-US" b="1" dirty="0">
                <a:solidFill>
                  <a:srgbClr val="002060"/>
                </a:solidFill>
              </a:rPr>
              <a:t> </a:t>
            </a:r>
            <a:r>
              <a:rPr lang="en-US" b="1" dirty="0" err="1">
                <a:solidFill>
                  <a:srgbClr val="002060"/>
                </a:solidFill>
              </a:rPr>
              <a:t>đổi</a:t>
            </a:r>
            <a:r>
              <a:rPr lang="en-US" b="1" dirty="0">
                <a:solidFill>
                  <a:srgbClr val="002060"/>
                </a:solidFill>
              </a:rPr>
              <a:t> </a:t>
            </a:r>
            <a:r>
              <a:rPr lang="en-US" b="1" dirty="0" err="1">
                <a:solidFill>
                  <a:srgbClr val="002060"/>
                </a:solidFill>
              </a:rPr>
              <a:t>thức</a:t>
            </a:r>
            <a:r>
              <a:rPr lang="en-US" b="1" dirty="0">
                <a:solidFill>
                  <a:srgbClr val="002060"/>
                </a:solidFill>
              </a:rPr>
              <a:t> </a:t>
            </a:r>
            <a:r>
              <a:rPr lang="en-US" b="1" dirty="0" err="1">
                <a:solidFill>
                  <a:srgbClr val="002060"/>
                </a:solidFill>
              </a:rPr>
              <a:t>ăn</a:t>
            </a:r>
            <a:r>
              <a:rPr lang="en-US" b="1" dirty="0">
                <a:solidFill>
                  <a:srgbClr val="002060"/>
                </a:solidFill>
              </a:rPr>
              <a:t> </a:t>
            </a:r>
            <a:r>
              <a:rPr lang="en-US" b="1" dirty="0" err="1">
                <a:solidFill>
                  <a:srgbClr val="002060"/>
                </a:solidFill>
              </a:rPr>
              <a:t>thành</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dinh</a:t>
            </a:r>
            <a:r>
              <a:rPr lang="en-US" b="1" dirty="0">
                <a:solidFill>
                  <a:srgbClr val="002060"/>
                </a:solidFill>
              </a:rPr>
              <a:t> </a:t>
            </a:r>
            <a:r>
              <a:rPr lang="en-US" b="1" dirty="0" err="1">
                <a:solidFill>
                  <a:srgbClr val="002060"/>
                </a:solidFill>
              </a:rPr>
              <a:t>dưỡng</a:t>
            </a:r>
            <a:r>
              <a:rPr lang="en-US" b="1" dirty="0">
                <a:solidFill>
                  <a:srgbClr val="002060"/>
                </a:solidFill>
              </a:rPr>
              <a:t> </a:t>
            </a:r>
            <a:r>
              <a:rPr lang="en-US" b="1" dirty="0" err="1">
                <a:solidFill>
                  <a:srgbClr val="002060"/>
                </a:solidFill>
              </a:rPr>
              <a:t>cần</a:t>
            </a:r>
            <a:r>
              <a:rPr lang="en-US" b="1" dirty="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trong</a:t>
            </a:r>
            <a:r>
              <a:rPr lang="en-US" b="1" dirty="0">
                <a:solidFill>
                  <a:srgbClr val="002060"/>
                </a:solidFill>
              </a:rPr>
              <a:t> </a:t>
            </a:r>
            <a:r>
              <a:rPr lang="en-US" b="1" dirty="0" err="1">
                <a:solidFill>
                  <a:srgbClr val="002060"/>
                </a:solidFill>
              </a:rPr>
              <a:t>cơ</a:t>
            </a:r>
            <a:r>
              <a:rPr lang="en-US" b="1" dirty="0">
                <a:solidFill>
                  <a:srgbClr val="002060"/>
                </a:solidFill>
              </a:rPr>
              <a:t> </a:t>
            </a:r>
            <a:r>
              <a:rPr lang="en-US" b="1" dirty="0" err="1">
                <a:solidFill>
                  <a:srgbClr val="002060"/>
                </a:solidFill>
              </a:rPr>
              <a:t>thể</a:t>
            </a:r>
            <a:r>
              <a:rPr lang="en-US" b="1" dirty="0">
                <a:solidFill>
                  <a:srgbClr val="002060"/>
                </a:solidFill>
              </a:rPr>
              <a:t> </a:t>
            </a:r>
            <a:r>
              <a:rPr lang="en-US" b="1" dirty="0" err="1">
                <a:solidFill>
                  <a:srgbClr val="002060"/>
                </a:solidFill>
              </a:rPr>
              <a:t>và</a:t>
            </a:r>
            <a:r>
              <a:rPr lang="en-US" b="1" dirty="0">
                <a:solidFill>
                  <a:srgbClr val="002060"/>
                </a:solidFill>
              </a:rPr>
              <a:t> </a:t>
            </a:r>
            <a:r>
              <a:rPr lang="en-US" b="1" dirty="0" err="1">
                <a:solidFill>
                  <a:srgbClr val="002060"/>
                </a:solidFill>
              </a:rPr>
              <a:t>thải</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cặn</a:t>
            </a:r>
            <a:r>
              <a:rPr lang="en-US" b="1" dirty="0">
                <a:solidFill>
                  <a:srgbClr val="002060"/>
                </a:solidFill>
              </a:rPr>
              <a:t> </a:t>
            </a:r>
            <a:r>
              <a:rPr lang="en-US" b="1" dirty="0" err="1">
                <a:solidFill>
                  <a:srgbClr val="002060"/>
                </a:solidFill>
              </a:rPr>
              <a:t>bã</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err="1">
                <a:solidFill>
                  <a:srgbClr val="002060"/>
                </a:solidFill>
              </a:rPr>
              <a:t>ngoài</a:t>
            </a:r>
            <a:r>
              <a:rPr lang="en-US" b="1" dirty="0">
                <a:solidFill>
                  <a:srgbClr val="002060"/>
                </a:solidFill>
              </a:rPr>
              <a:t>.</a:t>
            </a:r>
          </a:p>
        </p:txBody>
      </p:sp>
      <p:sp>
        <p:nvSpPr>
          <p:cNvPr id="33" name="Rectangle: Rounded Corners 32">
            <a:extLst>
              <a:ext uri="{FF2B5EF4-FFF2-40B4-BE49-F238E27FC236}">
                <a16:creationId xmlns:a16="http://schemas.microsoft.com/office/drawing/2014/main" id="{439131E4-834C-4012-8DED-02155403863C}"/>
              </a:ext>
            </a:extLst>
          </p:cNvPr>
          <p:cNvSpPr/>
          <p:nvPr/>
        </p:nvSpPr>
        <p:spPr>
          <a:xfrm>
            <a:off x="5265020" y="1530417"/>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Cách</a:t>
            </a:r>
            <a:r>
              <a:rPr lang="en-US" sz="2000" b="1" dirty="0">
                <a:solidFill>
                  <a:srgbClr val="002060"/>
                </a:solidFill>
              </a:rPr>
              <a:t> </a:t>
            </a:r>
            <a:r>
              <a:rPr lang="en-US" sz="2000" b="1" dirty="0" err="1">
                <a:solidFill>
                  <a:srgbClr val="002060"/>
                </a:solidFill>
              </a:rPr>
              <a:t>chăm</a:t>
            </a:r>
            <a:r>
              <a:rPr lang="en-US" sz="2000" b="1" dirty="0">
                <a:solidFill>
                  <a:srgbClr val="002060"/>
                </a:solidFill>
              </a:rPr>
              <a:t> </a:t>
            </a:r>
            <a:r>
              <a:rPr lang="en-US" sz="2000" b="1" dirty="0" err="1">
                <a:solidFill>
                  <a:srgbClr val="002060"/>
                </a:solidFill>
              </a:rPr>
              <a:t>sóc</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uống</a:t>
            </a:r>
            <a:r>
              <a:rPr lang="en-US" sz="2000" b="1" dirty="0">
                <a:solidFill>
                  <a:srgbClr val="002060"/>
                </a:solidFill>
              </a:rPr>
              <a:t> </a:t>
            </a:r>
            <a:r>
              <a:rPr lang="en-US" sz="2000" b="1" dirty="0" err="1">
                <a:solidFill>
                  <a:srgbClr val="002060"/>
                </a:solidFill>
              </a:rPr>
              <a:t>đầy</a:t>
            </a:r>
            <a:r>
              <a:rPr lang="en-US" sz="2000" b="1" dirty="0">
                <a:solidFill>
                  <a:srgbClr val="002060"/>
                </a:solidFill>
              </a:rPr>
              <a:t> </a:t>
            </a:r>
            <a:r>
              <a:rPr lang="en-US" sz="2000" b="1" dirty="0" err="1">
                <a:solidFill>
                  <a:srgbClr val="002060"/>
                </a:solidFill>
              </a:rPr>
              <a:t>đủ</a:t>
            </a:r>
            <a:r>
              <a:rPr lang="en-US" sz="2000" b="1" dirty="0">
                <a:solidFill>
                  <a:srgbClr val="002060"/>
                </a:solidFill>
              </a:rPr>
              <a:t> </a:t>
            </a:r>
            <a:r>
              <a:rPr lang="en-US" sz="2000" b="1" dirty="0" err="1">
                <a:solidFill>
                  <a:srgbClr val="002060"/>
                </a:solidFill>
              </a:rPr>
              <a:t>chất</a:t>
            </a:r>
            <a:r>
              <a:rPr lang="en-US" sz="2000" b="1" dirty="0">
                <a:solidFill>
                  <a:srgbClr val="002060"/>
                </a:solidFill>
              </a:rPr>
              <a:t>; </a:t>
            </a:r>
            <a:r>
              <a:rPr lang="en-US" sz="2000" b="1" dirty="0" err="1">
                <a:solidFill>
                  <a:srgbClr val="002060"/>
                </a:solidFill>
              </a:rPr>
              <a:t>hợp</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 </a:t>
            </a:r>
            <a:r>
              <a:rPr lang="en-US" sz="2000" b="1" dirty="0" err="1">
                <a:solidFill>
                  <a:srgbClr val="002060"/>
                </a:solidFill>
              </a:rPr>
              <a:t>rửa</a:t>
            </a:r>
            <a:r>
              <a:rPr lang="en-US" sz="2000" b="1" dirty="0">
                <a:solidFill>
                  <a:srgbClr val="002060"/>
                </a:solidFill>
              </a:rPr>
              <a:t> </a:t>
            </a:r>
            <a:r>
              <a:rPr lang="en-US" sz="2000" b="1" dirty="0" err="1">
                <a:solidFill>
                  <a:srgbClr val="002060"/>
                </a:solidFill>
              </a:rPr>
              <a:t>tay</a:t>
            </a:r>
            <a:r>
              <a:rPr lang="en-US" sz="2000" b="1" dirty="0">
                <a:solidFill>
                  <a:srgbClr val="002060"/>
                </a:solidFill>
              </a:rPr>
              <a:t> </a:t>
            </a:r>
            <a:r>
              <a:rPr lang="en-US" sz="2000" b="1" dirty="0" err="1">
                <a:solidFill>
                  <a:srgbClr val="002060"/>
                </a:solidFill>
              </a:rPr>
              <a:t>trước</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sau</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a:t>
            </a:r>
          </a:p>
        </p:txBody>
      </p:sp>
      <p:sp>
        <p:nvSpPr>
          <p:cNvPr id="34" name="Left Bracket 33">
            <a:extLst>
              <a:ext uri="{FF2B5EF4-FFF2-40B4-BE49-F238E27FC236}">
                <a16:creationId xmlns:a16="http://schemas.microsoft.com/office/drawing/2014/main" id="{5A8A404A-3428-4AA7-909F-DFD6F9561A24}"/>
              </a:ext>
            </a:extLst>
          </p:cNvPr>
          <p:cNvSpPr/>
          <p:nvPr/>
        </p:nvSpPr>
        <p:spPr>
          <a:xfrm>
            <a:off x="4803007" y="2512196"/>
            <a:ext cx="481263" cy="1761421"/>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A03E1C4-A40E-47CE-9627-91B4739B1549}"/>
              </a:ext>
            </a:extLst>
          </p:cNvPr>
          <p:cNvCxnSpPr>
            <a:cxnSpLocks/>
          </p:cNvCxnSpPr>
          <p:nvPr/>
        </p:nvCxnSpPr>
        <p:spPr>
          <a:xfrm>
            <a:off x="4504624" y="3238903"/>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E440825-AEC1-4AEE-BA83-153292EC8509}"/>
              </a:ext>
            </a:extLst>
          </p:cNvPr>
          <p:cNvSpPr/>
          <p:nvPr/>
        </p:nvSpPr>
        <p:spPr>
          <a:xfrm>
            <a:off x="5265020" y="2377440"/>
            <a:ext cx="6660680" cy="63526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gồm</a:t>
            </a:r>
            <a:r>
              <a:rPr lang="en-US" sz="2000" b="1" dirty="0">
                <a:solidFill>
                  <a:srgbClr val="002060"/>
                </a:solidFill>
              </a:rPr>
              <a:t>: </a:t>
            </a:r>
            <a:r>
              <a:rPr lang="en-US" sz="2000" b="1" dirty="0" err="1">
                <a:solidFill>
                  <a:srgbClr val="002060"/>
                </a:solidFill>
              </a:rPr>
              <a:t>động</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tĩnh</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mao</a:t>
            </a:r>
            <a:r>
              <a:rPr lang="en-US" sz="2000" b="1" dirty="0">
                <a:solidFill>
                  <a:srgbClr val="002060"/>
                </a:solidFill>
              </a:rPr>
              <a:t> </a:t>
            </a:r>
            <a:r>
              <a:rPr lang="en-US" sz="2000" b="1" dirty="0" err="1">
                <a:solidFill>
                  <a:srgbClr val="002060"/>
                </a:solidFill>
              </a:rPr>
              <a:t>mạch</a:t>
            </a:r>
            <a:r>
              <a:rPr lang="en-US" sz="2000" b="1" dirty="0">
                <a:solidFill>
                  <a:srgbClr val="002060"/>
                </a:solidFill>
              </a:rPr>
              <a:t>.</a:t>
            </a:r>
          </a:p>
        </p:txBody>
      </p:sp>
      <p:sp>
        <p:nvSpPr>
          <p:cNvPr id="37" name="Rectangle: Rounded Corners 36">
            <a:extLst>
              <a:ext uri="{FF2B5EF4-FFF2-40B4-BE49-F238E27FC236}">
                <a16:creationId xmlns:a16="http://schemas.microsoft.com/office/drawing/2014/main" id="{77E05FA2-B532-4324-9EE9-B8C8AB2CB93B}"/>
              </a:ext>
            </a:extLst>
          </p:cNvPr>
          <p:cNvSpPr/>
          <p:nvPr/>
        </p:nvSpPr>
        <p:spPr>
          <a:xfrm>
            <a:off x="5197643" y="3089710"/>
            <a:ext cx="6660680" cy="65451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Chức</a:t>
            </a:r>
            <a:r>
              <a:rPr lang="en-US" sz="2000" b="1" dirty="0">
                <a:solidFill>
                  <a:srgbClr val="002060"/>
                </a:solidFill>
              </a:rPr>
              <a:t> </a:t>
            </a:r>
            <a:r>
              <a:rPr lang="en-US" sz="2000" b="1" dirty="0" err="1">
                <a:solidFill>
                  <a:srgbClr val="002060"/>
                </a:solidFill>
              </a:rPr>
              <a:t>năng</a:t>
            </a:r>
            <a:r>
              <a:rPr lang="en-US" sz="2000" b="1" dirty="0">
                <a:solidFill>
                  <a:srgbClr val="002060"/>
                </a:solidFill>
              </a:rPr>
              <a:t>: </a:t>
            </a:r>
            <a:r>
              <a:rPr lang="en-US" sz="2000" b="1" dirty="0" err="1">
                <a:solidFill>
                  <a:srgbClr val="002060"/>
                </a:solidFill>
              </a:rPr>
              <a:t>Vận</a:t>
            </a:r>
            <a:r>
              <a:rPr lang="en-US" sz="2000" b="1" dirty="0">
                <a:solidFill>
                  <a:srgbClr val="002060"/>
                </a:solidFill>
              </a:rPr>
              <a:t> </a:t>
            </a:r>
            <a:r>
              <a:rPr lang="en-US" sz="2000" b="1" dirty="0" err="1">
                <a:solidFill>
                  <a:srgbClr val="002060"/>
                </a:solidFill>
              </a:rPr>
              <a:t>chuyển</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đến</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trở</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tim.</a:t>
            </a:r>
            <a:endParaRPr lang="en-US" sz="2000" b="1" dirty="0">
              <a:solidFill>
                <a:srgbClr val="002060"/>
              </a:solidFill>
            </a:endParaRPr>
          </a:p>
        </p:txBody>
      </p:sp>
      <p:sp>
        <p:nvSpPr>
          <p:cNvPr id="38" name="Rectangle: Rounded Corners 37">
            <a:extLst>
              <a:ext uri="{FF2B5EF4-FFF2-40B4-BE49-F238E27FC236}">
                <a16:creationId xmlns:a16="http://schemas.microsoft.com/office/drawing/2014/main" id="{CC734652-1F0F-4152-B8E6-FA0746183AA1}"/>
              </a:ext>
            </a:extLst>
          </p:cNvPr>
          <p:cNvSpPr/>
          <p:nvPr/>
        </p:nvSpPr>
        <p:spPr>
          <a:xfrm>
            <a:off x="5159141" y="3821229"/>
            <a:ext cx="6833938" cy="79889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ngơi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có</a:t>
            </a:r>
            <a:r>
              <a:rPr lang="en-US" sz="1600" b="1" dirty="0">
                <a:solidFill>
                  <a:srgbClr val="002060"/>
                </a:solidFill>
              </a:rPr>
              <a:t> </a:t>
            </a:r>
            <a:r>
              <a:rPr lang="en-US" sz="1600" b="1" dirty="0" err="1">
                <a:solidFill>
                  <a:srgbClr val="002060"/>
                </a:solidFill>
              </a:rPr>
              <a:t>lợi</a:t>
            </a:r>
            <a:r>
              <a:rPr lang="en-US" sz="1600" b="1" dirty="0">
                <a:solidFill>
                  <a:srgbClr val="002060"/>
                </a:solidFill>
              </a:rPr>
              <a:t>; </a:t>
            </a:r>
            <a:r>
              <a:rPr lang="en-US" sz="1600" b="1" dirty="0" err="1">
                <a:solidFill>
                  <a:srgbClr val="002060"/>
                </a:solidFill>
              </a:rPr>
              <a:t>học</a:t>
            </a:r>
            <a:r>
              <a:rPr lang="en-US" sz="1600" b="1" dirty="0">
                <a:solidFill>
                  <a:srgbClr val="002060"/>
                </a:solidFill>
              </a:rPr>
              <a:t> </a:t>
            </a:r>
            <a:r>
              <a:rPr lang="en-US" sz="1600" b="1" dirty="0" err="1">
                <a:solidFill>
                  <a:srgbClr val="002060"/>
                </a:solidFill>
              </a:rPr>
              <a:t>tập</a:t>
            </a:r>
            <a:r>
              <a:rPr lang="en-US" sz="1600" b="1" dirty="0">
                <a:solidFill>
                  <a:srgbClr val="002060"/>
                </a:solidFill>
              </a:rPr>
              <a:t>, </a:t>
            </a:r>
            <a:r>
              <a:rPr lang="en-US" sz="1600" b="1" dirty="0" err="1">
                <a:solidFill>
                  <a:srgbClr val="002060"/>
                </a:solidFill>
              </a:rPr>
              <a:t>vận</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vừa</a:t>
            </a:r>
            <a:r>
              <a:rPr lang="en-US" sz="1600" b="1" dirty="0">
                <a:solidFill>
                  <a:srgbClr val="002060"/>
                </a:solidFill>
              </a:rPr>
              <a:t> </a:t>
            </a:r>
            <a:r>
              <a:rPr lang="en-US" sz="1600" b="1" dirty="0" err="1">
                <a:solidFill>
                  <a:srgbClr val="002060"/>
                </a:solidFill>
              </a:rPr>
              <a:t>sức</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xúc</a:t>
            </a:r>
            <a:r>
              <a:rPr lang="en-US" sz="1600" b="1" dirty="0">
                <a:solidFill>
                  <a:srgbClr val="002060"/>
                </a:solidFill>
              </a:rPr>
              <a:t> </a:t>
            </a:r>
            <a:r>
              <a:rPr lang="en-US" sz="1600" b="1" dirty="0" err="1">
                <a:solidFill>
                  <a:srgbClr val="002060"/>
                </a:solidFill>
              </a:rPr>
              <a:t>gần</a:t>
            </a:r>
            <a:r>
              <a:rPr lang="en-US" sz="1600" b="1" dirty="0">
                <a:solidFill>
                  <a:srgbClr val="002060"/>
                </a:solidFill>
              </a:rPr>
              <a:t> </a:t>
            </a:r>
            <a:r>
              <a:rPr lang="en-US" sz="1600" b="1" dirty="0" err="1">
                <a:solidFill>
                  <a:srgbClr val="002060"/>
                </a:solidFill>
              </a:rPr>
              <a:t>hoặc</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a:t>
            </a:r>
          </a:p>
        </p:txBody>
      </p:sp>
      <p:sp>
        <p:nvSpPr>
          <p:cNvPr id="39" name="Left Bracket 38">
            <a:extLst>
              <a:ext uri="{FF2B5EF4-FFF2-40B4-BE49-F238E27FC236}">
                <a16:creationId xmlns:a16="http://schemas.microsoft.com/office/drawing/2014/main" id="{8576F430-626F-459C-A361-97601301C0A9}"/>
              </a:ext>
            </a:extLst>
          </p:cNvPr>
          <p:cNvSpPr/>
          <p:nvPr/>
        </p:nvSpPr>
        <p:spPr>
          <a:xfrm>
            <a:off x="4793382" y="5034014"/>
            <a:ext cx="481263" cy="1713296"/>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BFAB2CD-2F51-4E9F-B4E3-6695958EA481}"/>
              </a:ext>
            </a:extLst>
          </p:cNvPr>
          <p:cNvCxnSpPr>
            <a:cxnSpLocks/>
          </p:cNvCxnSpPr>
          <p:nvPr/>
        </p:nvCxnSpPr>
        <p:spPr>
          <a:xfrm>
            <a:off x="4494999" y="5837724"/>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81D6291-2EF9-49C0-98BC-072FA83CC638}"/>
              </a:ext>
            </a:extLst>
          </p:cNvPr>
          <p:cNvSpPr/>
          <p:nvPr/>
        </p:nvSpPr>
        <p:spPr>
          <a:xfrm>
            <a:off x="5274645" y="4764505"/>
            <a:ext cx="6660680" cy="490889"/>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não</a:t>
            </a:r>
            <a:r>
              <a:rPr lang="en-US" sz="2000" b="1" dirty="0">
                <a:solidFill>
                  <a:srgbClr val="002060"/>
                </a:solidFill>
              </a:rPr>
              <a:t>, </a:t>
            </a:r>
            <a:r>
              <a:rPr lang="en-US" sz="2000" b="1" dirty="0" err="1">
                <a:solidFill>
                  <a:srgbClr val="002060"/>
                </a:solidFill>
              </a:rPr>
              <a:t>tủy</a:t>
            </a:r>
            <a:r>
              <a:rPr lang="en-US" sz="2000" b="1" dirty="0">
                <a:solidFill>
                  <a:srgbClr val="002060"/>
                </a:solidFill>
              </a:rPr>
              <a:t> </a:t>
            </a:r>
            <a:r>
              <a:rPr lang="en-US" sz="2000" b="1" dirty="0" err="1">
                <a:solidFill>
                  <a:srgbClr val="002060"/>
                </a:solidFill>
              </a:rPr>
              <a:t>sống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dây</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42" name="Rectangle: Rounded Corners 41">
            <a:extLst>
              <a:ext uri="{FF2B5EF4-FFF2-40B4-BE49-F238E27FC236}">
                <a16:creationId xmlns:a16="http://schemas.microsoft.com/office/drawing/2014/main" id="{BA1AD2A0-053D-4F39-8057-55F2160B796F}"/>
              </a:ext>
            </a:extLst>
          </p:cNvPr>
          <p:cNvSpPr/>
          <p:nvPr/>
        </p:nvSpPr>
        <p:spPr>
          <a:xfrm>
            <a:off x="5216893" y="532277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Chức</a:t>
            </a:r>
            <a:r>
              <a:rPr lang="en-US" sz="1600" b="1" dirty="0">
                <a:solidFill>
                  <a:srgbClr val="002060"/>
                </a:solidFill>
              </a:rPr>
              <a:t> </a:t>
            </a:r>
            <a:r>
              <a:rPr lang="en-US" sz="1600" b="1" dirty="0" err="1">
                <a:solidFill>
                  <a:srgbClr val="002060"/>
                </a:solidFill>
              </a:rPr>
              <a:t>năng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trả</a:t>
            </a:r>
            <a:r>
              <a:rPr lang="en-US" sz="1600" b="1" dirty="0">
                <a:solidFill>
                  <a:srgbClr val="002060"/>
                </a:solidFill>
              </a:rPr>
              <a:t> </a:t>
            </a:r>
            <a:r>
              <a:rPr lang="en-US" sz="1600" b="1" dirty="0" err="1">
                <a:solidFill>
                  <a:srgbClr val="002060"/>
                </a:solidFill>
              </a:rPr>
              <a:t>lời</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từ</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ngoài</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khiển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phối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quan</a:t>
            </a:r>
            <a:r>
              <a:rPr lang="en-US" sz="1600" b="1" dirty="0">
                <a:solidFill>
                  <a:srgbClr val="002060"/>
                </a:solidFill>
              </a:rPr>
              <a:t> </a:t>
            </a:r>
            <a:r>
              <a:rPr lang="en-US" sz="1600" b="1" dirty="0" err="1">
                <a:solidFill>
                  <a:srgbClr val="002060"/>
                </a:solidFill>
              </a:rPr>
              <a:t>để</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r>
              <a:rPr lang="en-US" sz="1600" b="1" dirty="0" err="1">
                <a:solidFill>
                  <a:srgbClr val="002060"/>
                </a:solidFill>
              </a:rPr>
              <a:t>hiện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hoạt</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của</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a:t>
            </a:r>
          </a:p>
        </p:txBody>
      </p:sp>
      <p:sp>
        <p:nvSpPr>
          <p:cNvPr id="43" name="Rectangle: Rounded Corners 42">
            <a:extLst>
              <a:ext uri="{FF2B5EF4-FFF2-40B4-BE49-F238E27FC236}">
                <a16:creationId xmlns:a16="http://schemas.microsoft.com/office/drawing/2014/main" id="{EC0680D6-0D7B-4500-A480-A7D245184DB6}"/>
              </a:ext>
            </a:extLst>
          </p:cNvPr>
          <p:cNvSpPr/>
          <p:nvPr/>
        </p:nvSpPr>
        <p:spPr>
          <a:xfrm>
            <a:off x="5255394" y="614573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ngủ</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giấc</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độ</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 </a:t>
            </a:r>
            <a:r>
              <a:rPr lang="en-US" sz="1600" b="1" dirty="0" err="1">
                <a:solidFill>
                  <a:srgbClr val="002060"/>
                </a:solidFill>
              </a:rPr>
              <a:t>giữ</a:t>
            </a:r>
            <a:r>
              <a:rPr lang="en-US" sz="1600" b="1" dirty="0">
                <a:solidFill>
                  <a:srgbClr val="002060"/>
                </a:solidFill>
              </a:rPr>
              <a:t> </a:t>
            </a:r>
            <a:r>
              <a:rPr lang="en-US" sz="1600" b="1" dirty="0" err="1">
                <a:solidFill>
                  <a:srgbClr val="002060"/>
                </a:solidFill>
              </a:rPr>
              <a:t>gìn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bảo</a:t>
            </a:r>
            <a:r>
              <a:rPr lang="en-US" sz="1600" b="1" dirty="0">
                <a:solidFill>
                  <a:srgbClr val="002060"/>
                </a:solidFill>
              </a:rPr>
              <a:t> </a:t>
            </a:r>
            <a:r>
              <a:rPr lang="en-US" sz="1600" b="1" dirty="0" err="1">
                <a:solidFill>
                  <a:srgbClr val="002060"/>
                </a:solidFill>
              </a:rPr>
              <a:t>vệ</a:t>
            </a:r>
            <a:r>
              <a:rPr lang="en-US" sz="1600" b="1" dirty="0">
                <a:solidFill>
                  <a:srgbClr val="002060"/>
                </a:solidFill>
              </a:rPr>
              <a:t> </a:t>
            </a:r>
            <a:r>
              <a:rPr lang="en-US" sz="1600" b="1" dirty="0" err="1">
                <a:solidFill>
                  <a:srgbClr val="002060"/>
                </a:solidFill>
              </a:rPr>
              <a:t>não</a:t>
            </a:r>
            <a:r>
              <a:rPr lang="en-US" sz="1600" b="1" dirty="0">
                <a:solidFill>
                  <a:srgbClr val="002060"/>
                </a:solidFill>
              </a:rPr>
              <a:t> </a:t>
            </a:r>
            <a:r>
              <a:rPr lang="en-US" sz="1600" b="1" dirty="0" err="1">
                <a:solidFill>
                  <a:srgbClr val="002060"/>
                </a:solidFill>
              </a:rPr>
              <a:t>bộ</a:t>
            </a:r>
            <a:r>
              <a:rPr lang="en-US" sz="1600" b="1" dirty="0">
                <a:solidFill>
                  <a:srgbClr val="002060"/>
                </a:solidFill>
              </a:rPr>
              <a:t>.</a:t>
            </a:r>
          </a:p>
        </p:txBody>
      </p:sp>
      <p:sp>
        <p:nvSpPr>
          <p:cNvPr id="2" name="Oval 1">
            <a:extLst>
              <a:ext uri="{FF2B5EF4-FFF2-40B4-BE49-F238E27FC236}">
                <a16:creationId xmlns:a16="http://schemas.microsoft.com/office/drawing/2014/main" id="{C8EA0749-76D9-359F-E347-0174E935E15F}"/>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6" grpId="0" animBg="1"/>
      <p:bldP spid="27"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75297" y="279366"/>
            <a:ext cx="11440778" cy="954107"/>
            <a:chOff x="458343" y="239686"/>
            <a:chExt cx="4723819" cy="2092782"/>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58343" y="239686"/>
              <a:ext cx="4628439" cy="2092782"/>
            </a:xfrm>
            <a:prstGeom prst="rect">
              <a:avLst/>
            </a:prstGeom>
            <a:noFill/>
          </p:spPr>
          <p:txBody>
            <a:bodyPr wrap="square">
              <a:spAutoFit/>
            </a:bodyPr>
            <a:lstStyle/>
            <a:p>
              <a:pPr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2</a:t>
              </a:r>
              <a:r>
                <a:rPr lang="en-US" sz="2800" b="1" dirty="0">
                  <a:solidFill>
                    <a:srgbClr val="FF0000"/>
                  </a:solidFill>
                  <a:latin typeface="Calibri" panose="020F0502020204030204" pitchFamily="34" charset="0"/>
                  <a:cs typeface="Calibri" panose="020F0502020204030204" pitchFamily="34" charset="0"/>
                </a:rPr>
                <a:t>.</a:t>
              </a:r>
              <a:r>
                <a:rPr lang="vi-VN" sz="2800" b="1" dirty="0">
                  <a:solidFill>
                    <a:srgbClr val="FF0000"/>
                  </a:solidFill>
                  <a:latin typeface="Calibri" panose="020F0502020204030204" pitchFamily="34" charset="0"/>
                  <a:cs typeface="Calibri" panose="020F0502020204030204" pitchFamily="34" charset="0"/>
                </a:rPr>
                <a:t> Lựa chọn, sắp xếp những thức ăn, đồ uống ở bảng dưới đây vào hai nhóm có lợi và không có lợi cho cơ thể. Vì sao em lại sắp xếp như vậy?</a:t>
              </a:r>
              <a:endParaRPr lang="en-US" sz="2800" b="1" kern="0" dirty="0">
                <a:solidFill>
                  <a:srgbClr val="FF0000"/>
                </a:solidFill>
                <a:latin typeface="Calibri" panose="020F0502020204030204" pitchFamily="34" charset="0"/>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CD27EFEB-58A7-406E-944B-03F1AA949484}"/>
              </a:ext>
            </a:extLst>
          </p:cNvPr>
          <p:cNvPicPr>
            <a:picLocks noChangeAspect="1"/>
          </p:cNvPicPr>
          <p:nvPr/>
        </p:nvPicPr>
        <p:blipFill>
          <a:blip r:embed="rId3"/>
          <a:stretch>
            <a:fillRect/>
          </a:stretch>
        </p:blipFill>
        <p:spPr>
          <a:xfrm>
            <a:off x="1914625" y="1928711"/>
            <a:ext cx="8729852" cy="3971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Oval 1">
            <a:extLst>
              <a:ext uri="{FF2B5EF4-FFF2-40B4-BE49-F238E27FC236}">
                <a16:creationId xmlns:a16="http://schemas.microsoft.com/office/drawing/2014/main" id="{7A46B8C1-2F9E-9677-7092-2BA07A2CE4D8}"/>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图片 6" descr="图片包含 室内, 物体&#10;&#10;描述已自动生成">
            <a:extLst>
              <a:ext uri="{FF2B5EF4-FFF2-40B4-BE49-F238E27FC236}">
                <a16:creationId xmlns:a16="http://schemas.microsoft.com/office/drawing/2014/main" id="{9260E864-79A5-371E-21FE-7BB333DEA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5" y="-90628"/>
            <a:ext cx="10821316" cy="6787581"/>
          </a:xfrm>
          <a:prstGeom prst="rect">
            <a:avLst/>
          </a:prstGeom>
        </p:spPr>
      </p:pic>
      <p:sp>
        <p:nvSpPr>
          <p:cNvPr id="3" name="矩形 1">
            <a:extLst>
              <a:ext uri="{FF2B5EF4-FFF2-40B4-BE49-F238E27FC236}">
                <a16:creationId xmlns:a16="http://schemas.microsoft.com/office/drawing/2014/main" id="{A1DC9031-F45F-D902-8AAF-2D7C01189391}"/>
              </a:ext>
            </a:extLst>
          </p:cNvPr>
          <p:cNvSpPr/>
          <p:nvPr/>
        </p:nvSpPr>
        <p:spPr>
          <a:xfrm>
            <a:off x="2704699" y="1538684"/>
            <a:ext cx="6962908" cy="1446550"/>
          </a:xfrm>
          <a:prstGeom prst="rect">
            <a:avLst/>
          </a:prstGeom>
        </p:spPr>
        <p:txBody>
          <a:bodyPr wrap="square">
            <a:spAutoFit/>
          </a:bodyPr>
          <a:lstStyle/>
          <a:p>
            <a:pPr algn="ctr" defTabSz="1219170">
              <a:buClr>
                <a:srgbClr val="000000"/>
              </a:buClr>
            </a:pP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Lựa</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chọn</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các</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thẻ</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chữ</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sắp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xếp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vào</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nhóm</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thích</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hợp</a:t>
            </a:r>
            <a:endParaRPr lang="zh-CN" altLang="en-US"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endParaRPr>
          </a:p>
        </p:txBody>
      </p:sp>
      <p:grpSp>
        <p:nvGrpSpPr>
          <p:cNvPr id="80" name="Group 79">
            <a:extLst>
              <a:ext uri="{FF2B5EF4-FFF2-40B4-BE49-F238E27FC236}">
                <a16:creationId xmlns:a16="http://schemas.microsoft.com/office/drawing/2014/main" id="{056BF51A-19DD-491E-92EF-889F78E4B0CF}"/>
              </a:ext>
            </a:extLst>
          </p:cNvPr>
          <p:cNvGrpSpPr/>
          <p:nvPr/>
        </p:nvGrpSpPr>
        <p:grpSpPr>
          <a:xfrm>
            <a:off x="3822934" y="3567624"/>
            <a:ext cx="5366688" cy="3290376"/>
            <a:chOff x="7008896" y="3419475"/>
            <a:chExt cx="5366688" cy="3290376"/>
          </a:xfrm>
        </p:grpSpPr>
        <p:grpSp>
          <p:nvGrpSpPr>
            <p:cNvPr id="81" name="Group 80">
              <a:extLst>
                <a:ext uri="{FF2B5EF4-FFF2-40B4-BE49-F238E27FC236}">
                  <a16:creationId xmlns:a16="http://schemas.microsoft.com/office/drawing/2014/main" id="{19DD7691-B0CF-47EB-98D2-FEE02570829C}"/>
                </a:ext>
              </a:extLst>
            </p:cNvPr>
            <p:cNvGrpSpPr/>
            <p:nvPr/>
          </p:nvGrpSpPr>
          <p:grpSpPr>
            <a:xfrm>
              <a:off x="7008896" y="3419475"/>
              <a:ext cx="5366688" cy="974422"/>
              <a:chOff x="7023272" y="4871901"/>
              <a:chExt cx="5577805" cy="974422"/>
            </a:xfrm>
          </p:grpSpPr>
          <p:sp>
            <p:nvSpPr>
              <p:cNvPr id="84" name="Rectangle: Diagonal Corners Snipped 83">
                <a:extLst>
                  <a:ext uri="{FF2B5EF4-FFF2-40B4-BE49-F238E27FC236}">
                    <a16:creationId xmlns:a16="http://schemas.microsoft.com/office/drawing/2014/main" id="{12132F66-D3A7-4F4C-8BFC-49EA67119A73}"/>
                  </a:ext>
                </a:extLst>
              </p:cNvPr>
              <p:cNvSpPr/>
              <p:nvPr/>
            </p:nvSpPr>
            <p:spPr>
              <a:xfrm>
                <a:off x="7351525" y="4871901"/>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TextBox 84">
                <a:extLst>
                  <a:ext uri="{FF2B5EF4-FFF2-40B4-BE49-F238E27FC236}">
                    <a16:creationId xmlns:a16="http://schemas.microsoft.com/office/drawing/2014/main" id="{63684263-3D9E-49D1-9B60-821FA5E1609A}"/>
                  </a:ext>
                </a:extLst>
              </p:cNvPr>
              <p:cNvSpPr txBox="1"/>
              <p:nvPr/>
            </p:nvSpPr>
            <p:spPr>
              <a:xfrm>
                <a:off x="7023272" y="5095413"/>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82" name="Picture 81">
              <a:extLst>
                <a:ext uri="{FF2B5EF4-FFF2-40B4-BE49-F238E27FC236}">
                  <a16:creationId xmlns:a16="http://schemas.microsoft.com/office/drawing/2014/main" id="{EA7D2553-E140-406E-8278-22F4BE363C17}"/>
                </a:ext>
              </a:extLst>
            </p:cNvPr>
            <p:cNvPicPr>
              <a:picLocks noChangeAspect="1"/>
            </p:cNvPicPr>
            <p:nvPr/>
          </p:nvPicPr>
          <p:blipFill>
            <a:blip r:embed="rId6"/>
            <a:stretch>
              <a:fillRect/>
            </a:stretch>
          </p:blipFill>
          <p:spPr>
            <a:xfrm>
              <a:off x="9317333" y="4677841"/>
              <a:ext cx="1554121" cy="2032010"/>
            </a:xfrm>
            <a:prstGeom prst="rect">
              <a:avLst/>
            </a:prstGeom>
          </p:spPr>
        </p:pic>
        <p:pic>
          <p:nvPicPr>
            <p:cNvPr id="83" name="Picture 82">
              <a:extLst>
                <a:ext uri="{FF2B5EF4-FFF2-40B4-BE49-F238E27FC236}">
                  <a16:creationId xmlns:a16="http://schemas.microsoft.com/office/drawing/2014/main" id="{34C46405-889C-4F50-B2ED-478E21EC8439}"/>
                </a:ext>
              </a:extLst>
            </p:cNvPr>
            <p:cNvPicPr>
              <a:picLocks noChangeAspect="1"/>
            </p:cNvPicPr>
            <p:nvPr/>
          </p:nvPicPr>
          <p:blipFill>
            <a:blip r:embed="rId7"/>
            <a:stretch>
              <a:fillRect/>
            </a:stretch>
          </p:blipFill>
          <p:spPr>
            <a:xfrm>
              <a:off x="7684008" y="4665864"/>
              <a:ext cx="1374531" cy="2032010"/>
            </a:xfrm>
            <a:prstGeom prst="rect">
              <a:avLst/>
            </a:prstGeom>
          </p:spPr>
        </p:pic>
      </p:grpSp>
      <p:sp>
        <p:nvSpPr>
          <p:cNvPr id="4" name="Oval 3">
            <a:extLst>
              <a:ext uri="{FF2B5EF4-FFF2-40B4-BE49-F238E27FC236}">
                <a16:creationId xmlns:a16="http://schemas.microsoft.com/office/drawing/2014/main" id="{D90A0EB7-4F8B-003A-3D75-5A1F893FC991}"/>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5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A4E6-2080-4382-8B85-30A179C0C91A}"/>
              </a:ext>
            </a:extLst>
          </p:cNvPr>
          <p:cNvGraphicFramePr>
            <a:graphicFrameLocks noGrp="1"/>
          </p:cNvGraphicFramePr>
          <p:nvPr>
            <p:extLst>
              <p:ext uri="{D42A27DB-BD31-4B8C-83A1-F6EECF244321}">
                <p14:modId xmlns:p14="http://schemas.microsoft.com/office/powerpoint/2010/main" val="4199335002"/>
              </p:ext>
            </p:extLst>
          </p:nvPr>
        </p:nvGraphicFramePr>
        <p:xfrm>
          <a:off x="1068404" y="943276"/>
          <a:ext cx="11123596" cy="4706753"/>
        </p:xfrm>
        <a:graphic>
          <a:graphicData uri="http://schemas.openxmlformats.org/drawingml/2006/table">
            <a:tbl>
              <a:tblPr>
                <a:tableStyleId>{ED083AE6-46FA-4A59-8FB0-9F97EB10719F}</a:tableStyleId>
              </a:tblPr>
              <a:tblGrid>
                <a:gridCol w="5561798">
                  <a:extLst>
                    <a:ext uri="{9D8B030D-6E8A-4147-A177-3AD203B41FA5}">
                      <a16:colId xmlns:a16="http://schemas.microsoft.com/office/drawing/2014/main" val="912697728"/>
                    </a:ext>
                  </a:extLst>
                </a:gridCol>
                <a:gridCol w="5561798">
                  <a:extLst>
                    <a:ext uri="{9D8B030D-6E8A-4147-A177-3AD203B41FA5}">
                      <a16:colId xmlns:a16="http://schemas.microsoft.com/office/drawing/2014/main" val="2638016763"/>
                    </a:ext>
                  </a:extLst>
                </a:gridCol>
              </a:tblGrid>
              <a:tr h="951332">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Không</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extLst>
                  <a:ext uri="{0D108BD9-81ED-4DB2-BD59-A6C34878D82A}">
                    <a16:rowId xmlns:a16="http://schemas.microsoft.com/office/drawing/2014/main" val="4149193229"/>
                  </a:ext>
                </a:extLst>
              </a:tr>
              <a:tr h="3755421">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Cơm trắng, bánh mì, phở, canh cua, sữa, pho mát, nước hoa quả tươi, rau củ quả luộc, đậu sốt cà chua, tôm rang thịt, canh cá, cá kho, nước đã đun sôi, chè hạt sen, súp bí đỏ, thịt bò xào, lạc rang.</a:t>
                      </a:r>
                    </a:p>
                  </a:txBody>
                  <a:tcPr marL="50800" marR="50800" marT="50800" marB="50800"/>
                </a:tc>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Nộm dưa chuột cà chua, bim bim, khoai tây chiên, gà rán, nước ngọt có ga, cà phê, xúc xích, kem.</a:t>
                      </a:r>
                    </a:p>
                  </a:txBody>
                  <a:tcPr marL="50800" marR="50800" marT="50800" marB="50800"/>
                </a:tc>
                <a:extLst>
                  <a:ext uri="{0D108BD9-81ED-4DB2-BD59-A6C34878D82A}">
                    <a16:rowId xmlns:a16="http://schemas.microsoft.com/office/drawing/2014/main" val="3792026343"/>
                  </a:ext>
                </a:extLst>
              </a:tr>
            </a:tbl>
          </a:graphicData>
        </a:graphic>
      </p:graphicFrame>
      <p:sp>
        <p:nvSpPr>
          <p:cNvPr id="3" name="Oval 2">
            <a:extLst>
              <a:ext uri="{FF2B5EF4-FFF2-40B4-BE49-F238E27FC236}">
                <a16:creationId xmlns:a16="http://schemas.microsoft.com/office/drawing/2014/main" id="{50102255-AE25-AF4A-68E6-3E97455EDB50}"/>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4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Oval 41">
            <a:extLst>
              <a:ext uri="{FF2B5EF4-FFF2-40B4-BE49-F238E27FC236}">
                <a16:creationId xmlns:a16="http://schemas.microsoft.com/office/drawing/2014/main" id="{110A5A39-1636-BB5A-4B47-A55BD154F045}"/>
              </a:ext>
            </a:extLst>
          </p:cNvPr>
          <p:cNvSpPr/>
          <p:nvPr/>
        </p:nvSpPr>
        <p:spPr>
          <a:xfrm>
            <a:off x="-1357013" y="174403"/>
            <a:ext cx="1038359" cy="10691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4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650</Words>
  <Application>Microsoft Office PowerPoint</Application>
  <PresentationFormat>Widescreen</PresentationFormat>
  <Paragraphs>50</Paragraphs>
  <Slides>15</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inpin heiti</vt:lpstr>
      <vt:lpstr>Arial</vt:lpstr>
      <vt:lpstr>Calibri</vt:lpstr>
      <vt:lpstr>Times New Roman</vt:lpstr>
      <vt:lpstr>Learning the Days of the Week by Slidesgo </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17</cp:revision>
  <dcterms:created xsi:type="dcterms:W3CDTF">2023-01-21T03:19:13Z</dcterms:created>
  <dcterms:modified xsi:type="dcterms:W3CDTF">2025-04-05T10:13:29Z</dcterms:modified>
</cp:coreProperties>
</file>