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57" r:id="rId3"/>
    <p:sldId id="412" r:id="rId4"/>
    <p:sldId id="259" r:id="rId5"/>
    <p:sldId id="261" r:id="rId6"/>
    <p:sldId id="265" r:id="rId7"/>
    <p:sldId id="762" r:id="rId8"/>
    <p:sldId id="435" r:id="rId9"/>
    <p:sldId id="436" r:id="rId10"/>
    <p:sldId id="437" r:id="rId11"/>
    <p:sldId id="438" r:id="rId12"/>
    <p:sldId id="760" r:id="rId13"/>
    <p:sldId id="76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5BC3-A57F-449B-A4F7-62D3DC55B8D9}"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E8EA-088C-4F50-913A-92DC7DE91A5B}" type="slidenum">
              <a:rPr lang="en-US" smtClean="0"/>
              <a:t>‹#›</a:t>
            </a:fld>
            <a:endParaRPr lang="en-US"/>
          </a:p>
        </p:txBody>
      </p:sp>
    </p:spTree>
    <p:extLst>
      <p:ext uri="{BB962C8B-B14F-4D97-AF65-F5344CB8AC3E}">
        <p14:creationId xmlns:p14="http://schemas.microsoft.com/office/powerpoint/2010/main" val="344469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3482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836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19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84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965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282115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19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6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9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79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246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6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4620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817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287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3919459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0645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25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417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3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3858111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84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5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174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823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179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Picture 2" descr="A picture containing shape&#10;&#10;Description automatically generated">
            <a:extLst>
              <a:ext uri="{FF2B5EF4-FFF2-40B4-BE49-F238E27FC236}">
                <a16:creationId xmlns:a16="http://schemas.microsoft.com/office/drawing/2014/main" id="{02378BD6-4C28-4520-8523-31C4EDFFA1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6" y="276224"/>
            <a:ext cx="1114425" cy="1114425"/>
          </a:xfrm>
          <a:prstGeom prst="rect">
            <a:avLst/>
          </a:prstGeom>
        </p:spPr>
      </p:pic>
    </p:spTree>
    <p:extLst>
      <p:ext uri="{BB962C8B-B14F-4D97-AF65-F5344CB8AC3E}">
        <p14:creationId xmlns:p14="http://schemas.microsoft.com/office/powerpoint/2010/main" val="16829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91049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1">
            <a:extLst>
              <a:ext uri="{FF2B5EF4-FFF2-40B4-BE49-F238E27FC236}">
                <a16:creationId xmlns:a16="http://schemas.microsoft.com/office/drawing/2014/main" id="{7FA83EA8-EFE2-6A5A-76DB-8CC29E9F8F6C}"/>
              </a:ext>
            </a:extLst>
          </p:cNvPr>
          <p:cNvSpPr/>
          <p:nvPr/>
        </p:nvSpPr>
        <p:spPr>
          <a:xfrm>
            <a:off x="0" y="4097125"/>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sp>
        <p:nvSpPr>
          <p:cNvPr id="47" name="Freeform: Shape 1">
            <a:extLst>
              <a:ext uri="{FF2B5EF4-FFF2-40B4-BE49-F238E27FC236}">
                <a16:creationId xmlns:a16="http://schemas.microsoft.com/office/drawing/2014/main" id="{7FA83EA8-EFE2-6A5A-76DB-8CC29E9F8F6C}"/>
              </a:ext>
            </a:extLst>
          </p:cNvPr>
          <p:cNvSpPr/>
          <p:nvPr/>
        </p:nvSpPr>
        <p:spPr>
          <a:xfrm>
            <a:off x="0" y="2560374"/>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551" y="2485110"/>
            <a:ext cx="5146766" cy="5146766"/>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302" y="-276800"/>
            <a:ext cx="2644898" cy="5480419"/>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4327572" y="511390"/>
            <a:ext cx="2872134" cy="1211943"/>
            <a:chOff x="7632647" y="313938"/>
            <a:chExt cx="1878099" cy="1104601"/>
          </a:xfrm>
        </p:grpSpPr>
        <p:sp>
          <p:nvSpPr>
            <p:cNvPr id="39" name="Cloud 38"/>
            <p:cNvSpPr/>
            <p:nvPr/>
          </p:nvSpPr>
          <p:spPr>
            <a:xfrm>
              <a:off x="7632647" y="313938"/>
              <a:ext cx="1878099" cy="1104601"/>
            </a:xfrm>
            <a:prstGeom prst="cloud">
              <a:avLst/>
            </a:prstGeom>
            <a:solidFill>
              <a:schemeClr val="bg1"/>
            </a:solidFill>
            <a:ln>
              <a:solidFill>
                <a:srgbClr val="66CCFF"/>
              </a:solidFill>
              <a:prstDash val="dash"/>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0" name="TextBox 39"/>
            <p:cNvSpPr txBox="1"/>
            <p:nvPr/>
          </p:nvSpPr>
          <p:spPr>
            <a:xfrm>
              <a:off x="7742205" y="557615"/>
              <a:ext cx="1658983" cy="701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Chủ</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đề</a:t>
              </a:r>
              <a:endPar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图片 11">
            <a:extLst>
              <a:ext uri="{FF2B5EF4-FFF2-40B4-BE49-F238E27FC236}">
                <a16:creationId xmlns:a16="http://schemas.microsoft.com/office/drawing/2014/main" id="{83180B49-C4A1-40DB-BBD9-60F045C3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572" y="5715257"/>
            <a:ext cx="7864428" cy="1112273"/>
          </a:xfrm>
          <a:prstGeom prst="rect">
            <a:avLst/>
          </a:prstGeom>
        </p:spPr>
      </p:pic>
      <p:sp>
        <p:nvSpPr>
          <p:cNvPr id="18" name="TextBox 17">
            <a:extLst>
              <a:ext uri="{FF2B5EF4-FFF2-40B4-BE49-F238E27FC236}">
                <a16:creationId xmlns:a16="http://schemas.microsoft.com/office/drawing/2014/main" id="{6D4D5D36-B443-4339-ADF2-30E119A41029}"/>
              </a:ext>
            </a:extLst>
          </p:cNvPr>
          <p:cNvSpPr txBox="1"/>
          <p:nvPr/>
        </p:nvSpPr>
        <p:spPr>
          <a:xfrm>
            <a:off x="7088225" y="4828698"/>
            <a:ext cx="54702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Tuần</a:t>
            </a: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33</a:t>
            </a:r>
          </a:p>
        </p:txBody>
      </p:sp>
      <p:pic>
        <p:nvPicPr>
          <p:cNvPr id="3" name="Picture 2">
            <a:extLst>
              <a:ext uri="{FF2B5EF4-FFF2-40B4-BE49-F238E27FC236}">
                <a16:creationId xmlns:a16="http://schemas.microsoft.com/office/drawing/2014/main" id="{195BFCF8-4A43-44D9-806C-EBAB178691A1}"/>
              </a:ext>
            </a:extLst>
          </p:cNvPr>
          <p:cNvPicPr>
            <a:picLocks noChangeAspect="1"/>
          </p:cNvPicPr>
          <p:nvPr/>
        </p:nvPicPr>
        <p:blipFill>
          <a:blip r:embed="rId5"/>
          <a:stretch>
            <a:fillRect/>
          </a:stretch>
        </p:blipFill>
        <p:spPr>
          <a:xfrm>
            <a:off x="3310987" y="2122442"/>
            <a:ext cx="6541575" cy="2517866"/>
          </a:xfrm>
          <a:prstGeom prst="rect">
            <a:avLst/>
          </a:prstGeom>
        </p:spPr>
      </p:pic>
      <p:sp>
        <p:nvSpPr>
          <p:cNvPr id="2" name="Oval 1">
            <a:extLst>
              <a:ext uri="{FF2B5EF4-FFF2-40B4-BE49-F238E27FC236}">
                <a16:creationId xmlns:a16="http://schemas.microsoft.com/office/drawing/2014/main" id="{05765300-C737-B80B-DFB2-0CFA42A2E3A5}"/>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4237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500" fill="hold"/>
                                        <p:tgtEl>
                                          <p:spTgt spid="47"/>
                                        </p:tgtEl>
                                        <p:attrNameLst>
                                          <p:attrName>ppt_x</p:attrName>
                                        </p:attrNameLst>
                                      </p:cBhvr>
                                      <p:tavLst>
                                        <p:tav tm="0">
                                          <p:val>
                                            <p:strVal val="#ppt_x"/>
                                          </p:val>
                                        </p:tav>
                                        <p:tav tm="100000">
                                          <p:val>
                                            <p:strVal val="#ppt_x"/>
                                          </p:val>
                                        </p:tav>
                                      </p:tavLst>
                                    </p:anim>
                                    <p:anim calcmode="lin" valueType="num">
                                      <p:cBhvr additive="base">
                                        <p:cTn id="8" dur="1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ppt_x"/>
                                          </p:val>
                                        </p:tav>
                                        <p:tav tm="100000">
                                          <p:val>
                                            <p:strVal val="#ppt_x"/>
                                          </p:val>
                                        </p:tav>
                                      </p:tavLst>
                                    </p:anim>
                                    <p:anim calcmode="lin" valueType="num">
                                      <p:cBhvr additive="base">
                                        <p:cTn id="12" dur="1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12DA6-866F-421D-82B7-3F90651621D2}"/>
              </a:ext>
            </a:extLst>
          </p:cNvPr>
          <p:cNvPicPr>
            <a:picLocks noChangeAspect="1"/>
          </p:cNvPicPr>
          <p:nvPr/>
        </p:nvPicPr>
        <p:blipFill>
          <a:blip r:embed="rId2"/>
          <a:stretch>
            <a:fillRect/>
          </a:stretch>
        </p:blipFill>
        <p:spPr>
          <a:xfrm>
            <a:off x="995362" y="1152525"/>
            <a:ext cx="9611678" cy="4784730"/>
          </a:xfrm>
          <a:prstGeom prst="rect">
            <a:avLst/>
          </a:prstGeom>
        </p:spPr>
      </p:pic>
      <p:sp>
        <p:nvSpPr>
          <p:cNvPr id="2" name="Oval 1">
            <a:extLst>
              <a:ext uri="{FF2B5EF4-FFF2-40B4-BE49-F238E27FC236}">
                <a16:creationId xmlns:a16="http://schemas.microsoft.com/office/drawing/2014/main" id="{0381DB8F-C490-1DCF-9F63-03ED0348F16C}"/>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6166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300" b="1" dirty="0">
                <a:solidFill>
                  <a:prstClr val="black"/>
                </a:solidFill>
                <a:latin typeface="Calibri" panose="020F0502020204030204" pitchFamily="34" charset="0"/>
                <a:cs typeface="Calibri" panose="020F0502020204030204" pitchFamily="34" charset="0"/>
              </a:rPr>
              <a:t>Trước khi rèn luyện đức tính cho nghề mình yêu thích, tất cả chung ta đều phải rèn luyện những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13B3FE3B-421E-AE60-8539-65D3125EB306}"/>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591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
        <p:nvSpPr>
          <p:cNvPr id="4" name="Oval 3">
            <a:extLst>
              <a:ext uri="{FF2B5EF4-FFF2-40B4-BE49-F238E27FC236}">
                <a16:creationId xmlns:a16="http://schemas.microsoft.com/office/drawing/2014/main" id="{7D4813DE-BC40-8096-8A41-CDB683A0445D}"/>
              </a:ext>
            </a:extLst>
          </p:cNvPr>
          <p:cNvSpPr/>
          <p:nvPr/>
        </p:nvSpPr>
        <p:spPr>
          <a:xfrm>
            <a:off x="-1475180" y="270619"/>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287991" y="-3371850"/>
            <a:ext cx="12855388" cy="10534650"/>
            <a:chOff x="808303" y="-1631281"/>
            <a:chExt cx="10575392"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3"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Rectangle 3"/>
          <p:cNvSpPr/>
          <p:nvPr/>
        </p:nvSpPr>
        <p:spPr>
          <a:xfrm>
            <a:off x="908210" y="1771721"/>
            <a:ext cx="9846875" cy="2697662"/>
          </a:xfrm>
          <a:prstGeom prst="rect">
            <a:avLst/>
          </a:prstGeom>
        </p:spPr>
        <p:txBody>
          <a:bodyPr wrap="square">
            <a:spAutoFit/>
          </a:bodyPr>
          <a:lstStyle/>
          <a:p>
            <a:pPr marL="571500" lvl="0" indent="-571500" algn="just">
              <a:lnSpc>
                <a:spcPct val="107000"/>
              </a:lnSpc>
              <a:buFont typeface="Arial" panose="020B0604020202020204" pitchFamily="34" charset="0"/>
              <a:buChar char="•"/>
              <a:defRPr/>
            </a:pPr>
            <a:r>
              <a:rPr lang="en-US" sz="4000" dirty="0">
                <a:solidFill>
                  <a:prstClr val="black"/>
                </a:solidFill>
                <a:latin typeface="Calibri" panose="020F0502020204030204" pitchFamily="34" charset="0"/>
                <a:ea typeface="Tahoma" panose="020B0604030504040204" pitchFamily="34" charset="0"/>
                <a:cs typeface="Calibri" panose="020F0502020204030204" pitchFamily="34" charset="0"/>
              </a:rPr>
              <a:t>N</a:t>
            </a:r>
            <a:r>
              <a:rPr lang="vi-VN" sz="4000" dirty="0">
                <a:solidFill>
                  <a:prstClr val="black"/>
                </a:solidFill>
                <a:latin typeface="Calibri" panose="020F0502020204030204" pitchFamily="34" charset="0"/>
                <a:ea typeface="Tahoma" panose="020B0604030504040204" pitchFamily="34" charset="0"/>
                <a:cs typeface="Calibri" panose="020F0502020204030204" pitchFamily="34" charset="0"/>
              </a:rPr>
              <a:t>hận biết được một số đức tính của bản thân phù hợp với ước mơ của nghề nghiệp của mình, qua đó có kế hoạch rèn luyện đức tính cần thiết cho nghề mình yêu thích.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7999F-F53C-4D4B-9437-FA26FE463269}"/>
              </a:ext>
            </a:extLst>
          </p:cNvPr>
          <p:cNvPicPr>
            <a:picLocks noChangeAspect="1"/>
          </p:cNvPicPr>
          <p:nvPr/>
        </p:nvPicPr>
        <p:blipFill>
          <a:blip r:embed="rId5"/>
          <a:stretch>
            <a:fillRect/>
          </a:stretch>
        </p:blipFill>
        <p:spPr>
          <a:xfrm>
            <a:off x="2512028" y="627836"/>
            <a:ext cx="6596444" cy="1182727"/>
          </a:xfrm>
          <a:prstGeom prst="rect">
            <a:avLst/>
          </a:prstGeom>
        </p:spPr>
      </p:pic>
      <p:sp>
        <p:nvSpPr>
          <p:cNvPr id="3" name="Oval 2">
            <a:extLst>
              <a:ext uri="{FF2B5EF4-FFF2-40B4-BE49-F238E27FC236}">
                <a16:creationId xmlns:a16="http://schemas.microsoft.com/office/drawing/2014/main" id="{5D63C029-DB26-C8F1-8DA9-C56A04C3E58C}"/>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693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p:cNvPicPr>
            <a:picLocks noChangeAspect="1"/>
          </p:cNvPicPr>
          <p:nvPr/>
        </p:nvPicPr>
        <p:blipFill>
          <a:blip r:embed="rId3"/>
          <a:stretch>
            <a:fillRect/>
          </a:stretch>
        </p:blipFill>
        <p:spPr>
          <a:xfrm>
            <a:off x="5510205" y="-109301"/>
            <a:ext cx="6681795" cy="6700085"/>
          </a:xfrm>
          <a:prstGeom prst="rect">
            <a:avLst/>
          </a:prstGeom>
        </p:spPr>
      </p:pic>
      <p:sp>
        <p:nvSpPr>
          <p:cNvPr id="3" name="Oval 2">
            <a:extLst>
              <a:ext uri="{FF2B5EF4-FFF2-40B4-BE49-F238E27FC236}">
                <a16:creationId xmlns:a16="http://schemas.microsoft.com/office/drawing/2014/main" id="{5DCC2ADE-6122-376E-1927-B3D2FEE1E2DE}"/>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8353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2" name="Picture 1"/>
          <p:cNvPicPr>
            <a:picLocks noChangeAspect="1"/>
          </p:cNvPicPr>
          <p:nvPr/>
        </p:nvPicPr>
        <p:blipFill>
          <a:blip r:embed="rId5"/>
          <a:stretch>
            <a:fillRect/>
          </a:stretch>
        </p:blipFill>
        <p:spPr>
          <a:xfrm>
            <a:off x="104951" y="122366"/>
            <a:ext cx="6791533" cy="6236749"/>
          </a:xfrm>
          <a:prstGeom prst="rect">
            <a:avLst/>
          </a:prstGeom>
        </p:spPr>
      </p:pic>
      <p:sp>
        <p:nvSpPr>
          <p:cNvPr id="4" name="Oval 3">
            <a:extLst>
              <a:ext uri="{FF2B5EF4-FFF2-40B4-BE49-F238E27FC236}">
                <a16:creationId xmlns:a16="http://schemas.microsoft.com/office/drawing/2014/main" id="{F53FC271-80E7-1C48-909E-45FB88F72953}"/>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12458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1. 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đức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liên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thích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89DF92DA-63C3-4156-A9B6-9AA6F884278F}"/>
              </a:ext>
            </a:extLst>
          </p:cNvPr>
          <p:cNvSpPr/>
          <p:nvPr/>
        </p:nvSpPr>
        <p:spPr>
          <a:xfrm>
            <a:off x="590550" y="2000250"/>
            <a:ext cx="5695950" cy="3581400"/>
          </a:xfrm>
          <a:prstGeom prst="roundRect">
            <a:avLst>
              <a:gd name="adj" fmla="val 20089"/>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latin typeface="Calibri" panose="020F0502020204030204" pitchFamily="34" charset="0"/>
                <a:cs typeface="Calibri" panose="020F0502020204030204" pitchFamily="34" charset="0"/>
              </a:rPr>
              <a:t>G</a:t>
            </a:r>
            <a:r>
              <a:rPr lang="vi-VN" sz="3200" dirty="0">
                <a:latin typeface="Calibri" panose="020F0502020204030204" pitchFamily="34" charset="0"/>
                <a:cs typeface="Calibri" panose="020F0502020204030204" pitchFamily="34" charset="0"/>
              </a:rPr>
              <a:t>ấp 1 con thuyền và ghi ước mơ nghề nghiệp của mình lên đó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đức tính mình đã có phù hợp với nghề nghiệp ấy.</a:t>
            </a:r>
            <a:endParaRPr lang="en-US" sz="32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Dán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sẵn</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góc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5B9FA6-7614-4E0E-8A76-3A9368DBCA01}"/>
              </a:ext>
            </a:extLst>
          </p:cNvPr>
          <p:cNvPicPr>
            <a:picLocks noChangeAspect="1"/>
          </p:cNvPicPr>
          <p:nvPr/>
        </p:nvPicPr>
        <p:blipFill>
          <a:blip r:embed="rId5"/>
          <a:stretch>
            <a:fillRect/>
          </a:stretch>
        </p:blipFill>
        <p:spPr>
          <a:xfrm>
            <a:off x="7015162" y="1738312"/>
            <a:ext cx="3519488" cy="3801989"/>
          </a:xfrm>
          <a:prstGeom prst="rect">
            <a:avLst/>
          </a:prstGeom>
        </p:spPr>
      </p:pic>
      <p:sp>
        <p:nvSpPr>
          <p:cNvPr id="3" name="Oval 2">
            <a:extLst>
              <a:ext uri="{FF2B5EF4-FFF2-40B4-BE49-F238E27FC236}">
                <a16:creationId xmlns:a16="http://schemas.microsoft.com/office/drawing/2014/main" id="{A8183FE9-996D-57F0-E737-E42A54AD9A78}"/>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5414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1275-9126-478A-B30C-713D77933702}"/>
              </a:ext>
            </a:extLst>
          </p:cNvPr>
          <p:cNvPicPr>
            <a:picLocks noChangeAspect="1"/>
          </p:cNvPicPr>
          <p:nvPr/>
        </p:nvPicPr>
        <p:blipFill>
          <a:blip r:embed="rId2"/>
          <a:stretch>
            <a:fillRect/>
          </a:stretch>
        </p:blipFill>
        <p:spPr>
          <a:xfrm>
            <a:off x="3718560" y="644518"/>
            <a:ext cx="4988559" cy="5425058"/>
          </a:xfrm>
          <a:prstGeom prst="rect">
            <a:avLst/>
          </a:prstGeom>
        </p:spPr>
      </p:pic>
      <p:sp>
        <p:nvSpPr>
          <p:cNvPr id="2" name="Oval 1">
            <a:extLst>
              <a:ext uri="{FF2B5EF4-FFF2-40B4-BE49-F238E27FC236}">
                <a16:creationId xmlns:a16="http://schemas.microsoft.com/office/drawing/2014/main" id="{88A19072-5290-A0AD-2425-D2FD0ECA68CA}"/>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86057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Mơ ước và nghĩ về nghề mình mơ ước là một việc nên làm để chuẩn bị rèn luyện những đức tính cần thiết cho nghề nghiệp ấy trong tương lai.</a:t>
            </a:r>
            <a:endParaRPr lang="en-US" sz="33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336D573E-F745-0307-C187-5DAD21934806}"/>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5" name="Picture 4">
            <a:extLst>
              <a:ext uri="{FF2B5EF4-FFF2-40B4-BE49-F238E27FC236}">
                <a16:creationId xmlns:a16="http://schemas.microsoft.com/office/drawing/2014/main" id="{B8FA9A82-0CF8-4629-ABA6-BE1073CB6FEC}"/>
              </a:ext>
            </a:extLst>
          </p:cNvPr>
          <p:cNvPicPr>
            <a:picLocks noChangeAspect="1"/>
          </p:cNvPicPr>
          <p:nvPr/>
        </p:nvPicPr>
        <p:blipFill>
          <a:blip r:embed="rId5"/>
          <a:stretch>
            <a:fillRect/>
          </a:stretch>
        </p:blipFill>
        <p:spPr>
          <a:xfrm>
            <a:off x="1332115" y="587264"/>
            <a:ext cx="5584420" cy="5492972"/>
          </a:xfrm>
          <a:prstGeom prst="rect">
            <a:avLst/>
          </a:prstGeom>
        </p:spPr>
      </p:pic>
      <p:sp>
        <p:nvSpPr>
          <p:cNvPr id="2" name="Oval 1">
            <a:extLst>
              <a:ext uri="{FF2B5EF4-FFF2-40B4-BE49-F238E27FC236}">
                <a16:creationId xmlns:a16="http://schemas.microsoft.com/office/drawing/2014/main" id="{C0D58B34-38E2-65E6-82F8-CE2C1D0681FA}"/>
              </a:ext>
            </a:extLst>
          </p:cNvPr>
          <p:cNvSpPr/>
          <p:nvPr/>
        </p:nvSpPr>
        <p:spPr>
          <a:xfrm>
            <a:off x="-1408922" y="401216"/>
            <a:ext cx="970383"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78334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lvl="0" algn="ct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Lập</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kế</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hoạch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rèn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luyện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đức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tính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cần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thiết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cho</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nghề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em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yêu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thích</a:t>
            </a:r>
            <a:r>
              <a:rPr lang="en-US" sz="3200" b="1" dirty="0">
                <a:solidFill>
                  <a:srgbClr val="0070C0"/>
                </a:solidFill>
                <a:latin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129226C-CBAC-4BC7-B791-CFA89CB6CF33}"/>
              </a:ext>
            </a:extLst>
          </p:cNvPr>
          <p:cNvPicPr>
            <a:picLocks noChangeAspect="1"/>
          </p:cNvPicPr>
          <p:nvPr/>
        </p:nvPicPr>
        <p:blipFill>
          <a:blip r:embed="rId5"/>
          <a:stretch>
            <a:fillRect/>
          </a:stretch>
        </p:blipFill>
        <p:spPr>
          <a:xfrm>
            <a:off x="104775" y="2799547"/>
            <a:ext cx="4200520" cy="3410753"/>
          </a:xfrm>
          <a:prstGeom prst="rect">
            <a:avLst/>
          </a:prstGeom>
        </p:spPr>
      </p:pic>
      <p:sp>
        <p:nvSpPr>
          <p:cNvPr id="9" name="Rectangle: Rounded Corners 8">
            <a:extLst>
              <a:ext uri="{FF2B5EF4-FFF2-40B4-BE49-F238E27FC236}">
                <a16:creationId xmlns:a16="http://schemas.microsoft.com/office/drawing/2014/main" id="{37CC40D9-204E-452F-893D-DE365385CD77}"/>
              </a:ext>
            </a:extLst>
          </p:cNvPr>
          <p:cNvSpPr/>
          <p:nvPr/>
        </p:nvSpPr>
        <p:spPr>
          <a:xfrm>
            <a:off x="3467100" y="1790700"/>
            <a:ext cx="7524750" cy="1714500"/>
          </a:xfrm>
          <a:custGeom>
            <a:avLst/>
            <a:gdLst>
              <a:gd name="connsiteX0" fmla="*/ 0 w 7524750"/>
              <a:gd name="connsiteY0" fmla="*/ 344426 h 1714500"/>
              <a:gd name="connsiteX1" fmla="*/ 344426 w 7524750"/>
              <a:gd name="connsiteY1" fmla="*/ 0 h 1714500"/>
              <a:gd name="connsiteX2" fmla="*/ 7180324 w 7524750"/>
              <a:gd name="connsiteY2" fmla="*/ 0 h 1714500"/>
              <a:gd name="connsiteX3" fmla="*/ 7524750 w 7524750"/>
              <a:gd name="connsiteY3" fmla="*/ 344426 h 1714500"/>
              <a:gd name="connsiteX4" fmla="*/ 7524750 w 7524750"/>
              <a:gd name="connsiteY4" fmla="*/ 1370074 h 1714500"/>
              <a:gd name="connsiteX5" fmla="*/ 7180324 w 7524750"/>
              <a:gd name="connsiteY5" fmla="*/ 1714500 h 1714500"/>
              <a:gd name="connsiteX6" fmla="*/ 344426 w 7524750"/>
              <a:gd name="connsiteY6" fmla="*/ 1714500 h 1714500"/>
              <a:gd name="connsiteX7" fmla="*/ 0 w 7524750"/>
              <a:gd name="connsiteY7" fmla="*/ 1370074 h 1714500"/>
              <a:gd name="connsiteX8" fmla="*/ 0 w 7524750"/>
              <a:gd name="connsiteY8" fmla="*/ 344426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714500" fill="none" extrusionOk="0">
                <a:moveTo>
                  <a:pt x="0" y="344426"/>
                </a:moveTo>
                <a:cubicBezTo>
                  <a:pt x="321" y="157408"/>
                  <a:pt x="183814" y="-21795"/>
                  <a:pt x="344426" y="0"/>
                </a:cubicBezTo>
                <a:cubicBezTo>
                  <a:pt x="2518315" y="139772"/>
                  <a:pt x="5361033" y="14259"/>
                  <a:pt x="7180324" y="0"/>
                </a:cubicBezTo>
                <a:cubicBezTo>
                  <a:pt x="7357904" y="-2109"/>
                  <a:pt x="7553186" y="131048"/>
                  <a:pt x="7524750" y="344426"/>
                </a:cubicBezTo>
                <a:cubicBezTo>
                  <a:pt x="7570108" y="695150"/>
                  <a:pt x="7597350" y="1095270"/>
                  <a:pt x="7524750" y="1370074"/>
                </a:cubicBezTo>
                <a:cubicBezTo>
                  <a:pt x="7513621" y="1572116"/>
                  <a:pt x="7373562" y="1714391"/>
                  <a:pt x="7180324" y="1714500"/>
                </a:cubicBezTo>
                <a:cubicBezTo>
                  <a:pt x="4424602" y="1602546"/>
                  <a:pt x="2781583" y="1688267"/>
                  <a:pt x="344426" y="1714500"/>
                </a:cubicBezTo>
                <a:cubicBezTo>
                  <a:pt x="153038" y="1707039"/>
                  <a:pt x="372" y="1577993"/>
                  <a:pt x="0" y="1370074"/>
                </a:cubicBezTo>
                <a:cubicBezTo>
                  <a:pt x="3585" y="924966"/>
                  <a:pt x="-36463" y="855818"/>
                  <a:pt x="0" y="344426"/>
                </a:cubicBezTo>
                <a:close/>
              </a:path>
              <a:path w="7524750" h="1714500" stroke="0" extrusionOk="0">
                <a:moveTo>
                  <a:pt x="0" y="344426"/>
                </a:moveTo>
                <a:cubicBezTo>
                  <a:pt x="-1026" y="143364"/>
                  <a:pt x="176211" y="18270"/>
                  <a:pt x="344426" y="0"/>
                </a:cubicBezTo>
                <a:cubicBezTo>
                  <a:pt x="1733765" y="-123725"/>
                  <a:pt x="6053690" y="31472"/>
                  <a:pt x="7180324" y="0"/>
                </a:cubicBezTo>
                <a:cubicBezTo>
                  <a:pt x="7355132" y="887"/>
                  <a:pt x="7531266" y="163139"/>
                  <a:pt x="7524750" y="344426"/>
                </a:cubicBezTo>
                <a:cubicBezTo>
                  <a:pt x="7516675" y="655212"/>
                  <a:pt x="7516890" y="890567"/>
                  <a:pt x="7524750" y="1370074"/>
                </a:cubicBezTo>
                <a:cubicBezTo>
                  <a:pt x="7515594" y="1575670"/>
                  <a:pt x="7364794" y="1708352"/>
                  <a:pt x="7180324" y="1714500"/>
                </a:cubicBezTo>
                <a:cubicBezTo>
                  <a:pt x="4111435" y="1651231"/>
                  <a:pt x="1992127" y="1576674"/>
                  <a:pt x="344426" y="1714500"/>
                </a:cubicBezTo>
                <a:cubicBezTo>
                  <a:pt x="152770" y="1711406"/>
                  <a:pt x="4565" y="1560673"/>
                  <a:pt x="0" y="1370074"/>
                </a:cubicBezTo>
                <a:cubicBezTo>
                  <a:pt x="-63420" y="1261326"/>
                  <a:pt x="-23436" y="822332"/>
                  <a:pt x="0" y="344426"/>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a:latin typeface="Calibri" panose="020F0502020204030204" pitchFamily="34" charset="0"/>
                <a:cs typeface="Calibri" panose="020F0502020204030204" pitchFamily="34" charset="0"/>
              </a:rPr>
              <a:t>C</a:t>
            </a:r>
            <a:r>
              <a:rPr lang="vi-VN" sz="3300" b="1" dirty="0">
                <a:latin typeface="Calibri" panose="020F0502020204030204" pitchFamily="34" charset="0"/>
                <a:cs typeface="Calibri" panose="020F0502020204030204" pitchFamily="34" charset="0"/>
              </a:rPr>
              <a:t>họn một đức tính cho nghề mình yêu thích, sau đó mời bạn chung đức tính cần hướng tới về chung nhóm</a:t>
            </a:r>
            <a:r>
              <a:rPr lang="en-US" sz="3300" b="1" dirty="0">
                <a:latin typeface="Calibri" panose="020F0502020204030204" pitchFamily="34" charset="0"/>
                <a:cs typeface="Calibri" panose="020F0502020204030204" pitchFamily="34" charset="0"/>
              </a:rPr>
              <a:t>.</a:t>
            </a:r>
          </a:p>
        </p:txBody>
      </p:sp>
      <p:sp>
        <p:nvSpPr>
          <p:cNvPr id="10" name="Rectangle: Rounded Corners 9">
            <a:extLst>
              <a:ext uri="{FF2B5EF4-FFF2-40B4-BE49-F238E27FC236}">
                <a16:creationId xmlns:a16="http://schemas.microsoft.com/office/drawing/2014/main" id="{0FA64019-EBC9-4677-9973-504E8B5B6957}"/>
              </a:ext>
            </a:extLst>
          </p:cNvPr>
          <p:cNvSpPr/>
          <p:nvPr/>
        </p:nvSpPr>
        <p:spPr>
          <a:xfrm>
            <a:off x="3486151" y="3810000"/>
            <a:ext cx="8562974" cy="2095500"/>
          </a:xfrm>
          <a:custGeom>
            <a:avLst/>
            <a:gdLst>
              <a:gd name="connsiteX0" fmla="*/ 0 w 8562974"/>
              <a:gd name="connsiteY0" fmla="*/ 420965 h 2095500"/>
              <a:gd name="connsiteX1" fmla="*/ 420965 w 8562974"/>
              <a:gd name="connsiteY1" fmla="*/ 0 h 2095500"/>
              <a:gd name="connsiteX2" fmla="*/ 8142009 w 8562974"/>
              <a:gd name="connsiteY2" fmla="*/ 0 h 2095500"/>
              <a:gd name="connsiteX3" fmla="*/ 8562974 w 8562974"/>
              <a:gd name="connsiteY3" fmla="*/ 420965 h 2095500"/>
              <a:gd name="connsiteX4" fmla="*/ 8562974 w 8562974"/>
              <a:gd name="connsiteY4" fmla="*/ 1674535 h 2095500"/>
              <a:gd name="connsiteX5" fmla="*/ 8142009 w 8562974"/>
              <a:gd name="connsiteY5" fmla="*/ 2095500 h 2095500"/>
              <a:gd name="connsiteX6" fmla="*/ 420965 w 8562974"/>
              <a:gd name="connsiteY6" fmla="*/ 2095500 h 2095500"/>
              <a:gd name="connsiteX7" fmla="*/ 0 w 8562974"/>
              <a:gd name="connsiteY7" fmla="*/ 1674535 h 2095500"/>
              <a:gd name="connsiteX8" fmla="*/ 0 w 8562974"/>
              <a:gd name="connsiteY8" fmla="*/ 420965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2095500" fill="none" extrusionOk="0">
                <a:moveTo>
                  <a:pt x="0" y="420965"/>
                </a:moveTo>
                <a:cubicBezTo>
                  <a:pt x="1903" y="207481"/>
                  <a:pt x="217161" y="-21118"/>
                  <a:pt x="420965" y="0"/>
                </a:cubicBezTo>
                <a:cubicBezTo>
                  <a:pt x="1288503" y="139772"/>
                  <a:pt x="7044793" y="14259"/>
                  <a:pt x="8142009" y="0"/>
                </a:cubicBezTo>
                <a:cubicBezTo>
                  <a:pt x="8357043" y="-2912"/>
                  <a:pt x="8573086" y="180238"/>
                  <a:pt x="8562974" y="420965"/>
                </a:cubicBezTo>
                <a:cubicBezTo>
                  <a:pt x="8526933" y="749033"/>
                  <a:pt x="8471754" y="1468962"/>
                  <a:pt x="8562974" y="1674535"/>
                </a:cubicBezTo>
                <a:cubicBezTo>
                  <a:pt x="8555042" y="1915453"/>
                  <a:pt x="8415842" y="2094014"/>
                  <a:pt x="8142009" y="2095500"/>
                </a:cubicBezTo>
                <a:cubicBezTo>
                  <a:pt x="5664004" y="1983546"/>
                  <a:pt x="3078747" y="2069267"/>
                  <a:pt x="420965" y="2095500"/>
                </a:cubicBezTo>
                <a:cubicBezTo>
                  <a:pt x="182402" y="2056706"/>
                  <a:pt x="564" y="1933812"/>
                  <a:pt x="0" y="1674535"/>
                </a:cubicBezTo>
                <a:cubicBezTo>
                  <a:pt x="-58429" y="1434182"/>
                  <a:pt x="-57571" y="680769"/>
                  <a:pt x="0" y="420965"/>
                </a:cubicBezTo>
                <a:close/>
              </a:path>
              <a:path w="8562974" h="2095500" stroke="0" extrusionOk="0">
                <a:moveTo>
                  <a:pt x="0" y="420965"/>
                </a:moveTo>
                <a:cubicBezTo>
                  <a:pt x="-1987" y="167476"/>
                  <a:pt x="212745" y="20152"/>
                  <a:pt x="420965" y="0"/>
                </a:cubicBezTo>
                <a:cubicBezTo>
                  <a:pt x="1843909" y="-123725"/>
                  <a:pt x="5267773" y="31472"/>
                  <a:pt x="8142009" y="0"/>
                </a:cubicBezTo>
                <a:cubicBezTo>
                  <a:pt x="8365648" y="509"/>
                  <a:pt x="8587445" y="222024"/>
                  <a:pt x="8562974" y="420965"/>
                </a:cubicBezTo>
                <a:cubicBezTo>
                  <a:pt x="8658017" y="1028406"/>
                  <a:pt x="8575923" y="1446084"/>
                  <a:pt x="8562974" y="1674535"/>
                </a:cubicBezTo>
                <a:cubicBezTo>
                  <a:pt x="8551140" y="1926900"/>
                  <a:pt x="8356066" y="2075790"/>
                  <a:pt x="8142009" y="2095500"/>
                </a:cubicBezTo>
                <a:cubicBezTo>
                  <a:pt x="6195431" y="2032231"/>
                  <a:pt x="2664717" y="1957674"/>
                  <a:pt x="420965" y="2095500"/>
                </a:cubicBezTo>
                <a:cubicBezTo>
                  <a:pt x="179751" y="2076690"/>
                  <a:pt x="17816" y="1908503"/>
                  <a:pt x="0" y="1674535"/>
                </a:cubicBezTo>
                <a:cubicBezTo>
                  <a:pt x="-84079" y="1497040"/>
                  <a:pt x="99428" y="647983"/>
                  <a:pt x="0" y="420965"/>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100" b="1" dirty="0">
                <a:latin typeface="Calibri" panose="020F0502020204030204" pitchFamily="34" charset="0"/>
                <a:cs typeface="Calibri" panose="020F0502020204030204" pitchFamily="34" charset="0"/>
              </a:rPr>
              <a:t>Thảo luận để lập kế hoạch rèn luyện đức tính ấy. </a:t>
            </a:r>
            <a:endParaRPr lang="en-US" sz="3100" b="1" dirty="0">
              <a:latin typeface="Calibri" panose="020F0502020204030204" pitchFamily="34" charset="0"/>
              <a:cs typeface="Calibri" panose="020F0502020204030204" pitchFamily="34" charset="0"/>
            </a:endParaRPr>
          </a:p>
          <a:p>
            <a:pPr algn="ctr"/>
            <a:r>
              <a:rPr lang="vi-VN" sz="3100" b="1" dirty="0">
                <a:latin typeface="Calibri" panose="020F0502020204030204" pitchFamily="34" charset="0"/>
                <a:cs typeface="Calibri" panose="020F0502020204030204" pitchFamily="34" charset="0"/>
              </a:rPr>
              <a:t>VD: Chơi chung với các bé để rèn luyện tính yêu trẻ; tập thể thao hàng ngày để rèn tính kiên trì...</a:t>
            </a:r>
            <a:endParaRPr lang="en-US" sz="3100" b="1" dirty="0">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791530E-55B2-A49B-A1E2-CFA6E9B7CE0D}"/>
              </a:ext>
            </a:extLst>
          </p:cNvPr>
          <p:cNvSpPr/>
          <p:nvPr/>
        </p:nvSpPr>
        <p:spPr>
          <a:xfrm>
            <a:off x="-1427555" y="345233"/>
            <a:ext cx="1129004" cy="1067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5706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wipe(down)">
                                      <p:cBhvr>
                                        <p:cTn id="18" dur="5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wipe(down)">
                                      <p:cBhvr>
                                        <p:cTn id="28" dur="5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239</Words>
  <Application>Microsoft Office PowerPoint</Application>
  <PresentationFormat>Widescreen</PresentationFormat>
  <Paragraphs>14</Paragraphs>
  <Slides>13</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等线</vt:lpstr>
      <vt:lpstr>字魂17号-萌趣果冻体</vt: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15</cp:revision>
  <dcterms:created xsi:type="dcterms:W3CDTF">2023-01-08T11:27:42Z</dcterms:created>
  <dcterms:modified xsi:type="dcterms:W3CDTF">2025-05-03T01:38:23Z</dcterms:modified>
</cp:coreProperties>
</file>