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4" r:id="rId2"/>
    <p:sldMasterId id="2147483747" r:id="rId3"/>
  </p:sldMasterIdLst>
  <p:sldIdLst>
    <p:sldId id="313" r:id="rId4"/>
    <p:sldId id="319" r:id="rId5"/>
    <p:sldId id="321" r:id="rId6"/>
    <p:sldId id="315" r:id="rId7"/>
    <p:sldId id="316" r:id="rId8"/>
    <p:sldId id="317" r:id="rId9"/>
    <p:sldId id="323" r:id="rId10"/>
    <p:sldId id="324" r:id="rId11"/>
    <p:sldId id="326" r:id="rId12"/>
    <p:sldId id="327" r:id="rId13"/>
    <p:sldId id="328" r:id="rId14"/>
    <p:sldId id="32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53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2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815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2192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 name="Freeform 6"/>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p:cNvSpPr/>
          <p:nvPr/>
        </p:nvSpPr>
        <p:spPr>
          <a:xfrm>
            <a:off x="1320801" y="1017588"/>
            <a:ext cx="9571567"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320801" y="1009650"/>
            <a:ext cx="9573684"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1026585" y="701676"/>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10567723" y="65484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9027585" y="5357814"/>
            <a:ext cx="1619249" cy="365125"/>
          </a:xfrm>
        </p:spPr>
        <p:txBody>
          <a:bodyPr/>
          <a:lstStyle>
            <a:lvl1pPr>
              <a:defRPr/>
            </a:lvl1pPr>
          </a:lstStyle>
          <a:p>
            <a:pPr>
              <a:defRPr/>
            </a:pPr>
            <a:endParaRPr lang="en-US">
              <a:solidFill>
                <a:srgbClr val="465E9C"/>
              </a:solidFill>
            </a:endParaRPr>
          </a:p>
        </p:txBody>
      </p:sp>
      <p:sp>
        <p:nvSpPr>
          <p:cNvPr id="13" name="Footer Placeholder 4"/>
          <p:cNvSpPr>
            <a:spLocks noGrp="1"/>
          </p:cNvSpPr>
          <p:nvPr>
            <p:ph type="ftr" sz="quarter" idx="11"/>
          </p:nvPr>
        </p:nvSpPr>
        <p:spPr>
          <a:xfrm>
            <a:off x="1566334" y="5357814"/>
            <a:ext cx="6711951"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8284634" y="5357814"/>
            <a:ext cx="738717" cy="365125"/>
          </a:xfrm>
        </p:spPr>
        <p:txBody>
          <a:bodyPr/>
          <a:lstStyle>
            <a:lvl1pPr algn="ctr">
              <a:defRPr/>
            </a:lvl1pPr>
          </a:lstStyle>
          <a:p>
            <a:pPr>
              <a:defRPr/>
            </a:pPr>
            <a:fld id="{C3976729-E9BA-4921-89F3-A8365557C8EC}"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724353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13E95F4B-6CC0-4223-A3A8-25B0E92120E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622942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941690" y="3725335"/>
            <a:ext cx="8308623"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5D90199-1BB7-4F1E-BF92-56A60243EE7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64673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731264" y="2121407"/>
            <a:ext cx="42672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EF1DEE7F-C243-4C7B-8DF7-BB87F17A1F47}"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037620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731264" y="2944368"/>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A4D65406-A81F-44F1-9F7B-54A6054862C8}"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561918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4B948F00-F08D-433B-8C0D-BC8875DFDBAB}"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041646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D183090-048B-40AE-B55A-C7CEF8CE1F24}"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55753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60000">
            <a:off x="5962651" y="603250"/>
            <a:ext cx="5050367"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21540000">
            <a:off x="999067" y="576263"/>
            <a:ext cx="5052484"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56084" y="5886451"/>
            <a:ext cx="1617133"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29301"/>
            <a:ext cx="4696884"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77451" y="5897564"/>
            <a:ext cx="738716" cy="365125"/>
          </a:xfrm>
        </p:spPr>
        <p:txBody>
          <a:bodyPr/>
          <a:lstStyle>
            <a:lvl1pPr>
              <a:defRPr/>
            </a:lvl1pPr>
          </a:lstStyle>
          <a:p>
            <a:pPr>
              <a:defRPr/>
            </a:pPr>
            <a:fld id="{13FE89D9-B4B1-41DF-BEC1-926E921B224D}"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4960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21540000">
            <a:off x="992717" y="576263"/>
            <a:ext cx="505248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60000">
            <a:off x="5952067" y="603250"/>
            <a:ext cx="5052484"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8460318" y="5888039"/>
            <a:ext cx="1619249"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30889"/>
            <a:ext cx="4425951"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83800" y="5900739"/>
            <a:ext cx="738717" cy="365125"/>
          </a:xfrm>
        </p:spPr>
        <p:txBody>
          <a:bodyPr/>
          <a:lstStyle>
            <a:lvl1pPr>
              <a:defRPr/>
            </a:lvl1pPr>
          </a:lstStyle>
          <a:p>
            <a:pPr>
              <a:defRPr/>
            </a:pPr>
            <a:fld id="{F204B2D7-A7C3-43B8-B9F5-140AAC64A9C1}"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53415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A939D6A8-4913-492F-9F97-677CC2EC90B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68471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E7FF62C6-C976-4FF3-9631-EEB39AA654E3}"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47199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465E9C"/>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465E9C"/>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F267C96A-A494-48A8-8FE0-900310F1E740}"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81346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36956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786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69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43152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3308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7960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8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0408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9296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0066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26111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7495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4947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2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7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2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5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D7BB6-D3F5-4181-9059-A4CF7A3ED728}"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63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a:off x="975784" y="574675"/>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a:off x="975784" y="576263"/>
            <a:ext cx="102616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056"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726018" y="273051"/>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10914856" y="20399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itle Placeholder 1"/>
          <p:cNvSpPr>
            <a:spLocks noGrp="1"/>
          </p:cNvSpPr>
          <p:nvPr>
            <p:ph type="title"/>
          </p:nvPr>
        </p:nvSpPr>
        <p:spPr bwMode="auto">
          <a:xfrm>
            <a:off x="1460501" y="817564"/>
            <a:ext cx="92858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9" name="Text Placeholder 2"/>
          <p:cNvSpPr>
            <a:spLocks noGrp="1"/>
          </p:cNvSpPr>
          <p:nvPr>
            <p:ph type="body" idx="1"/>
          </p:nvPr>
        </p:nvSpPr>
        <p:spPr bwMode="auto">
          <a:xfrm>
            <a:off x="1951567" y="2119314"/>
            <a:ext cx="826135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606367" y="5808664"/>
            <a:ext cx="1617133" cy="365125"/>
          </a:xfrm>
          <a:prstGeom prst="rect">
            <a:avLst/>
          </a:prstGeom>
        </p:spPr>
        <p:txBody>
          <a:bodyPr vert="horz" lIns="91440" tIns="45720" rIns="91440" bIns="45720" rtlCol="0" anchor="ctr"/>
          <a:lstStyle>
            <a:lvl1pPr algn="r" eaLnBrk="0" hangingPunct="0">
              <a:defRPr sz="12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5" name="Footer Placeholder 4"/>
          <p:cNvSpPr>
            <a:spLocks noGrp="1"/>
          </p:cNvSpPr>
          <p:nvPr>
            <p:ph type="ftr" sz="quarter" idx="3"/>
          </p:nvPr>
        </p:nvSpPr>
        <p:spPr>
          <a:xfrm>
            <a:off x="1219201" y="5808664"/>
            <a:ext cx="7387167" cy="365125"/>
          </a:xfrm>
          <a:prstGeom prst="rect">
            <a:avLst/>
          </a:prstGeom>
        </p:spPr>
        <p:txBody>
          <a:bodyPr vert="horz" lIns="91440" tIns="45720" rIns="91440" bIns="45720" rtlCol="0" anchor="ctr"/>
          <a:lstStyle>
            <a:lvl1pPr algn="l" eaLnBrk="0" hangingPunct="0">
              <a:defRPr sz="14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6" name="Slide Number Placeholder 5"/>
          <p:cNvSpPr>
            <a:spLocks noGrp="1"/>
          </p:cNvSpPr>
          <p:nvPr>
            <p:ph type="sldNum" sz="quarter" idx="4"/>
          </p:nvPr>
        </p:nvSpPr>
        <p:spPr>
          <a:xfrm>
            <a:off x="10227734" y="5808664"/>
            <a:ext cx="738717" cy="365125"/>
          </a:xfrm>
          <a:prstGeom prst="rect">
            <a:avLst/>
          </a:prstGeom>
        </p:spPr>
        <p:txBody>
          <a:bodyPr vert="horz" lIns="91440" tIns="45720" rIns="91440" bIns="45720" rtlCol="0" anchor="ctr"/>
          <a:lstStyle>
            <a:lvl1pPr algn="r" eaLnBrk="0" hangingPunct="0">
              <a:defRPr sz="1400">
                <a:solidFill>
                  <a:schemeClr val="tx2"/>
                </a:solidFill>
                <a:latin typeface="Rage Italic" pitchFamily="66" charset="0"/>
                <a:cs typeface="+mn-cs"/>
              </a:defRPr>
            </a:lvl1pPr>
          </a:lstStyle>
          <a:p>
            <a:pPr fontAlgn="base">
              <a:spcBef>
                <a:spcPct val="0"/>
              </a:spcBef>
              <a:spcAft>
                <a:spcPct val="0"/>
              </a:spcAft>
              <a:defRPr/>
            </a:pPr>
            <a:fld id="{15D14B9C-3B7D-4B5E-BD44-99ACC43E07F1}" type="slidenum">
              <a:rPr lang="en-US" b="1" smtClean="0">
                <a:solidFill>
                  <a:srgbClr val="465E9C"/>
                </a:solidFill>
              </a:rPr>
              <a:pPr fontAlgn="base">
                <a:spcBef>
                  <a:spcPct val="0"/>
                </a:spcBef>
                <a:spcAft>
                  <a:spcPct val="0"/>
                </a:spcAft>
                <a:defRPr/>
              </a:pPr>
              <a:t>‹#›</a:t>
            </a:fld>
            <a:endParaRPr lang="en-US" b="1">
              <a:solidFill>
                <a:srgbClr val="465E9C"/>
              </a:solidFill>
            </a:endParaRPr>
          </a:p>
        </p:txBody>
      </p:sp>
    </p:spTree>
    <p:extLst>
      <p:ext uri="{BB962C8B-B14F-4D97-AF65-F5344CB8AC3E}">
        <p14:creationId xmlns:p14="http://schemas.microsoft.com/office/powerpoint/2010/main" val="15368489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itchFamily="34"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smtClean="0">
                <a:solidFill>
                  <a:prstClr val="black">
                    <a:lumMod val="50000"/>
                    <a:lumOff val="50000"/>
                  </a:prstClr>
                </a:solidFill>
                <a:latin typeface="Tahoma" pitchFamily="34" charset="0"/>
              </a:rPr>
              <a:pPr fontAlgn="base">
                <a:spcBef>
                  <a:spcPct val="0"/>
                </a:spcBef>
                <a:spcAft>
                  <a:spcPct val="0"/>
                </a:spcAft>
                <a:defRPr/>
              </a:pPr>
              <a:t>‹#›</a:t>
            </a:fld>
            <a:endParaRPr lang="en-US">
              <a:solidFill>
                <a:prstClr val="black">
                  <a:lumMod val="50000"/>
                  <a:lumOff val="50000"/>
                </a:prstClr>
              </a:solidFill>
              <a:latin typeface="Tahoma" pitchFamily="34" charset="0"/>
            </a:endParaRPr>
          </a:p>
        </p:txBody>
      </p:sp>
    </p:spTree>
    <p:extLst>
      <p:ext uri="{BB962C8B-B14F-4D97-AF65-F5344CB8AC3E}">
        <p14:creationId xmlns:p14="http://schemas.microsoft.com/office/powerpoint/2010/main" val="8317801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5.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 y="3417172"/>
            <a:ext cx="3558149" cy="3440828"/>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3417172"/>
          </a:xfrm>
          <a:prstGeom prst="rect">
            <a:avLst/>
          </a:prstGeom>
        </p:spPr>
      </p:pic>
      <p:pic>
        <p:nvPicPr>
          <p:cNvPr id="60" name="Picture 10" descr="C:\Users\Administrator\Desktop\pngtree-blue-dolphin-png-image_45665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6179" y="3285915"/>
            <a:ext cx="1620714" cy="1324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Users\Administrator\Desktop\dang-ky-bao-ho-quyen-tac-pham-am-nha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454">
            <a:off x="9030131" y="3283967"/>
            <a:ext cx="1393262" cy="71684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39785" y="3417174"/>
            <a:ext cx="1518364" cy="558038"/>
          </a:xfrm>
          <a:prstGeom prst="rect">
            <a:avLst/>
          </a:prstGeom>
        </p:spPr>
        <p:txBody>
          <a:bodyPr wrap="none">
            <a:spAutoFit/>
          </a:bodyPr>
          <a:lstStyle/>
          <a:p>
            <a:pPr algn="ctr" defTabSz="685800">
              <a:lnSpc>
                <a:spcPct val="115000"/>
              </a:lnSpc>
              <a:defRPr/>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33 </a:t>
            </a:r>
            <a:endPar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363" y="-11151"/>
            <a:ext cx="573060" cy="485317"/>
          </a:xfrm>
          <a:prstGeom prst="rect">
            <a:avLst/>
          </a:prstGeom>
        </p:spPr>
      </p:pic>
      <p:sp>
        <p:nvSpPr>
          <p:cNvPr id="64" name="Rectangle 63"/>
          <p:cNvSpPr/>
          <p:nvPr/>
        </p:nvSpPr>
        <p:spPr>
          <a:xfrm>
            <a:off x="5114942" y="4014037"/>
            <a:ext cx="3958267" cy="558038"/>
          </a:xfrm>
          <a:prstGeom prst="rect">
            <a:avLst/>
          </a:prstGeom>
        </p:spPr>
        <p:txBody>
          <a:bodyPr wrap="square">
            <a:spAutoFit/>
          </a:bodyPr>
          <a:lstStyle/>
          <a:p>
            <a:pPr algn="ctr">
              <a:lnSpc>
                <a:spcPct val="115000"/>
              </a:lnSpc>
              <a:spcAft>
                <a:spcPts val="0"/>
              </a:spcAft>
            </a:pPr>
            <a:r>
              <a:rPr lang="en-US" sz="28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CÁ HEO VỚI ÂM NHẠC</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5039" y="3815881"/>
            <a:ext cx="3459487" cy="102717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891" y="4982246"/>
            <a:ext cx="3309080" cy="1771804"/>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041377">
            <a:off x="-1600937" y="3909629"/>
            <a:ext cx="4434857" cy="140194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901" y="683240"/>
            <a:ext cx="1886870" cy="1255102"/>
          </a:xfrm>
          <a:prstGeom prst="rect">
            <a:avLst/>
          </a:prstGeom>
        </p:spPr>
      </p:pic>
    </p:spTree>
    <p:extLst>
      <p:ext uri="{BB962C8B-B14F-4D97-AF65-F5344CB8AC3E}">
        <p14:creationId xmlns:p14="http://schemas.microsoft.com/office/powerpoint/2010/main" val="19798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2000"/>
                                        <p:tgtEl>
                                          <p:spTgt spid="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ircle(in)">
                                      <p:cBhvr>
                                        <p:cTn id="13"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9026" y="0"/>
            <a:ext cx="5287617" cy="1366528"/>
          </a:xfrm>
          <a:prstGeom prst="rect">
            <a:avLst/>
          </a:prstGeom>
        </p:spPr>
        <p:txBody>
          <a:bodyPr wrap="square">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3:</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Tàu và máy bay đã quay lại làm gì để tiếp tục cứu đàn cá heo? Đàn cá heo có bơi theo tàu phá băng hay không?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Users\ADMIN\Desktop\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 y="1366528"/>
            <a:ext cx="5446643" cy="3218724"/>
          </a:xfrm>
          <a:prstGeom prst="rect">
            <a:avLst/>
          </a:prstGeom>
          <a:noFill/>
          <a:ln>
            <a:noFill/>
          </a:ln>
        </p:spPr>
      </p:pic>
      <p:sp>
        <p:nvSpPr>
          <p:cNvPr id="5" name="Rectangle 4"/>
          <p:cNvSpPr/>
          <p:nvPr/>
        </p:nvSpPr>
        <p:spPr>
          <a:xfrm>
            <a:off x="159027" y="4762105"/>
            <a:ext cx="5658677" cy="221599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96000" y="36933"/>
            <a:ext cx="6096000" cy="830997"/>
          </a:xfrm>
          <a:prstGeom prst="rect">
            <a:avLst/>
          </a:prstGeom>
        </p:spPr>
        <p:txBody>
          <a:bodyPr>
            <a:spAutoFit/>
          </a:bodyPr>
          <a:lstStyle/>
          <a:p>
            <a:r>
              <a:rPr lang="pt-BR" sz="2400" b="1" dirty="0">
                <a:solidFill>
                  <a:srgbClr val="000000"/>
                </a:solidFill>
                <a:latin typeface="Times New Roman" panose="02020603050405020304" pitchFamily="18" charset="0"/>
                <a:ea typeface="Calibri" panose="020F0502020204030204" pitchFamily="34" charset="0"/>
              </a:rPr>
              <a:t>Tranh 4:</a:t>
            </a:r>
            <a:r>
              <a:rPr lang="pt-BR" sz="2400" dirty="0">
                <a:solidFill>
                  <a:srgbClr val="000000"/>
                </a:solidFill>
                <a:latin typeface="Times New Roman" panose="02020603050405020304" pitchFamily="18" charset="0"/>
                <a:ea typeface="Calibri" panose="020F0502020204030204" pitchFamily="34" charset="0"/>
              </a:rPr>
              <a:t> Người thuỷ thủ đã nhớ ra điều gì ở cá heo để giúp sức cứu đàn cá?</a:t>
            </a:r>
            <a:endParaRPr lang="en-US" sz="2400" dirty="0"/>
          </a:p>
        </p:txBody>
      </p:sp>
      <p:pic>
        <p:nvPicPr>
          <p:cNvPr id="12" name="Picture 11" descr="C:\Users\ADMIN\Desktop\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297" y="1366528"/>
            <a:ext cx="5287616" cy="3523524"/>
          </a:xfrm>
          <a:prstGeom prst="rect">
            <a:avLst/>
          </a:prstGeom>
          <a:noFill/>
          <a:ln>
            <a:noFill/>
          </a:ln>
        </p:spPr>
      </p:pic>
      <p:sp>
        <p:nvSpPr>
          <p:cNvPr id="13" name="Rectangle 12"/>
          <p:cNvSpPr/>
          <p:nvPr/>
        </p:nvSpPr>
        <p:spPr>
          <a:xfrm>
            <a:off x="6639340" y="5116047"/>
            <a:ext cx="5367129" cy="1508105"/>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 thủ nhớ ra rằng cá heo rất nhạy cảm với âm nhạc.  Anh ta liền mở băng nhạc và giữa biển khơi mênh mông trắng toát của miền Bắc cực, tiếng nhạc vút lên như lay động không gian bao la.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75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470990" y="201815"/>
            <a:ext cx="9515061" cy="517065"/>
          </a:xfrm>
          <a:prstGeom prst="rect">
            <a:avLst/>
          </a:prstGeom>
        </p:spPr>
        <p:txBody>
          <a:bodyPr wrap="square">
            <a:spAutoFit/>
          </a:bodyPr>
          <a:lstStyle/>
          <a:p>
            <a:pPr algn="just">
              <a:lnSpc>
                <a:spcPct val="115000"/>
              </a:lnSpc>
              <a:spcAft>
                <a:spcPts val="800"/>
              </a:spcAft>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5: </a:t>
            </a:r>
            <a:r>
              <a:rPr lang="pt-B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gì đã khiến cho đàn cá heo reo vui và bơi theo tàu ra biển?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70" y="1121686"/>
            <a:ext cx="7541743" cy="5736314"/>
          </a:xfrm>
          <a:prstGeom prst="rect">
            <a:avLst/>
          </a:prstGeom>
          <a:noFill/>
          <a:ln>
            <a:noFill/>
          </a:ln>
        </p:spPr>
      </p:pic>
      <p:sp>
        <p:nvSpPr>
          <p:cNvPr id="4" name="Rectangle 3"/>
          <p:cNvSpPr/>
          <p:nvPr/>
        </p:nvSpPr>
        <p:spPr>
          <a:xfrm>
            <a:off x="7858538" y="2155356"/>
            <a:ext cx="4147931" cy="4524315"/>
          </a:xfrm>
          <a:prstGeom prst="rect">
            <a:avLst/>
          </a:prstGeom>
        </p:spPr>
        <p:txBody>
          <a:bodyPr wrap="square">
            <a:spAutoFit/>
          </a:bodyPr>
          <a:lstStyle/>
          <a:p>
            <a:pPr algn="just"/>
            <a:r>
              <a:rPr lang="en-US" sz="2400" i="1" dirty="0">
                <a:solidFill>
                  <a:srgbClr val="FF0000"/>
                </a:solidFill>
                <a:latin typeface="Times New Roman" panose="02020603050405020304" pitchFamily="18" charset="0"/>
                <a:ea typeface="Calibri" panose="020F0502020204030204" pitchFamily="34" charset="0"/>
              </a:rPr>
              <a:t>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a:t>
            </a:r>
            <a:endParaRPr lang="en-US" sz="2400" dirty="0">
              <a:solidFill>
                <a:srgbClr val="FF0000"/>
              </a:solidFill>
            </a:endParaRPr>
          </a:p>
        </p:txBody>
      </p:sp>
    </p:spTree>
    <p:extLst>
      <p:ext uri="{BB962C8B-B14F-4D97-AF65-F5344CB8AC3E}">
        <p14:creationId xmlns:p14="http://schemas.microsoft.com/office/powerpoint/2010/main" val="115570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descr="C:\Users\ADMIN\Desktop\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 y="1198538"/>
            <a:ext cx="3617227" cy="2409284"/>
          </a:xfrm>
          <a:prstGeom prst="rect">
            <a:avLst/>
          </a:prstGeom>
          <a:noFill/>
          <a:ln>
            <a:noFill/>
          </a:ln>
        </p:spPr>
      </p:pic>
      <p:pic>
        <p:nvPicPr>
          <p:cNvPr id="17" name="Picture 16" descr="C:\Users\ADMIN\Desktop\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 y="4162699"/>
            <a:ext cx="3762999" cy="2695302"/>
          </a:xfrm>
          <a:prstGeom prst="rect">
            <a:avLst/>
          </a:prstGeom>
          <a:noFill/>
          <a:ln>
            <a:noFill/>
          </a:ln>
        </p:spPr>
      </p:pic>
      <p:pic>
        <p:nvPicPr>
          <p:cNvPr id="18" name="Picture 17" descr="C:\Users\ADMIN\Desktop\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048" y="1198537"/>
            <a:ext cx="3972620" cy="2242593"/>
          </a:xfrm>
          <a:prstGeom prst="rect">
            <a:avLst/>
          </a:prstGeom>
          <a:noFill/>
          <a:ln>
            <a:noFill/>
          </a:ln>
        </p:spPr>
      </p:pic>
      <p:pic>
        <p:nvPicPr>
          <p:cNvPr id="19" name="Picture 18" descr="C:\Users\ADMIN\Desktop\4.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422" y="4129337"/>
            <a:ext cx="3875246" cy="2728663"/>
          </a:xfrm>
          <a:prstGeom prst="rect">
            <a:avLst/>
          </a:prstGeom>
          <a:noFill/>
          <a:ln>
            <a:noFill/>
          </a:ln>
        </p:spPr>
      </p:pic>
      <p:pic>
        <p:nvPicPr>
          <p:cNvPr id="21" name="Picture 20" descr="C:\Users\ADMIN\Desktop\5.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6210" y="1612676"/>
            <a:ext cx="4081670" cy="3656907"/>
          </a:xfrm>
          <a:prstGeom prst="rect">
            <a:avLst/>
          </a:prstGeom>
          <a:noFill/>
          <a:ln>
            <a:noFill/>
          </a:ln>
        </p:spPr>
      </p:pic>
      <p:sp>
        <p:nvSpPr>
          <p:cNvPr id="22" name="Rectangle 21"/>
          <p:cNvSpPr/>
          <p:nvPr/>
        </p:nvSpPr>
        <p:spPr>
          <a:xfrm>
            <a:off x="1546726" y="563866"/>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1</a:t>
            </a:r>
          </a:p>
        </p:txBody>
      </p:sp>
      <p:sp>
        <p:nvSpPr>
          <p:cNvPr id="23" name="Rectangle 22"/>
          <p:cNvSpPr/>
          <p:nvPr/>
        </p:nvSpPr>
        <p:spPr>
          <a:xfrm>
            <a:off x="1258025" y="3847752"/>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2</a:t>
            </a:r>
          </a:p>
        </p:txBody>
      </p:sp>
      <p:sp>
        <p:nvSpPr>
          <p:cNvPr id="24" name="Rectangle 23"/>
          <p:cNvSpPr/>
          <p:nvPr/>
        </p:nvSpPr>
        <p:spPr>
          <a:xfrm>
            <a:off x="5464159"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3</a:t>
            </a:r>
          </a:p>
        </p:txBody>
      </p:sp>
      <p:pic>
        <p:nvPicPr>
          <p:cNvPr id="25" name="NHAC NEN KE CHUEN Tchaikovsky Rose Adagio fr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30753" y="5808833"/>
            <a:ext cx="609600" cy="609600"/>
          </a:xfrm>
          <a:prstGeom prst="rect">
            <a:avLst/>
          </a:prstGeom>
        </p:spPr>
      </p:pic>
      <p:sp>
        <p:nvSpPr>
          <p:cNvPr id="26" name="Rectangle 25"/>
          <p:cNvSpPr/>
          <p:nvPr/>
        </p:nvSpPr>
        <p:spPr>
          <a:xfrm>
            <a:off x="5252970" y="426325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4</a:t>
            </a:r>
          </a:p>
        </p:txBody>
      </p:sp>
      <p:sp>
        <p:nvSpPr>
          <p:cNvPr id="27" name="Rectangle 26"/>
          <p:cNvSpPr/>
          <p:nvPr/>
        </p:nvSpPr>
        <p:spPr>
          <a:xfrm>
            <a:off x="130691" y="-73431"/>
            <a:ext cx="4964821"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
        <p:nvSpPr>
          <p:cNvPr id="28" name="Rectangle 27"/>
          <p:cNvSpPr/>
          <p:nvPr/>
        </p:nvSpPr>
        <p:spPr>
          <a:xfrm>
            <a:off x="10200155" y="600540"/>
            <a:ext cx="57740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4800" b="1" dirty="0">
                <a:ln w="11430"/>
                <a:solidFill>
                  <a:srgbClr val="FF0000"/>
                </a:solidFill>
                <a:effectLst>
                  <a:outerShdw blurRad="50800" dist="39000" dir="5460000" algn="tl">
                    <a:srgbClr val="000000">
                      <a:alpha val="38000"/>
                    </a:srgbClr>
                  </a:outerShdw>
                </a:effectLst>
                <a:latin typeface="Tahoma" pitchFamily="34" charset="0"/>
                <a:cs typeface="Arial" charset="0"/>
              </a:rPr>
              <a:t>5</a:t>
            </a:r>
          </a:p>
        </p:txBody>
      </p:sp>
      <p:sp>
        <p:nvSpPr>
          <p:cNvPr id="2" name="TextBox 1"/>
          <p:cNvSpPr txBox="1"/>
          <p:nvPr/>
        </p:nvSpPr>
        <p:spPr>
          <a:xfrm>
            <a:off x="7203688" y="24818"/>
            <a:ext cx="393666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Nhìn tranh kể lại câu chuyện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21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1+#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35647" fill="hold"/>
                                        <p:tgtEl>
                                          <p:spTgt spid="25"/>
                                        </p:tgtEl>
                                      </p:cBhvr>
                                    </p:cmd>
                                  </p:childTnLst>
                                </p:cTn>
                              </p:par>
                            </p:childTnLst>
                          </p:cTn>
                        </p:par>
                      </p:childTnLst>
                    </p:cTn>
                  </p:par>
                </p:childTnLst>
              </p:cTn>
              <p:nextCondLst>
                <p:cond evt="onClick" delay="0">
                  <p:tgtEl>
                    <p:spTgt spid="25"/>
                  </p:tgtEl>
                </p:cond>
              </p:nextCondLst>
            </p:seq>
            <p:audio>
              <p:cMediaNode vol="80000">
                <p:cTn id="48" fill="hold" display="0">
                  <p:stCondLst>
                    <p:cond delay="indefinite"/>
                  </p:stCondLst>
                  <p:endCondLst>
                    <p:cond evt="onStopAudio" delay="0">
                      <p:tgtEl>
                        <p:sldTgt/>
                      </p:tgtEl>
                    </p:cond>
                  </p:endCondLst>
                </p:cTn>
                <p:tgtEl>
                  <p:spTgt spid="25"/>
                </p:tgtEl>
              </p:cMediaNode>
            </p:audio>
          </p:childTnLst>
        </p:cTn>
      </p:par>
    </p:tnLst>
    <p:bldLst>
      <p:bldP spid="23" grpId="0"/>
      <p:bldP spid="24" grpId="0"/>
      <p:bldP spid="26"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884987"/>
            <a:ext cx="12076771" cy="1694951"/>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t>
            </a:r>
            <a:r>
              <a:rPr lang="pt-B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iới </a:t>
            </a: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có tên tiếng anh là Dolphin là loài động vật có vú và có mối quan hệ mật thiết với các Voi.</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 heo là loài động vật có vú sống ở đại dương nổi tiếng thân thiện, tinh nghịch và thuộc một trong những loài thông minh nhất trên trái đất. Với trí thông minh của mình, cá heo cũng sở hữu cho mình khả năng về giao tiếp phát triển cao và có nhiều điểm tương đồng với con người. Dĩ nhiên, khả năng giao tiếp của cá heo thường được sử dụng để tăng độ tương tác, gắn bó với đồng loại của mình, tuy nhiên chúng vẫn có thể sử dụng tài năng của mình để truyền đạt thông điệp đến loài khác khi cần thiết.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6" y="3313575"/>
            <a:ext cx="4659616" cy="2611933"/>
          </a:xfrm>
          <a:prstGeom prst="rect">
            <a:avLst/>
          </a:prstGeom>
        </p:spPr>
      </p:pic>
      <p:sp>
        <p:nvSpPr>
          <p:cNvPr id="7" name="Rectangle 6"/>
          <p:cNvSpPr/>
          <p:nvPr/>
        </p:nvSpPr>
        <p:spPr>
          <a:xfrm>
            <a:off x="7948718" y="124408"/>
            <a:ext cx="4128053" cy="410882"/>
          </a:xfrm>
          <a:prstGeom prst="rect">
            <a:avLst/>
          </a:prstGeom>
        </p:spPr>
        <p:txBody>
          <a:bodyPr wrap="none">
            <a:spAutoFit/>
          </a:bodyPr>
          <a:lstStyle/>
          <a:p>
            <a:pPr>
              <a:lnSpc>
                <a:spcPct val="115000"/>
              </a:lnSpc>
              <a:defRPr/>
            </a:pPr>
            <a:r>
              <a:rPr lang="en-US" b="1" kern="0" dirty="0">
                <a:solidFill>
                  <a:srgbClr val="002060"/>
                </a:solidFill>
                <a:latin typeface="Times New Roman"/>
                <a:ea typeface="Calibri"/>
                <a:cs typeface="Times New Roman"/>
              </a:rPr>
              <a:t>HOẠT ĐỘNG TÌM HIỂU KHÁM PHÁ</a:t>
            </a:r>
            <a:endParaRPr lang="en-US" b="1" kern="0" dirty="0">
              <a:solidFill>
                <a:srgbClr val="002060"/>
              </a:solidFill>
              <a:latin typeface="Calibri"/>
              <a:ea typeface="Calibri"/>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2" y="32188"/>
            <a:ext cx="5145284" cy="629775"/>
          </a:xfrm>
          <a:prstGeom prst="rect">
            <a:avLst/>
          </a:prstGeom>
        </p:spPr>
      </p:pic>
    </p:spTree>
    <p:extLst>
      <p:ext uri="{BB962C8B-B14F-4D97-AF65-F5344CB8AC3E}">
        <p14:creationId xmlns:p14="http://schemas.microsoft.com/office/powerpoint/2010/main" val="1401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9416" y="0"/>
            <a:ext cx="6292584"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2" y="0"/>
            <a:ext cx="5899416" cy="6815972"/>
          </a:xfrm>
          <a:prstGeom prst="rect">
            <a:avLst/>
          </a:prstGeom>
        </p:spPr>
      </p:pic>
      <p:sp>
        <p:nvSpPr>
          <p:cNvPr id="8" name="Rectangle 7"/>
          <p:cNvSpPr/>
          <p:nvPr/>
        </p:nvSpPr>
        <p:spPr>
          <a:xfrm>
            <a:off x="0" y="0"/>
            <a:ext cx="1564852" cy="276999"/>
          </a:xfrm>
          <a:prstGeom prst="rect">
            <a:avLst/>
          </a:prstGeom>
        </p:spPr>
        <p:txBody>
          <a:bodyPr wrap="none">
            <a:spAutoFit/>
          </a:bodyPr>
          <a:lstStyle/>
          <a:p>
            <a:r>
              <a:rPr lang="pt-BR" sz="1200" dirty="0">
                <a:solidFill>
                  <a:srgbClr val="000000"/>
                </a:solidFill>
                <a:latin typeface="Times New Roman" panose="02020603050405020304" pitchFamily="18" charset="0"/>
                <a:ea typeface="Calibri" panose="020F0502020204030204" pitchFamily="34" charset="0"/>
              </a:rPr>
              <a:t>Đ</a:t>
            </a:r>
            <a:r>
              <a:rPr lang="pt-BR" sz="1200" dirty="0" smtClean="0">
                <a:solidFill>
                  <a:srgbClr val="000000"/>
                </a:solidFill>
                <a:latin typeface="Times New Roman" panose="02020603050405020304" pitchFamily="18" charset="0"/>
                <a:ea typeface="Calibri" panose="020F0502020204030204" pitchFamily="34" charset="0"/>
              </a:rPr>
              <a:t>ọc </a:t>
            </a:r>
            <a:r>
              <a:rPr lang="pt-BR" sz="1200" dirty="0">
                <a:solidFill>
                  <a:srgbClr val="000000"/>
                </a:solidFill>
                <a:latin typeface="Times New Roman" panose="02020603050405020304" pitchFamily="18" charset="0"/>
                <a:ea typeface="Calibri" panose="020F0502020204030204" pitchFamily="34" charset="0"/>
              </a:rPr>
              <a:t>thầm câu chuyện.</a:t>
            </a:r>
            <a:endParaRPr lang="en-US" sz="1200" dirty="0"/>
          </a:p>
        </p:txBody>
      </p:sp>
      <p:pic>
        <p:nvPicPr>
          <p:cNvPr id="2" name="NHAC NEN KE CHUEN Tchaikovsky Rose Adagio fr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0210" y="5807850"/>
            <a:ext cx="609600" cy="609600"/>
          </a:xfrm>
          <a:prstGeom prst="rect">
            <a:avLst/>
          </a:prstGeom>
        </p:spPr>
      </p:pic>
    </p:spTree>
    <p:extLst>
      <p:ext uri="{BB962C8B-B14F-4D97-AF65-F5344CB8AC3E}">
        <p14:creationId xmlns:p14="http://schemas.microsoft.com/office/powerpoint/2010/main" val="16775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918019" y="165333"/>
            <a:ext cx="438647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Kể lại câu chuyện qua tranh lần 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18299"/>
            <a:ext cx="12222511" cy="6239701"/>
          </a:xfrm>
          <a:prstGeom prst="rect">
            <a:avLst/>
          </a:prstGeom>
        </p:spPr>
      </p:pic>
      <p:sp>
        <p:nvSpPr>
          <p:cNvPr id="8" name="TextBox 7"/>
          <p:cNvSpPr txBox="1"/>
          <p:nvPr/>
        </p:nvSpPr>
        <p:spPr>
          <a:xfrm>
            <a:off x="611837" y="6089577"/>
            <a:ext cx="225564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1</a:t>
            </a:r>
          </a:p>
        </p:txBody>
      </p:sp>
      <p:pic>
        <p:nvPicPr>
          <p:cNvPr id="9" name="NHAC NEN KE CHUEN Tchaikovsky Rose Adagio fr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9832" y="5479977"/>
            <a:ext cx="609600" cy="609600"/>
          </a:xfrm>
          <a:prstGeom prst="rect">
            <a:avLst/>
          </a:prstGeom>
        </p:spPr>
      </p:pic>
    </p:spTree>
    <p:extLst>
      <p:ext uri="{BB962C8B-B14F-4D97-AF65-F5344CB8AC3E}">
        <p14:creationId xmlns:p14="http://schemas.microsoft.com/office/powerpoint/2010/main" val="71406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vol="80000" numSld="5">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6" name="TextBox 15"/>
          <p:cNvSpPr txBox="1"/>
          <p:nvPr/>
        </p:nvSpPr>
        <p:spPr>
          <a:xfrm>
            <a:off x="9169558" y="109446"/>
            <a:ext cx="193576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2</a:t>
            </a:r>
          </a:p>
        </p:txBody>
      </p:sp>
    </p:spTree>
    <p:extLst>
      <p:ext uri="{BB962C8B-B14F-4D97-AF65-F5344CB8AC3E}">
        <p14:creationId xmlns:p14="http://schemas.microsoft.com/office/powerpoint/2010/main" val="176785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085982" cy="6858000"/>
          </a:xfrm>
          <a:prstGeom prst="rect">
            <a:avLst/>
          </a:prstGeom>
        </p:spPr>
      </p:pic>
      <p:pic>
        <p:nvPicPr>
          <p:cNvPr id="10" name="Picture 7" descr="C:\Users\Administrator\Desktop\51c34066bebcadb85d83520afc2c490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60759" y="0"/>
            <a:ext cx="4005788" cy="1729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52619" y="5874142"/>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3</a:t>
            </a:r>
          </a:p>
        </p:txBody>
      </p:sp>
    </p:spTree>
    <p:extLst>
      <p:ext uri="{BB962C8B-B14F-4D97-AF65-F5344CB8AC3E}">
        <p14:creationId xmlns:p14="http://schemas.microsoft.com/office/powerpoint/2010/main" val="301652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95019" y="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a:t>
            </a:r>
            <a:r>
              <a:rPr lang="en-US" sz="2800" b="1" dirty="0" smtClean="0">
                <a:solidFill>
                  <a:srgbClr val="FF0000"/>
                </a:solidFill>
                <a:latin typeface="Times New Roman" panose="02020603050405020304" pitchFamily="18" charset="0"/>
                <a:cs typeface="Times New Roman" panose="02020603050405020304" pitchFamily="18" charset="0"/>
              </a:rPr>
              <a:t>4</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25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9514" cy="6858000"/>
          </a:xfrm>
          <a:prstGeom prst="rect">
            <a:avLst/>
          </a:prstGeom>
        </p:spPr>
      </p:pic>
      <p:sp>
        <p:nvSpPr>
          <p:cNvPr id="5" name="TextBox 4"/>
          <p:cNvSpPr txBox="1"/>
          <p:nvPr/>
        </p:nvSpPr>
        <p:spPr>
          <a:xfrm>
            <a:off x="367919" y="2527300"/>
            <a:ext cx="2016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TRANH 5</a:t>
            </a:r>
          </a:p>
        </p:txBody>
      </p:sp>
    </p:spTree>
    <p:extLst>
      <p:ext uri="{BB962C8B-B14F-4D97-AF65-F5344CB8AC3E}">
        <p14:creationId xmlns:p14="http://schemas.microsoft.com/office/powerpoint/2010/main" val="357151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93580" y="160294"/>
            <a:ext cx="5297028" cy="461665"/>
          </a:xfrm>
          <a:prstGeom prst="rect">
            <a:avLst/>
          </a:prstGeom>
        </p:spPr>
        <p:txBody>
          <a:bodyPr wrap="none">
            <a:spAutoFit/>
          </a:bodyPr>
          <a:lstStyle/>
          <a:p>
            <a:r>
              <a:rPr lang="pt-BR" sz="2400" dirty="0" smtClean="0">
                <a:solidFill>
                  <a:srgbClr val="000000"/>
                </a:solidFill>
                <a:latin typeface="Times New Roman" panose="02020603050405020304" pitchFamily="18" charset="0"/>
                <a:ea typeface="Calibri" panose="020F0502020204030204" pitchFamily="34" charset="0"/>
              </a:rPr>
              <a:t>Trả </a:t>
            </a:r>
            <a:r>
              <a:rPr lang="pt-BR" sz="2400" dirty="0">
                <a:solidFill>
                  <a:srgbClr val="000000"/>
                </a:solidFill>
                <a:latin typeface="Times New Roman" panose="02020603050405020304" pitchFamily="18" charset="0"/>
                <a:ea typeface="Calibri" panose="020F0502020204030204" pitchFamily="34" charset="0"/>
              </a:rPr>
              <a:t>lời các câu hỏi ứng với mỗi bức tranh</a:t>
            </a:r>
            <a:endParaRPr lang="en-US" sz="3200" dirty="0"/>
          </a:p>
        </p:txBody>
      </p:sp>
      <p:sp>
        <p:nvSpPr>
          <p:cNvPr id="3" name="Rectangle 2"/>
          <p:cNvSpPr/>
          <p:nvPr/>
        </p:nvSpPr>
        <p:spPr>
          <a:xfrm>
            <a:off x="0" y="972235"/>
            <a:ext cx="5765530" cy="830997"/>
          </a:xfrm>
          <a:prstGeom prst="rect">
            <a:avLst/>
          </a:prstGeom>
        </p:spPr>
        <p:txBody>
          <a:bodyPr wrap="square">
            <a:spAutoFit/>
          </a:bodyPr>
          <a:lstStyle/>
          <a:p>
            <a:r>
              <a:rPr lang="pt-BR" sz="2400" b="1" dirty="0">
                <a:solidFill>
                  <a:srgbClr val="000000"/>
                </a:solidFill>
                <a:latin typeface="Times New Roman" panose="02020603050405020304" pitchFamily="18" charset="0"/>
                <a:ea typeface="Calibri" panose="020F0502020204030204" pitchFamily="34" charset="0"/>
              </a:rPr>
              <a:t>Tranh 1:</a:t>
            </a:r>
            <a:r>
              <a:rPr lang="pt-BR" sz="2400" dirty="0">
                <a:solidFill>
                  <a:srgbClr val="000000"/>
                </a:solidFill>
                <a:latin typeface="Times New Roman" panose="02020603050405020304" pitchFamily="18" charset="0"/>
                <a:ea typeface="Calibri" panose="020F0502020204030204" pitchFamily="34" charset="0"/>
              </a:rPr>
              <a:t> Chuyện gì đã xảy ra ở biển Bắc Cực? Tại sao đàn cá heo có nguy cơ bị chết? </a:t>
            </a:r>
            <a:endParaRPr lang="en-US" sz="2400" dirty="0"/>
          </a:p>
        </p:txBody>
      </p:sp>
      <p:pic>
        <p:nvPicPr>
          <p:cNvPr id="6" name="Picture 5" descr="C:\Users\ADMIN\Desktop\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6756"/>
            <a:ext cx="5526158" cy="3990291"/>
          </a:xfrm>
          <a:prstGeom prst="rect">
            <a:avLst/>
          </a:prstGeom>
          <a:noFill/>
          <a:ln>
            <a:noFill/>
          </a:ln>
        </p:spPr>
      </p:pic>
      <p:sp>
        <p:nvSpPr>
          <p:cNvPr id="7" name="Rectangle 6"/>
          <p:cNvSpPr/>
          <p:nvPr/>
        </p:nvSpPr>
        <p:spPr>
          <a:xfrm>
            <a:off x="204656" y="6067047"/>
            <a:ext cx="3251211" cy="461665"/>
          </a:xfrm>
          <a:prstGeom prst="rect">
            <a:avLst/>
          </a:prstGeom>
        </p:spPr>
        <p:txBody>
          <a:bodyPr wrap="none">
            <a:spAutoFit/>
          </a:bodyPr>
          <a:lstStyle/>
          <a:p>
            <a:r>
              <a:rPr lang="pt-BR" sz="2400" i="1" dirty="0">
                <a:solidFill>
                  <a:srgbClr val="FF0000"/>
                </a:solidFill>
                <a:latin typeface="Times New Roman" panose="02020603050405020304" pitchFamily="18" charset="0"/>
                <a:ea typeface="Calibri" panose="020F0502020204030204" pitchFamily="34" charset="0"/>
              </a:rPr>
              <a:t>D</a:t>
            </a:r>
            <a:r>
              <a:rPr lang="pt-BR" sz="2400" i="1" dirty="0" smtClean="0">
                <a:solidFill>
                  <a:srgbClr val="FF0000"/>
                </a:solidFill>
                <a:latin typeface="Times New Roman" panose="02020603050405020304" pitchFamily="18" charset="0"/>
                <a:ea typeface="Calibri" panose="020F0502020204030204" pitchFamily="34" charset="0"/>
              </a:rPr>
              <a:t>o </a:t>
            </a:r>
            <a:r>
              <a:rPr lang="pt-BR" sz="2400" i="1" dirty="0">
                <a:solidFill>
                  <a:srgbClr val="FF0000"/>
                </a:solidFill>
                <a:latin typeface="Times New Roman" panose="02020603050405020304" pitchFamily="18" charset="0"/>
                <a:ea typeface="Calibri" panose="020F0502020204030204" pitchFamily="34" charset="0"/>
              </a:rPr>
              <a:t>nước biển đóng băng</a:t>
            </a:r>
            <a:endParaRPr lang="en-US" sz="2400" dirty="0">
              <a:solidFill>
                <a:srgbClr val="FF0000"/>
              </a:solidFill>
            </a:endParaRPr>
          </a:p>
        </p:txBody>
      </p:sp>
      <p:sp>
        <p:nvSpPr>
          <p:cNvPr id="8" name="Rectangle 7"/>
          <p:cNvSpPr/>
          <p:nvPr/>
        </p:nvSpPr>
        <p:spPr>
          <a:xfrm>
            <a:off x="6003235" y="895483"/>
            <a:ext cx="6096000" cy="907749"/>
          </a:xfrm>
          <a:prstGeom prst="rect">
            <a:avLst/>
          </a:prstGeom>
        </p:spPr>
        <p:txBody>
          <a:bodyPr>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2:</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người đã dùng các đồ dùng và phương tiện gì để cứu đàn cá heo?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87" y="1803232"/>
            <a:ext cx="6129048" cy="4263815"/>
          </a:xfrm>
          <a:prstGeom prst="rect">
            <a:avLst/>
          </a:prstGeom>
          <a:noFill/>
          <a:ln>
            <a:noFill/>
          </a:ln>
        </p:spPr>
      </p:pic>
      <p:sp>
        <p:nvSpPr>
          <p:cNvPr id="10" name="Rectangle 9"/>
          <p:cNvSpPr/>
          <p:nvPr/>
        </p:nvSpPr>
        <p:spPr>
          <a:xfrm>
            <a:off x="6135756" y="5155061"/>
            <a:ext cx="6056243" cy="1685077"/>
          </a:xfrm>
          <a:prstGeom prst="rect">
            <a:avLst/>
          </a:prstGeom>
        </p:spPr>
        <p:txBody>
          <a:bodyPr wrap="square">
            <a:spAutoFit/>
          </a:bodyPr>
          <a:lstStyle/>
          <a:p>
            <a:pPr algn="just">
              <a:lnSpc>
                <a:spcPct val="115000"/>
              </a:lnSpc>
              <a:spcAft>
                <a:spcPts val="800"/>
              </a:spcAft>
            </a:pPr>
            <a:r>
              <a:rPr lang="pt-BR"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a:t>
            </a:r>
            <a:endPar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51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TotalTime>
  <Words>589</Words>
  <Application>Microsoft Office PowerPoint</Application>
  <PresentationFormat>Widescreen</PresentationFormat>
  <Paragraphs>29</Paragraphs>
  <Slides>12</Slides>
  <Notes>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#9Slide05 Dancing Script</vt:lpstr>
      <vt:lpstr>Arial</vt:lpstr>
      <vt:lpstr>Brush Script MT</vt:lpstr>
      <vt:lpstr>Calibri</vt:lpstr>
      <vt:lpstr>Constantia</vt:lpstr>
      <vt:lpstr>Franklin Gothic Book</vt:lpstr>
      <vt:lpstr>Georgia</vt:lpstr>
      <vt:lpstr>Rage Italic</vt:lpstr>
      <vt:lpstr>Tahoma</vt:lpstr>
      <vt:lpstr>Times New Roman</vt:lpstr>
      <vt:lpstr>Trebuchet MS</vt:lpstr>
      <vt:lpstr>Office Theme</vt:lpstr>
      <vt:lpstr>Pushpin</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STD_QUYEN</cp:lastModifiedBy>
  <cp:revision>120</cp:revision>
  <dcterms:created xsi:type="dcterms:W3CDTF">2022-04-04T11:47:32Z</dcterms:created>
  <dcterms:modified xsi:type="dcterms:W3CDTF">2025-05-03T14:23:40Z</dcterms:modified>
</cp:coreProperties>
</file>