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7" r:id="rId3"/>
    <p:sldId id="256" r:id="rId4"/>
    <p:sldId id="268" r:id="rId5"/>
    <p:sldId id="257" r:id="rId6"/>
    <p:sldId id="270" r:id="rId7"/>
    <p:sldId id="271" r:id="rId8"/>
    <p:sldId id="272" r:id="rId9"/>
    <p:sldId id="273" r:id="rId10"/>
    <p:sldId id="274" r:id="rId11"/>
    <p:sldId id="262" r:id="rId12"/>
    <p:sldId id="275" r:id="rId13"/>
    <p:sldId id="276" r:id="rId14"/>
    <p:sldId id="277" r:id="rId15"/>
    <p:sldId id="278" r:id="rId16"/>
    <p:sldId id="280" r:id="rId17"/>
    <p:sldId id="279" r:id="rId18"/>
    <p:sldId id="281" r:id="rId19"/>
    <p:sldId id="282" r:id="rId20"/>
    <p:sldId id="283" r:id="rId21"/>
    <p:sldId id="258" r:id="rId22"/>
    <p:sldId id="265" r:id="rId23"/>
  </p:sldIdLst>
  <p:sldSz cx="18288000" cy="10287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859" autoAdjust="0"/>
  </p:normalViewPr>
  <p:slideViewPr>
    <p:cSldViewPr>
      <p:cViewPr varScale="1">
        <p:scale>
          <a:sx n="48" d="100"/>
          <a:sy n="48" d="100"/>
        </p:scale>
        <p:origin x="912"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3" y="-2057400"/>
            <a:ext cx="3877654" cy="37719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4" name="Freeform 14"/>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3352800" y="1064758"/>
            <a:ext cx="12683519" cy="531183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NHIỆT LIỆT CHÀO MỪNG CÁC EM ĐẾN VỚI </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BÀI HỌC MỚI!</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
        <p:nvSpPr>
          <p:cNvPr id="17" name="Freeform 36">
            <a:extLst>
              <a:ext uri="{FF2B5EF4-FFF2-40B4-BE49-F238E27FC236}">
                <a16:creationId xmlns:a16="http://schemas.microsoft.com/office/drawing/2014/main" id="{1DF24EF2-19B2-A45E-DE00-44D0C26B378C}"/>
              </a:ext>
            </a:extLst>
          </p:cNvPr>
          <p:cNvSpPr/>
          <p:nvPr/>
        </p:nvSpPr>
        <p:spPr>
          <a:xfrm>
            <a:off x="4264416" y="6566322"/>
            <a:ext cx="9759165" cy="3720678"/>
          </a:xfrm>
          <a:custGeom>
            <a:avLst/>
            <a:gdLst/>
            <a:ahLst/>
            <a:cxnLst/>
            <a:rect l="l" t="t" r="r" b="b"/>
            <a:pathLst>
              <a:path w="2295169" h="875033">
                <a:moveTo>
                  <a:pt x="0" y="0"/>
                </a:moveTo>
                <a:lnTo>
                  <a:pt x="2295169" y="0"/>
                </a:lnTo>
                <a:lnTo>
                  <a:pt x="2295169" y="875033"/>
                </a:lnTo>
                <a:lnTo>
                  <a:pt x="0" y="875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05816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923231" y="1028700"/>
            <a:ext cx="7336069" cy="73360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174026" y="3122539"/>
            <a:ext cx="8834210" cy="6135761"/>
          </a:xfrm>
          <a:custGeom>
            <a:avLst/>
            <a:gdLst/>
            <a:ahLst/>
            <a:cxnLst/>
            <a:rect l="l" t="t" r="r" b="b"/>
            <a:pathLst>
              <a:path w="8834210" h="6135761">
                <a:moveTo>
                  <a:pt x="0" y="0"/>
                </a:moveTo>
                <a:lnTo>
                  <a:pt x="8834211" y="0"/>
                </a:lnTo>
                <a:lnTo>
                  <a:pt x="8834211" y="6135761"/>
                </a:lnTo>
                <a:lnTo>
                  <a:pt x="0" y="6135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0" y="10049083"/>
            <a:ext cx="16172916" cy="237917"/>
            <a:chOff x="0" y="0"/>
            <a:chExt cx="4259533" cy="62661"/>
          </a:xfrm>
        </p:grpSpPr>
        <p:sp>
          <p:nvSpPr>
            <p:cNvPr id="8" name="Freeform 8"/>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9" name="TextBox 9"/>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25">
            <a:extLst>
              <a:ext uri="{FF2B5EF4-FFF2-40B4-BE49-F238E27FC236}">
                <a16:creationId xmlns:a16="http://schemas.microsoft.com/office/drawing/2014/main" id="{0CFB9C0E-75F6-63ED-21F1-2DCAAA9E1549}"/>
              </a:ext>
            </a:extLst>
          </p:cNvPr>
          <p:cNvSpPr txBox="1"/>
          <p:nvPr/>
        </p:nvSpPr>
        <p:spPr>
          <a:xfrm>
            <a:off x="3031813" y="3714134"/>
            <a:ext cx="4511988"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latin typeface="Arial" panose="020B0604020202020204" pitchFamily="34" charset="0"/>
                <a:cs typeface="Arial" panose="020B0604020202020204" pitchFamily="34" charset="0"/>
              </a:rPr>
              <a:t>02.</a:t>
            </a:r>
          </a:p>
          <a:p>
            <a:pPr algn="ctr">
              <a:lnSpc>
                <a:spcPct val="150000"/>
              </a:lnSpc>
            </a:pPr>
            <a:r>
              <a:rPr lang="vi-VN" sz="6600" b="1" dirty="0">
                <a:solidFill>
                  <a:srgbClr val="000000"/>
                </a:solidFill>
                <a:latin typeface="Arial" panose="020B0604020202020204" pitchFamily="34" charset="0"/>
                <a:cs typeface="Arial" panose="020B0604020202020204" pitchFamily="34" charset="0"/>
              </a:rPr>
              <a:t>Đọc hiểu</a:t>
            </a:r>
            <a:endParaRPr lang="en-US" sz="6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21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30299"/>
            <a:ext cx="17449800" cy="256701"/>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7103735" y="8161281"/>
            <a:ext cx="2734289" cy="2659718"/>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a:grpSpLocks noChangeAspect="1"/>
          </p:cNvGrpSpPr>
          <p:nvPr/>
        </p:nvGrpSpPr>
        <p:grpSpPr>
          <a:xfrm>
            <a:off x="-304800" y="2202062"/>
            <a:ext cx="7086601" cy="6327921"/>
            <a:chOff x="149860" y="501650"/>
            <a:chExt cx="12882880" cy="11503660"/>
          </a:xfrm>
        </p:grpSpPr>
        <p:sp>
          <p:nvSpPr>
            <p:cNvPr id="10" name="Freeform 10"/>
            <p:cNvSpPr/>
            <p:nvPr/>
          </p:nvSpPr>
          <p:spPr>
            <a:xfrm>
              <a:off x="149860" y="501650"/>
              <a:ext cx="12882879" cy="11503660"/>
            </a:xfrm>
            <a:custGeom>
              <a:avLst/>
              <a:gdLst/>
              <a:ahLst/>
              <a:cxnLst/>
              <a:rect l="l" t="t" r="r" b="b"/>
              <a:pathLst>
                <a:path w="12882879" h="11503660">
                  <a:moveTo>
                    <a:pt x="11337290" y="2283460"/>
                  </a:moveTo>
                  <a:cubicBezTo>
                    <a:pt x="10535920" y="1322070"/>
                    <a:pt x="9357360" y="730250"/>
                    <a:pt x="8139430" y="440690"/>
                  </a:cubicBezTo>
                  <a:cubicBezTo>
                    <a:pt x="6921501"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1" y="10773410"/>
                    <a:pt x="11055350" y="8940800"/>
                  </a:cubicBezTo>
                  <a:cubicBezTo>
                    <a:pt x="12630149" y="7108190"/>
                    <a:pt x="12882879" y="4138930"/>
                    <a:pt x="11337290" y="2283460"/>
                  </a:cubicBezTo>
                  <a:close/>
                </a:path>
              </a:pathLst>
            </a:custGeom>
            <a:blipFill>
              <a:blip r:embed="rId4"/>
              <a:stretch>
                <a:fillRect l="-18860" t="-4518" r="-16426" b="4518"/>
              </a:stretch>
            </a:blipFill>
          </p:spPr>
        </p:sp>
      </p:grpSp>
      <p:sp>
        <p:nvSpPr>
          <p:cNvPr id="11" name="Arrow: Pentagon 10">
            <a:extLst>
              <a:ext uri="{FF2B5EF4-FFF2-40B4-BE49-F238E27FC236}">
                <a16:creationId xmlns:a16="http://schemas.microsoft.com/office/drawing/2014/main" id="{F35B8DE2-BC3B-6617-8DB0-F96B3C64E243}"/>
              </a:ext>
            </a:extLst>
          </p:cNvPr>
          <p:cNvSpPr/>
          <p:nvPr/>
        </p:nvSpPr>
        <p:spPr>
          <a:xfrm>
            <a:off x="-36814" y="8147345"/>
            <a:ext cx="7086600" cy="1295400"/>
          </a:xfrm>
          <a:prstGeom prst="homePlate">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THẢO LUẬN NHÓM</a:t>
            </a:r>
          </a:p>
        </p:txBody>
      </p:sp>
      <p:sp>
        <p:nvSpPr>
          <p:cNvPr id="12" name="TextBox 7">
            <a:extLst>
              <a:ext uri="{FF2B5EF4-FFF2-40B4-BE49-F238E27FC236}">
                <a16:creationId xmlns:a16="http://schemas.microsoft.com/office/drawing/2014/main" id="{D3C10ABC-7102-34E2-A00E-91EBCB9F9E51}"/>
              </a:ext>
            </a:extLst>
          </p:cNvPr>
          <p:cNvSpPr txBox="1"/>
          <p:nvPr/>
        </p:nvSpPr>
        <p:spPr>
          <a:xfrm>
            <a:off x="6448158" y="817056"/>
            <a:ext cx="5391684"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Trả lời câu hỏi</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1A8F36B-C530-64F0-8ED1-77810339B611}"/>
              </a:ext>
            </a:extLst>
          </p:cNvPr>
          <p:cNvSpPr txBox="1"/>
          <p:nvPr/>
        </p:nvSpPr>
        <p:spPr>
          <a:xfrm>
            <a:off x="7696200" y="2055017"/>
            <a:ext cx="9753600" cy="7387728"/>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1. </a:t>
            </a:r>
            <a:r>
              <a:rPr lang="vi-VN" sz="3200" dirty="0">
                <a:effectLst/>
                <a:latin typeface="Arial" panose="020B0604020202020204" pitchFamily="34" charset="0"/>
                <a:ea typeface="Calibri" panose="020F0502020204030204" pitchFamily="34" charset="0"/>
                <a:cs typeface="Arial" panose="020B0604020202020204" pitchFamily="34" charset="0"/>
              </a:rPr>
              <a:t>Những từ ngữ, hình ảnh nào cho thấy Trường Sa từ rất lâu đời đã gắn bó với Tổ quốc Việt Nam?</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2. </a:t>
            </a:r>
            <a:r>
              <a:rPr lang="vi-VN" sz="3200" dirty="0">
                <a:effectLst/>
                <a:latin typeface="Arial" panose="020B0604020202020204" pitchFamily="34" charset="0"/>
                <a:ea typeface="Calibri" panose="020F0502020204030204" pitchFamily="34" charset="0"/>
                <a:cs typeface="Arial" panose="020B0604020202020204" pitchFamily="34" charset="0"/>
              </a:rPr>
              <a:t>Bốn từ chung lặp lại ở khổ thơ 2 nói lên điều gì về tình cảm của các chiến sĩ Trường Sa với đồng đội và với đất liền?</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3. </a:t>
            </a:r>
            <a:r>
              <a:rPr lang="vi-VN" sz="3200" dirty="0">
                <a:effectLst/>
                <a:latin typeface="Arial" panose="020B0604020202020204" pitchFamily="34" charset="0"/>
                <a:ea typeface="Calibri" panose="020F0502020204030204" pitchFamily="34" charset="0"/>
                <a:cs typeface="Arial" panose="020B0604020202020204" pitchFamily="34" charset="0"/>
              </a:rPr>
              <a:t>Việc nhắc tên một số đảo ở Trường Sa thể hiện tình cảm của tác giả bài thơ như thế nào?</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4. </a:t>
            </a:r>
            <a:r>
              <a:rPr lang="vi-VN" sz="3200" dirty="0">
                <a:effectLst/>
                <a:latin typeface="Arial" panose="020B0604020202020204" pitchFamily="34" charset="0"/>
                <a:ea typeface="Calibri" panose="020F0502020204030204" pitchFamily="34" charset="0"/>
                <a:cs typeface="Arial" panose="020B0604020202020204" pitchFamily="34" charset="0"/>
              </a:rPr>
              <a:t>Khổ thơ cuối cho em cảm nhận điều gì về cuộc sống của các chiến sĩ ở Trường Sa?</a:t>
            </a:r>
            <a:endParaRPr lang="vi-VN" sz="32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7ACB5204-A242-4A18-7AC4-D2F7B5E20E55}"/>
              </a:ext>
            </a:extLst>
          </p:cNvPr>
          <p:cNvSpPr txBox="1"/>
          <p:nvPr/>
        </p:nvSpPr>
        <p:spPr>
          <a:xfrm>
            <a:off x="1066800" y="291283"/>
            <a:ext cx="161544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Câu 1. Những từ ngữ, hình ảnh nào cho thấy Trường Sa từ rất lâu đời đã gắn bó với Tổ quốc Việt Nam?</a:t>
            </a:r>
            <a:endParaRPr lang="vi-VN" sz="4400" b="1" dirty="0">
              <a:effectLst/>
              <a:latin typeface="Arial" panose="020B0604020202020204" pitchFamily="34" charset="0"/>
              <a:cs typeface="Arial" panose="020B0604020202020204" pitchFamily="34" charset="0"/>
            </a:endParaRPr>
          </a:p>
        </p:txBody>
      </p:sp>
      <p:sp>
        <p:nvSpPr>
          <p:cNvPr id="23" name="Double Bracket 22">
            <a:extLst>
              <a:ext uri="{FF2B5EF4-FFF2-40B4-BE49-F238E27FC236}">
                <a16:creationId xmlns:a16="http://schemas.microsoft.com/office/drawing/2014/main" id="{56FFCC71-C521-4912-E74C-7478B0F7DADC}"/>
              </a:ext>
            </a:extLst>
          </p:cNvPr>
          <p:cNvSpPr/>
          <p:nvPr/>
        </p:nvSpPr>
        <p:spPr>
          <a:xfrm>
            <a:off x="1066800" y="2784759"/>
            <a:ext cx="10439400" cy="14478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108000" rtlCol="0"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Rồng Tiên thuở ấy sinh thành Trường Sa</a:t>
            </a:r>
            <a:endParaRPr lang="vi-VN" sz="4000"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066800" y="4727859"/>
            <a:ext cx="10439400" cy="20955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Trùng khơi nào có ngải xa</a:t>
            </a:r>
            <a:endParaRPr lang="vi-VN" sz="4000" dirty="0">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Long lanh hạt cát đã là quê hương.</a:t>
            </a:r>
            <a:endParaRPr lang="vi-VN" sz="4000" dirty="0">
              <a:effectLst/>
              <a:latin typeface="Arial" panose="020B0604020202020204" pitchFamily="34" charset="0"/>
              <a:cs typeface="Arial" panose="020B0604020202020204" pitchFamily="34" charset="0"/>
            </a:endParaRPr>
          </a:p>
        </p:txBody>
      </p:sp>
      <p:sp>
        <p:nvSpPr>
          <p:cNvPr id="25" name="Double Bracket 24">
            <a:extLst>
              <a:ext uri="{FF2B5EF4-FFF2-40B4-BE49-F238E27FC236}">
                <a16:creationId xmlns:a16="http://schemas.microsoft.com/office/drawing/2014/main" id="{F66FBAD6-4EFE-9EE1-2888-77979A170C5B}"/>
              </a:ext>
            </a:extLst>
          </p:cNvPr>
          <p:cNvSpPr/>
          <p:nvPr/>
        </p:nvSpPr>
        <p:spPr>
          <a:xfrm>
            <a:off x="1066800" y="7318659"/>
            <a:ext cx="10439400" cy="20955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Sơn Ca, Song Tử, Sinh Tồn</a:t>
            </a:r>
            <a:endParaRPr lang="vi-VN" sz="4000" dirty="0">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Thuyền Chài, Vĩnh Viễn,... gửi hồn cha ông.</a:t>
            </a:r>
            <a:endParaRPr lang="vi-VN" sz="4000" dirty="0">
              <a:effectLst/>
              <a:latin typeface="Arial" panose="020B0604020202020204" pitchFamily="34" charset="0"/>
              <a:cs typeface="Arial" panose="020B0604020202020204" pitchFamily="34" charset="0"/>
            </a:endParaRPr>
          </a:p>
        </p:txBody>
      </p:sp>
      <p:pic>
        <p:nvPicPr>
          <p:cNvPr id="6146" name="Picture 2" descr="Đăng ký Đoàn công tác đi Trường Sa – VCCI VŨNG TÀU">
            <a:extLst>
              <a:ext uri="{FF2B5EF4-FFF2-40B4-BE49-F238E27FC236}">
                <a16:creationId xmlns:a16="http://schemas.microsoft.com/office/drawing/2014/main" id="{6045CBD6-7EB9-27EF-07B7-8B5AEBFFA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0" y="2788042"/>
            <a:ext cx="44196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788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 calcmode="lin" valueType="num">
                                      <p:cBhvr additive="base">
                                        <p:cTn id="24" dur="500" fill="hold"/>
                                        <p:tgtEl>
                                          <p:spTgt spid="6146"/>
                                        </p:tgtEl>
                                        <p:attrNameLst>
                                          <p:attrName>ppt_x</p:attrName>
                                        </p:attrNameLst>
                                      </p:cBhvr>
                                      <p:tavLst>
                                        <p:tav tm="0">
                                          <p:val>
                                            <p:strVal val="#ppt_x"/>
                                          </p:val>
                                        </p:tav>
                                        <p:tav tm="100000">
                                          <p:val>
                                            <p:strVal val="#ppt_x"/>
                                          </p:val>
                                        </p:tav>
                                      </p:tavLst>
                                    </p:anim>
                                    <p:anim calcmode="lin" valueType="num">
                                      <p:cBhvr additive="base">
                                        <p:cTn id="25"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7ACB5204-A242-4A18-7AC4-D2F7B5E20E55}"/>
              </a:ext>
            </a:extLst>
          </p:cNvPr>
          <p:cNvSpPr txBox="1"/>
          <p:nvPr/>
        </p:nvSpPr>
        <p:spPr>
          <a:xfrm>
            <a:off x="1066800" y="517586"/>
            <a:ext cx="16154400" cy="1824923"/>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Calibri" panose="020F0502020204030204" pitchFamily="34" charset="0"/>
                <a:cs typeface="Arial" panose="020B0604020202020204" pitchFamily="34" charset="0"/>
              </a:rPr>
              <a:t>Câu 2. Bốn từ chung lặp lại ở khổ thơ 2 nói lên điều gì về tình cảm của các chiến sĩ Trường Sa với đồng đội và với đất liền?</a:t>
            </a:r>
            <a:endParaRPr lang="vi-VN" sz="4000" b="1"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066800" y="3390899"/>
            <a:ext cx="10668000" cy="5300123"/>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câu thơ này cho thấy các chiến sĩ rất gắn bó với nhau, gần gũi, yêu thương nhau như người cùng một gia đình; họ có chung niềm vui, chung nỗi niềm âu lo, chung tình yêu, nỗi nhớ đối với quê hương (đất liền).</a:t>
            </a:r>
            <a:endParaRPr lang="vi-VN" sz="40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1DE2ACB-F590-58CC-E385-F5D8803B6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2643447"/>
            <a:ext cx="4628736" cy="6409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599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7ACB5204-A242-4A18-7AC4-D2F7B5E20E55}"/>
              </a:ext>
            </a:extLst>
          </p:cNvPr>
          <p:cNvSpPr txBox="1"/>
          <p:nvPr/>
        </p:nvSpPr>
        <p:spPr>
          <a:xfrm>
            <a:off x="1066800" y="495300"/>
            <a:ext cx="161544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Câu 3. Việc nhắc tên một số đảo ở Trường Sa thể hiện tình cảm của tác giả bài thơ như thế nào?</a:t>
            </a:r>
            <a:endParaRPr lang="vi-VN" sz="4400" b="1"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203960" y="6027564"/>
            <a:ext cx="15544800" cy="351212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Việc nhắc tên một số đảo nhằm:</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hẳng định chủ quyền của nước ta đối với quần đảo Trường Sa.</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hể hiện tình cảm gắn bó, yêu thương đối với quần đảo, một phần không thể tách rời của đất nước Việt Nam.</a:t>
            </a:r>
            <a:endParaRPr lang="vi-VN" sz="4000" dirty="0">
              <a:effectLst/>
              <a:latin typeface="Arial" panose="020B0604020202020204" pitchFamily="34" charset="0"/>
              <a:cs typeface="Arial" panose="020B0604020202020204" pitchFamily="34" charset="0"/>
            </a:endParaRPr>
          </a:p>
        </p:txBody>
      </p:sp>
      <p:pic>
        <p:nvPicPr>
          <p:cNvPr id="8194" name="Picture 2" descr="Đảo Sơn Ca: Vị trí và lịch sử viên ngọc xanh giữa Quần Đảo Trường Sa - Biết  Tuốt">
            <a:extLst>
              <a:ext uri="{FF2B5EF4-FFF2-40B4-BE49-F238E27FC236}">
                <a16:creationId xmlns:a16="http://schemas.microsoft.com/office/drawing/2014/main" id="{DD833D27-6EF5-18BA-B547-D80812423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210" y="2767228"/>
            <a:ext cx="466725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4" descr="Cầu truyền hình “Hát cùng Trường Sa – Song Tử Tây thân yêu” | Tạp chí Tuyên  giáo">
            <a:extLst>
              <a:ext uri="{FF2B5EF4-FFF2-40B4-BE49-F238E27FC236}">
                <a16:creationId xmlns:a16="http://schemas.microsoft.com/office/drawing/2014/main" id="{6C9D8639-705A-D5DF-8639-91636934E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767227"/>
            <a:ext cx="535305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8" name="Picture 6" descr="Đảo Sinh Tồn – Wikipedia tiếng Việt">
            <a:extLst>
              <a:ext uri="{FF2B5EF4-FFF2-40B4-BE49-F238E27FC236}">
                <a16:creationId xmlns:a16="http://schemas.microsoft.com/office/drawing/2014/main" id="{AF9C9C31-465E-D3AF-8B95-C7B1EFF785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1590" y="2784760"/>
            <a:ext cx="3573780" cy="2878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189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par>
                                <p:cTn id="16" presetID="22" presetClass="entr" presetSubtype="4" fill="hold" nodeType="with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wipe(down)">
                                      <p:cBhvr>
                                        <p:cTn id="18" dur="500"/>
                                        <p:tgtEl>
                                          <p:spTgt spid="8196"/>
                                        </p:tgtEl>
                                      </p:cBhvr>
                                    </p:animEffect>
                                  </p:childTnLst>
                                </p:cTn>
                              </p:par>
                              <p:par>
                                <p:cTn id="19" presetID="22" presetClass="entr" presetSubtype="4"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wipe(down)">
                                      <p:cBhvr>
                                        <p:cTn id="21"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7ACB5204-A242-4A18-7AC4-D2F7B5E20E55}"/>
              </a:ext>
            </a:extLst>
          </p:cNvPr>
          <p:cNvSpPr txBox="1"/>
          <p:nvPr/>
        </p:nvSpPr>
        <p:spPr>
          <a:xfrm>
            <a:off x="1066800" y="731848"/>
            <a:ext cx="161544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Câu 4. Khổ thơ cuối cho em cảm nhận điều gì về cuộc sống của các chiến sĩ ở Trường Sa?</a:t>
            </a:r>
            <a:endParaRPr lang="vi-VN" sz="4400" b="1"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915775" y="3275866"/>
            <a:ext cx="9538865" cy="5536870"/>
          </a:xfrm>
          <a:prstGeom prst="bracketPair">
            <a:avLst>
              <a:gd name="adj" fmla="val 32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Cuộc sống của các chiến sĩ tuy gian lao, vất vả nhưng cũng có những khoảnh khắc đời thường với vườn rau, con gà, với những khúc hát bên cây súng. Khổ thơ cuối cho thấy các chiến sĩ rất dũng động, lạc quan,...) cảm, đồng thời rất hiền lành, yêu lao động.</a:t>
            </a:r>
            <a:endParaRPr lang="vi-VN" sz="36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BAF4955-3E36-7912-74C7-B425B7D8B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6600" y="3275866"/>
            <a:ext cx="6569815" cy="553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4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7ACB5204-A242-4A18-7AC4-D2F7B5E20E55}"/>
              </a:ext>
            </a:extLst>
          </p:cNvPr>
          <p:cNvSpPr txBox="1"/>
          <p:nvPr/>
        </p:nvSpPr>
        <p:spPr>
          <a:xfrm>
            <a:off x="1066800" y="872841"/>
            <a:ext cx="9067800" cy="799706"/>
          </a:xfrm>
          <a:prstGeom prst="rect">
            <a:avLst/>
          </a:prstGeom>
          <a:noFill/>
        </p:spPr>
        <p:txBody>
          <a:bodyPr wrap="square">
            <a:spAutoFit/>
          </a:bodyPr>
          <a:lstStyle/>
          <a:p>
            <a:pPr algn="just">
              <a:lnSpc>
                <a:spcPct val="114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bài đọc, em hiểu điều gì?</a:t>
            </a:r>
            <a:endParaRPr lang="vi-VN" sz="4400" b="1" dirty="0">
              <a:effectLst/>
              <a:latin typeface="Arial" panose="020B0604020202020204" pitchFamily="34" charset="0"/>
              <a:cs typeface="Arial" panose="020B0604020202020204" pitchFamily="34" charset="0"/>
            </a:endParaRPr>
          </a:p>
        </p:txBody>
      </p:sp>
      <p:sp>
        <p:nvSpPr>
          <p:cNvPr id="23" name="Double Bracket 22">
            <a:extLst>
              <a:ext uri="{FF2B5EF4-FFF2-40B4-BE49-F238E27FC236}">
                <a16:creationId xmlns:a16="http://schemas.microsoft.com/office/drawing/2014/main" id="{56FFCC71-C521-4912-E74C-7478B0F7DADC}"/>
              </a:ext>
            </a:extLst>
          </p:cNvPr>
          <p:cNvSpPr/>
          <p:nvPr/>
        </p:nvSpPr>
        <p:spPr>
          <a:xfrm>
            <a:off x="1066800" y="5208378"/>
            <a:ext cx="11125200" cy="14478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36000" rtlCol="0"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Trường Sa là một phần của đất nước Việt Nam.</a:t>
            </a:r>
            <a:endParaRPr lang="vi-VN" sz="4000"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066800" y="7601826"/>
            <a:ext cx="15106116" cy="1310812"/>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36000" rtlCol="0"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chiến sĩ bảo vệ biển, đảo rất dũng cảm và cũng rất hiền lành.</a:t>
            </a:r>
            <a:endParaRPr lang="vi-VN" sz="4000" dirty="0">
              <a:effectLst/>
              <a:latin typeface="Arial" panose="020B0604020202020204" pitchFamily="34" charset="0"/>
              <a:cs typeface="Arial" panose="020B0604020202020204" pitchFamily="34" charset="0"/>
            </a:endParaRPr>
          </a:p>
        </p:txBody>
      </p:sp>
      <p:sp>
        <p:nvSpPr>
          <p:cNvPr id="25" name="Double Bracket 24">
            <a:extLst>
              <a:ext uri="{FF2B5EF4-FFF2-40B4-BE49-F238E27FC236}">
                <a16:creationId xmlns:a16="http://schemas.microsoft.com/office/drawing/2014/main" id="{F66FBAD6-4EFE-9EE1-2888-77979A170C5B}"/>
              </a:ext>
            </a:extLst>
          </p:cNvPr>
          <p:cNvSpPr/>
          <p:nvPr/>
        </p:nvSpPr>
        <p:spPr>
          <a:xfrm>
            <a:off x="1066800" y="2814930"/>
            <a:ext cx="7467600" cy="14478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36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yêu quần đảo Trường Sa.</a:t>
            </a:r>
            <a:endParaRPr lang="vi-VN" sz="4000" dirty="0">
              <a:effectLst/>
              <a:latin typeface="Arial" panose="020B0604020202020204" pitchFamily="34" charset="0"/>
              <a:cs typeface="Arial" panose="020B0604020202020204" pitchFamily="34" charset="0"/>
            </a:endParaRPr>
          </a:p>
        </p:txBody>
      </p:sp>
      <p:pic>
        <p:nvPicPr>
          <p:cNvPr id="9218" name="Picture 2" descr="Chia sẻ với hơn 51 về mô hình cột mốc trường sa - coedo.com.vn">
            <a:extLst>
              <a:ext uri="{FF2B5EF4-FFF2-40B4-BE49-F238E27FC236}">
                <a16:creationId xmlns:a16="http://schemas.microsoft.com/office/drawing/2014/main" id="{CAEC35FD-ECC8-2E3C-F77B-D92107596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0" y="1181100"/>
            <a:ext cx="4715408" cy="5944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292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animEffect transition="in" filter="wipe(left)">
                                      <p:cBhvr>
                                        <p:cTn id="21"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4800600" y="762000"/>
            <a:ext cx="12406858" cy="4381500"/>
          </a:xfrm>
          <a:prstGeom prst="roundRect">
            <a:avLst>
              <a:gd name="adj" fmla="val 4699"/>
            </a:avLst>
          </a:prstGeom>
          <a:solidFill>
            <a:srgbClr val="F79C78"/>
          </a:solidFill>
        </p:spPr>
        <p:txBody>
          <a:bodyPr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Thông qua các hình ảnh về vẻ đẹp của biển, đảo ở Trường Sa và cuộc sống của những chiến sĩ bảo vệ biển, đảo, bài thơ là tiếng nói khẳng định chủ quyền của nước ta đối với quần đảo Trường Sa.</a:t>
            </a:r>
            <a:endParaRPr lang="vi-VN" sz="4000" dirty="0">
              <a:effectLst/>
              <a:latin typeface="Arial" panose="020B0604020202020204" pitchFamily="34" charset="0"/>
              <a:cs typeface="Arial" panose="020B0604020202020204" pitchFamily="34" charset="0"/>
            </a:endParaRPr>
          </a:p>
        </p:txBody>
      </p:sp>
      <p:pic>
        <p:nvPicPr>
          <p:cNvPr id="10242" name="Picture 2" descr="Đoàn đại biểu tỉnh Thái Nguyên thăm, động viên quân dân huyện đảo Trường Sa">
            <a:extLst>
              <a:ext uri="{FF2B5EF4-FFF2-40B4-BE49-F238E27FC236}">
                <a16:creationId xmlns:a16="http://schemas.microsoft.com/office/drawing/2014/main" id="{F9A36A23-B120-70E6-2756-E9B5F9529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95989"/>
            <a:ext cx="7081567" cy="4638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descr="Cơ hội để bạn trẻ đến với quần đảo Trường Sa">
            <a:extLst>
              <a:ext uri="{FF2B5EF4-FFF2-40B4-BE49-F238E27FC236}">
                <a16:creationId xmlns:a16="http://schemas.microsoft.com/office/drawing/2014/main" id="{7FFFA2C7-A8DD-5412-FBE5-DC1E96D3A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296" y="4940711"/>
            <a:ext cx="7021704" cy="4693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95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randombar(horizontal)">
                                      <p:cBhvr>
                                        <p:cTn id="10" dur="500"/>
                                        <p:tgtEl>
                                          <p:spTgt spid="10242"/>
                                        </p:tgtEl>
                                      </p:cBhvr>
                                    </p:animEffect>
                                  </p:childTnLst>
                                </p:cTn>
                              </p:par>
                              <p:par>
                                <p:cTn id="11" presetID="14" presetClass="entr" presetSubtype="1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randombar(horizontal)">
                                      <p:cBhvr>
                                        <p:cTn id="13"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923231" y="1028700"/>
            <a:ext cx="7336069" cy="73360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174026" y="3122539"/>
            <a:ext cx="8834210" cy="6135761"/>
          </a:xfrm>
          <a:custGeom>
            <a:avLst/>
            <a:gdLst/>
            <a:ahLst/>
            <a:cxnLst/>
            <a:rect l="l" t="t" r="r" b="b"/>
            <a:pathLst>
              <a:path w="8834210" h="6135761">
                <a:moveTo>
                  <a:pt x="0" y="0"/>
                </a:moveTo>
                <a:lnTo>
                  <a:pt x="8834211" y="0"/>
                </a:lnTo>
                <a:lnTo>
                  <a:pt x="8834211" y="6135761"/>
                </a:lnTo>
                <a:lnTo>
                  <a:pt x="0" y="6135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0" y="10049083"/>
            <a:ext cx="16172916" cy="237917"/>
            <a:chOff x="0" y="0"/>
            <a:chExt cx="4259533" cy="62661"/>
          </a:xfrm>
        </p:grpSpPr>
        <p:sp>
          <p:nvSpPr>
            <p:cNvPr id="8" name="Freeform 8"/>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9" name="TextBox 9"/>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25">
            <a:extLst>
              <a:ext uri="{FF2B5EF4-FFF2-40B4-BE49-F238E27FC236}">
                <a16:creationId xmlns:a16="http://schemas.microsoft.com/office/drawing/2014/main" id="{0CFB9C0E-75F6-63ED-21F1-2DCAAA9E1549}"/>
              </a:ext>
            </a:extLst>
          </p:cNvPr>
          <p:cNvSpPr txBox="1"/>
          <p:nvPr/>
        </p:nvSpPr>
        <p:spPr>
          <a:xfrm>
            <a:off x="2362200" y="3714134"/>
            <a:ext cx="5839516"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latin typeface="Arial" panose="020B0604020202020204" pitchFamily="34" charset="0"/>
                <a:cs typeface="Arial" panose="020B0604020202020204" pitchFamily="34" charset="0"/>
              </a:rPr>
              <a:t>03.</a:t>
            </a:r>
          </a:p>
          <a:p>
            <a:pPr algn="ctr">
              <a:lnSpc>
                <a:spcPct val="150000"/>
              </a:lnSpc>
            </a:pPr>
            <a:r>
              <a:rPr lang="vi-VN" sz="6600" b="1" dirty="0">
                <a:solidFill>
                  <a:srgbClr val="000000"/>
                </a:solidFill>
                <a:latin typeface="Arial" panose="020B0604020202020204" pitchFamily="34" charset="0"/>
                <a:cs typeface="Arial" panose="020B0604020202020204" pitchFamily="34" charset="0"/>
              </a:rPr>
              <a:t>Đọc nâng cao</a:t>
            </a:r>
            <a:endParaRPr lang="en-US" sz="6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98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7028916" y="821609"/>
            <a:ext cx="4230168"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Luyện đọc</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1981200" y="2263022"/>
            <a:ext cx="14706600" cy="2308778"/>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tập, chú ý cách ngắt nghỉ ở giữa các câu; </a:t>
            </a:r>
          </a:p>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nhấn mạnh các từ ngữ quan trọng trong bài. </a:t>
            </a:r>
            <a:endParaRPr lang="vi-VN" sz="4400" b="1"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9289688-00D0-FF2F-E019-B45AA1D1E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5143418"/>
            <a:ext cx="10972800" cy="4228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02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6589488" y="950122"/>
            <a:ext cx="5109024"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KHỞI ĐỘNG</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pic>
        <p:nvPicPr>
          <p:cNvPr id="1026" name="Picture 2" descr="Đời sống, vật chất, tinh thần của quân và dân trên huyện đảo Trường Sa ngày  càng được nâng lên">
            <a:extLst>
              <a:ext uri="{FF2B5EF4-FFF2-40B4-BE49-F238E27FC236}">
                <a16:creationId xmlns:a16="http://schemas.microsoft.com/office/drawing/2014/main" id="{734CF65D-8BD1-A321-3E61-D81A5C4D4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49015"/>
            <a:ext cx="8953500" cy="5972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Double Bracket 10">
            <a:extLst>
              <a:ext uri="{FF2B5EF4-FFF2-40B4-BE49-F238E27FC236}">
                <a16:creationId xmlns:a16="http://schemas.microsoft.com/office/drawing/2014/main" id="{D80E5048-B8E7-7C6A-D288-35FCF2BCA1F9}"/>
              </a:ext>
            </a:extLst>
          </p:cNvPr>
          <p:cNvSpPr/>
          <p:nvPr/>
        </p:nvSpPr>
        <p:spPr>
          <a:xfrm>
            <a:off x="11277600" y="4000500"/>
            <a:ext cx="5943600" cy="3296941"/>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nhìn thấy gì trong bức tranh, hãy phát biểu cảm xúc của mình?</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8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up)">
                                      <p:cBhvr>
                                        <p:cTn id="14" dur="500"/>
                                        <p:tgtEl>
                                          <p:spTgt spid="102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9924516" y="1547882"/>
            <a:ext cx="4230168"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Luyện đọc</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FAAE85-F359-4200-7310-10DEAF7887C8}"/>
              </a:ext>
            </a:extLst>
          </p:cNvPr>
          <p:cNvSpPr txBox="1"/>
          <p:nvPr/>
        </p:nvSpPr>
        <p:spPr>
          <a:xfrm>
            <a:off x="6858000" y="3758327"/>
            <a:ext cx="10363200" cy="3671583"/>
          </a:xfrm>
          <a:prstGeom prst="rect">
            <a:avLst/>
          </a:prstGeom>
          <a:noFill/>
        </p:spPr>
        <p:txBody>
          <a:bodyPr wrap="square">
            <a:spAutoFit/>
          </a:bodyP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Ở đây</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chẳng có gì riêng</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FF0000"/>
              </a:solidFill>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Lá thư chung đọc,</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nỗi niềm chung lo</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FF0000"/>
              </a:solidFill>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Đêm vui</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chung một câu hò</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FF0000"/>
              </a:solidFill>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Nhớ thương</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chung một cánh cò hoàng hôn.</a:t>
            </a:r>
            <a:endParaRPr lang="vi-VN" sz="4000" dirty="0">
              <a:effectLst/>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586E79A6-D366-233A-6428-D7B506655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2471212"/>
            <a:ext cx="5181600" cy="7175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013578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381000" y="3532923"/>
            <a:ext cx="7513994" cy="7222827"/>
          </a:xfrm>
          <a:custGeom>
            <a:avLst/>
            <a:gdLst/>
            <a:ahLst/>
            <a:cxnLst/>
            <a:rect l="l" t="t" r="r" b="b"/>
            <a:pathLst>
              <a:path w="9206068" h="8849333">
                <a:moveTo>
                  <a:pt x="9206068" y="0"/>
                </a:moveTo>
                <a:lnTo>
                  <a:pt x="0" y="0"/>
                </a:lnTo>
                <a:lnTo>
                  <a:pt x="0" y="8849333"/>
                </a:lnTo>
                <a:lnTo>
                  <a:pt x="9206068" y="8849333"/>
                </a:lnTo>
                <a:lnTo>
                  <a:pt x="920606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7">
            <a:extLst>
              <a:ext uri="{FF2B5EF4-FFF2-40B4-BE49-F238E27FC236}">
                <a16:creationId xmlns:a16="http://schemas.microsoft.com/office/drawing/2014/main" id="{67C63331-E9B8-EE95-BE6D-7E24FD7E2BAE}"/>
              </a:ext>
            </a:extLst>
          </p:cNvPr>
          <p:cNvSpPr txBox="1"/>
          <p:nvPr/>
        </p:nvSpPr>
        <p:spPr>
          <a:xfrm>
            <a:off x="5237844" y="950122"/>
            <a:ext cx="7812312"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CỦNG CỐ, DẶN DÒ</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sp>
        <p:nvSpPr>
          <p:cNvPr id="11" name="Double Bracket 10">
            <a:extLst>
              <a:ext uri="{FF2B5EF4-FFF2-40B4-BE49-F238E27FC236}">
                <a16:creationId xmlns:a16="http://schemas.microsoft.com/office/drawing/2014/main" id="{717C788A-4D37-9E96-43AD-A2C8935242EC}"/>
              </a:ext>
            </a:extLst>
          </p:cNvPr>
          <p:cNvSpPr/>
          <p:nvPr/>
        </p:nvSpPr>
        <p:spPr>
          <a:xfrm>
            <a:off x="7772400" y="2553816"/>
            <a:ext cx="9448800" cy="1371600"/>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Học thuộc những câu thơ em thích.</a:t>
            </a:r>
            <a:endParaRPr lang="vi-VN" sz="4000" dirty="0">
              <a:effectLst/>
              <a:latin typeface="Arial" panose="020B0604020202020204" pitchFamily="34" charset="0"/>
              <a:cs typeface="Arial" panose="020B0604020202020204" pitchFamily="34" charset="0"/>
            </a:endParaRPr>
          </a:p>
        </p:txBody>
      </p:sp>
      <p:sp>
        <p:nvSpPr>
          <p:cNvPr id="12" name="Double Bracket 11">
            <a:extLst>
              <a:ext uri="{FF2B5EF4-FFF2-40B4-BE49-F238E27FC236}">
                <a16:creationId xmlns:a16="http://schemas.microsoft.com/office/drawing/2014/main" id="{1BD811CD-0E81-7945-DF34-27BED562918A}"/>
              </a:ext>
            </a:extLst>
          </p:cNvPr>
          <p:cNvSpPr/>
          <p:nvPr/>
        </p:nvSpPr>
        <p:spPr>
          <a:xfrm>
            <a:off x="7772400" y="4367965"/>
            <a:ext cx="9448800" cy="1371600"/>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r>
              <a:rPr lang="vi-VN" sz="4000" dirty="0">
                <a:effectLst/>
                <a:latin typeface="Arial" panose="020B0604020202020204" pitchFamily="34" charset="0"/>
                <a:cs typeface="Arial" panose="020B0604020202020204" pitchFamily="34" charset="0"/>
              </a:rPr>
              <a:t>Luyện đọc và ôn lại kiến thức đã học.</a:t>
            </a:r>
          </a:p>
        </p:txBody>
      </p:sp>
      <p:sp>
        <p:nvSpPr>
          <p:cNvPr id="13" name="Double Bracket 12">
            <a:extLst>
              <a:ext uri="{FF2B5EF4-FFF2-40B4-BE49-F238E27FC236}">
                <a16:creationId xmlns:a16="http://schemas.microsoft.com/office/drawing/2014/main" id="{D4F4B818-B62B-072B-9044-E053685DEC8F}"/>
              </a:ext>
            </a:extLst>
          </p:cNvPr>
          <p:cNvSpPr/>
          <p:nvPr/>
        </p:nvSpPr>
        <p:spPr>
          <a:xfrm>
            <a:off x="7772400" y="6182113"/>
            <a:ext cx="9448800" cy="2861458"/>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dirty="0">
                <a:effectLst/>
                <a:latin typeface="Arial" panose="020B0604020202020204" pitchFamily="34" charset="0"/>
                <a:cs typeface="Arial" panose="020B0604020202020204" pitchFamily="34" charset="0"/>
              </a:rPr>
              <a:t>Chuẩn bị bài mới:</a:t>
            </a:r>
          </a:p>
          <a:p>
            <a:pPr algn="ctr">
              <a:lnSpc>
                <a:spcPct val="150000"/>
              </a:lnSpc>
            </a:pPr>
            <a:r>
              <a:rPr lang="vi-VN" sz="4000" b="1" i="1" dirty="0">
                <a:latin typeface="Arial" panose="020B0604020202020204" pitchFamily="34" charset="0"/>
                <a:cs typeface="Arial" panose="020B0604020202020204" pitchFamily="34" charset="0"/>
              </a:rPr>
              <a:t>Luyện từ và câu – Trạng ngữ </a:t>
            </a:r>
          </a:p>
          <a:p>
            <a:pPr algn="ctr">
              <a:lnSpc>
                <a:spcPct val="150000"/>
              </a:lnSpc>
            </a:pPr>
            <a:r>
              <a:rPr lang="vi-VN" sz="4000" b="1" i="1" dirty="0">
                <a:latin typeface="Arial" panose="020B0604020202020204" pitchFamily="34" charset="0"/>
                <a:cs typeface="Arial" panose="020B0604020202020204" pitchFamily="34" charset="0"/>
              </a:rPr>
              <a:t>(Tiếp theo)</a:t>
            </a:r>
            <a:endParaRPr lang="vi-VN" sz="4000" b="1" i="1"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0" y="5179903"/>
            <a:ext cx="18288000" cy="4869180"/>
          </a:xfrm>
          <a:custGeom>
            <a:avLst/>
            <a:gdLst/>
            <a:ahLst/>
            <a:cxnLst/>
            <a:rect l="l" t="t" r="r" b="b"/>
            <a:pathLst>
              <a:path w="18288000" h="4869180">
                <a:moveTo>
                  <a:pt x="0" y="0"/>
                </a:moveTo>
                <a:lnTo>
                  <a:pt x="18288000" y="0"/>
                </a:lnTo>
                <a:lnTo>
                  <a:pt x="18288000" y="4869180"/>
                </a:lnTo>
                <a:lnTo>
                  <a:pt x="0" y="4869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6">
            <a:extLst>
              <a:ext uri="{FF2B5EF4-FFF2-40B4-BE49-F238E27FC236}">
                <a16:creationId xmlns:a16="http://schemas.microsoft.com/office/drawing/2014/main" id="{4ABD2783-51A7-B7B2-B8E0-0A7692A0E7F5}"/>
              </a:ext>
            </a:extLst>
          </p:cNvPr>
          <p:cNvSpPr txBox="1"/>
          <p:nvPr/>
        </p:nvSpPr>
        <p:spPr>
          <a:xfrm>
            <a:off x="3318483" y="1123155"/>
            <a:ext cx="11651033" cy="346517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CẢM ƠN CÁC BẠN </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ĐÃ CHÚ Ý LẮNG NGHE!</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9187" y="0"/>
            <a:ext cx="11181522" cy="10287000"/>
          </a:xfrm>
          <a:custGeom>
            <a:avLst/>
            <a:gdLst/>
            <a:ahLst/>
            <a:cxnLst/>
            <a:rect l="l" t="t" r="r" b="b"/>
            <a:pathLst>
              <a:path w="11181522" h="10287000">
                <a:moveTo>
                  <a:pt x="0" y="0"/>
                </a:moveTo>
                <a:lnTo>
                  <a:pt x="11181521" y="0"/>
                </a:lnTo>
                <a:lnTo>
                  <a:pt x="11181521" y="10287000"/>
                </a:lnTo>
                <a:lnTo>
                  <a:pt x="0" y="10287000"/>
                </a:lnTo>
                <a:lnTo>
                  <a:pt x="0" y="0"/>
                </a:lnTo>
                <a:close/>
              </a:path>
            </a:pathLst>
          </a:custGeom>
          <a:blipFill>
            <a:blip r:embed="rId2"/>
            <a:stretch>
              <a:fillRect/>
            </a:stretch>
          </a:blipFill>
        </p:spPr>
      </p:sp>
      <p:sp>
        <p:nvSpPr>
          <p:cNvPr id="3" name="TextBox 3"/>
          <p:cNvSpPr txBox="1"/>
          <p:nvPr/>
        </p:nvSpPr>
        <p:spPr>
          <a:xfrm>
            <a:off x="1371600" y="2487580"/>
            <a:ext cx="6819900" cy="531183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BÀI 14</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ĐỌC 4:</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TRƯỜNG 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278052" y="2540072"/>
            <a:ext cx="5063327" cy="4012687"/>
          </a:xfrm>
          <a:custGeom>
            <a:avLst/>
            <a:gdLst/>
            <a:ahLst/>
            <a:cxnLst/>
            <a:rect l="l" t="t" r="r" b="b"/>
            <a:pathLst>
              <a:path w="5063327" h="4012687">
                <a:moveTo>
                  <a:pt x="0" y="0"/>
                </a:moveTo>
                <a:lnTo>
                  <a:pt x="5063327" y="0"/>
                </a:lnTo>
                <a:lnTo>
                  <a:pt x="5063327" y="4012686"/>
                </a:lnTo>
                <a:lnTo>
                  <a:pt x="0" y="4012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lnSpc>
                <a:spcPct val="150000"/>
              </a:lnSpc>
            </a:pPr>
            <a:endParaRPr lang="vi-VN" sz="4400" b="1" dirty="0">
              <a:latin typeface="Arial" panose="020B0604020202020204" pitchFamily="34" charset="0"/>
              <a:cs typeface="Arial" panose="020B0604020202020204" pitchFamily="34" charset="0"/>
            </a:endParaRPr>
          </a:p>
        </p:txBody>
      </p:sp>
      <p:sp>
        <p:nvSpPr>
          <p:cNvPr id="8" name="Freeform 8"/>
          <p:cNvSpPr/>
          <p:nvPr/>
        </p:nvSpPr>
        <p:spPr>
          <a:xfrm>
            <a:off x="6744588" y="2540072"/>
            <a:ext cx="5063327" cy="4012687"/>
          </a:xfrm>
          <a:custGeom>
            <a:avLst/>
            <a:gdLst/>
            <a:ahLst/>
            <a:cxnLst/>
            <a:rect l="l" t="t" r="r" b="b"/>
            <a:pathLst>
              <a:path w="5063327" h="4012687">
                <a:moveTo>
                  <a:pt x="0" y="0"/>
                </a:moveTo>
                <a:lnTo>
                  <a:pt x="5063328" y="0"/>
                </a:lnTo>
                <a:lnTo>
                  <a:pt x="5063328" y="4012686"/>
                </a:lnTo>
                <a:lnTo>
                  <a:pt x="0" y="4012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2094112" y="2540072"/>
            <a:ext cx="5063327" cy="4012687"/>
          </a:xfrm>
          <a:custGeom>
            <a:avLst/>
            <a:gdLst/>
            <a:ahLst/>
            <a:cxnLst/>
            <a:rect l="l" t="t" r="r" b="b"/>
            <a:pathLst>
              <a:path w="5063327" h="4012687">
                <a:moveTo>
                  <a:pt x="0" y="0"/>
                </a:moveTo>
                <a:lnTo>
                  <a:pt x="5063327" y="0"/>
                </a:lnTo>
                <a:lnTo>
                  <a:pt x="5063327" y="4012686"/>
                </a:lnTo>
                <a:lnTo>
                  <a:pt x="0" y="4012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5"/>
          <p:cNvSpPr txBox="1"/>
          <p:nvPr/>
        </p:nvSpPr>
        <p:spPr>
          <a:xfrm>
            <a:off x="1696501" y="3748082"/>
            <a:ext cx="4226427" cy="1905843"/>
          </a:xfrm>
          <a:prstGeom prst="rect">
            <a:avLst/>
          </a:prstGeom>
        </p:spPr>
        <p:txBody>
          <a:bodyPr wrap="square" lIns="0" tIns="0" rIns="0" bIns="0" rtlCol="0" anchor="t">
            <a:spAutoFit/>
          </a:bodyPr>
          <a:lstStyle/>
          <a:p>
            <a:pPr algn="ctr">
              <a:lnSpc>
                <a:spcPct val="150000"/>
              </a:lnSpc>
            </a:pPr>
            <a:r>
              <a:rPr lang="vi-VN" sz="4400" b="1" dirty="0">
                <a:solidFill>
                  <a:srgbClr val="000000"/>
                </a:solidFill>
                <a:latin typeface="Arial" panose="020B0604020202020204" pitchFamily="34" charset="0"/>
                <a:cs typeface="Arial" panose="020B0604020202020204" pitchFamily="34" charset="0"/>
              </a:rPr>
              <a:t>01.</a:t>
            </a:r>
          </a:p>
          <a:p>
            <a:pPr algn="ctr">
              <a:lnSpc>
                <a:spcPct val="150000"/>
              </a:lnSpc>
            </a:pPr>
            <a:r>
              <a:rPr lang="vi-VN" sz="4400" b="1" dirty="0">
                <a:solidFill>
                  <a:srgbClr val="000000"/>
                </a:solidFill>
                <a:latin typeface="Arial" panose="020B0604020202020204" pitchFamily="34" charset="0"/>
                <a:cs typeface="Arial" panose="020B0604020202020204" pitchFamily="34" charset="0"/>
              </a:rPr>
              <a:t>Đọc thành tiếng</a:t>
            </a:r>
            <a:endParaRPr lang="en-US" sz="4400" b="1" dirty="0">
              <a:solidFill>
                <a:srgbClr val="000000"/>
              </a:solidFill>
              <a:latin typeface="Arial" panose="020B0604020202020204" pitchFamily="34" charset="0"/>
              <a:cs typeface="Arial" panose="020B0604020202020204" pitchFamily="34" charset="0"/>
            </a:endParaRPr>
          </a:p>
        </p:txBody>
      </p:sp>
      <p:sp>
        <p:nvSpPr>
          <p:cNvPr id="29" name="TextBox 7">
            <a:extLst>
              <a:ext uri="{FF2B5EF4-FFF2-40B4-BE49-F238E27FC236}">
                <a16:creationId xmlns:a16="http://schemas.microsoft.com/office/drawing/2014/main" id="{2A580AA7-860C-C1D4-A174-BE8606DB2AB0}"/>
              </a:ext>
            </a:extLst>
          </p:cNvPr>
          <p:cNvSpPr txBox="1"/>
          <p:nvPr/>
        </p:nvSpPr>
        <p:spPr>
          <a:xfrm>
            <a:off x="5085443" y="927324"/>
            <a:ext cx="8117112"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NỘI DUNG BÀI HỌC</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sp>
        <p:nvSpPr>
          <p:cNvPr id="30" name="TextBox 25">
            <a:extLst>
              <a:ext uri="{FF2B5EF4-FFF2-40B4-BE49-F238E27FC236}">
                <a16:creationId xmlns:a16="http://schemas.microsoft.com/office/drawing/2014/main" id="{4ECE615B-4D49-F7AC-B6BC-C7ADFF95BD43}"/>
              </a:ext>
            </a:extLst>
          </p:cNvPr>
          <p:cNvSpPr txBox="1"/>
          <p:nvPr/>
        </p:nvSpPr>
        <p:spPr>
          <a:xfrm>
            <a:off x="7904649" y="3748082"/>
            <a:ext cx="2743204" cy="1905843"/>
          </a:xfrm>
          <a:prstGeom prst="rect">
            <a:avLst/>
          </a:prstGeom>
        </p:spPr>
        <p:txBody>
          <a:bodyPr wrap="square" lIns="0" tIns="0" rIns="0" bIns="0" rtlCol="0" anchor="t">
            <a:spAutoFit/>
          </a:bodyPr>
          <a:lstStyle/>
          <a:p>
            <a:pPr algn="ctr">
              <a:lnSpc>
                <a:spcPct val="150000"/>
              </a:lnSpc>
            </a:pPr>
            <a:r>
              <a:rPr lang="vi-VN" sz="4400" b="1" dirty="0">
                <a:solidFill>
                  <a:srgbClr val="000000"/>
                </a:solidFill>
                <a:latin typeface="Arial" panose="020B0604020202020204" pitchFamily="34" charset="0"/>
                <a:cs typeface="Arial" panose="020B0604020202020204" pitchFamily="34" charset="0"/>
              </a:rPr>
              <a:t>02.</a:t>
            </a:r>
          </a:p>
          <a:p>
            <a:pPr algn="ctr">
              <a:lnSpc>
                <a:spcPct val="150000"/>
              </a:lnSpc>
            </a:pPr>
            <a:r>
              <a:rPr lang="vi-VN" sz="4400" b="1" dirty="0">
                <a:solidFill>
                  <a:srgbClr val="000000"/>
                </a:solidFill>
                <a:latin typeface="Arial" panose="020B0604020202020204" pitchFamily="34" charset="0"/>
                <a:cs typeface="Arial" panose="020B0604020202020204" pitchFamily="34" charset="0"/>
              </a:rPr>
              <a:t>Đọc hiểu</a:t>
            </a:r>
            <a:endParaRPr lang="en-US" sz="4400" b="1" dirty="0">
              <a:solidFill>
                <a:srgbClr val="000000"/>
              </a:solidFill>
              <a:latin typeface="Arial" panose="020B0604020202020204" pitchFamily="34" charset="0"/>
              <a:cs typeface="Arial" panose="020B0604020202020204" pitchFamily="34" charset="0"/>
            </a:endParaRPr>
          </a:p>
        </p:txBody>
      </p:sp>
      <p:sp>
        <p:nvSpPr>
          <p:cNvPr id="31" name="TextBox 25">
            <a:extLst>
              <a:ext uri="{FF2B5EF4-FFF2-40B4-BE49-F238E27FC236}">
                <a16:creationId xmlns:a16="http://schemas.microsoft.com/office/drawing/2014/main" id="{1CD1E84E-1B96-A715-9A7F-58FEE099DF9A}"/>
              </a:ext>
            </a:extLst>
          </p:cNvPr>
          <p:cNvSpPr txBox="1"/>
          <p:nvPr/>
        </p:nvSpPr>
        <p:spPr>
          <a:xfrm>
            <a:off x="12512561" y="3748082"/>
            <a:ext cx="4226427" cy="1905843"/>
          </a:xfrm>
          <a:prstGeom prst="rect">
            <a:avLst/>
          </a:prstGeom>
        </p:spPr>
        <p:txBody>
          <a:bodyPr lIns="0" tIns="0" rIns="0" bIns="0" rtlCol="0" anchor="t">
            <a:spAutoFit/>
          </a:bodyPr>
          <a:lstStyle/>
          <a:p>
            <a:pPr algn="ctr">
              <a:lnSpc>
                <a:spcPct val="150000"/>
              </a:lnSpc>
            </a:pPr>
            <a:r>
              <a:rPr lang="vi-VN" sz="4400" b="1" dirty="0">
                <a:solidFill>
                  <a:srgbClr val="000000"/>
                </a:solidFill>
                <a:latin typeface="Arial" panose="020B0604020202020204" pitchFamily="34" charset="0"/>
                <a:cs typeface="Arial" panose="020B0604020202020204" pitchFamily="34" charset="0"/>
              </a:rPr>
              <a:t>03.</a:t>
            </a:r>
          </a:p>
          <a:p>
            <a:pPr algn="ctr">
              <a:lnSpc>
                <a:spcPct val="150000"/>
              </a:lnSpc>
            </a:pPr>
            <a:r>
              <a:rPr lang="vi-VN" sz="4400" b="1" dirty="0">
                <a:solidFill>
                  <a:srgbClr val="000000"/>
                </a:solidFill>
                <a:latin typeface="Arial" panose="020B0604020202020204" pitchFamily="34" charset="0"/>
                <a:cs typeface="Arial" panose="020B0604020202020204" pitchFamily="34" charset="0"/>
              </a:rPr>
              <a:t>Đọc nâng cao</a:t>
            </a:r>
            <a:endParaRPr lang="en-US" sz="4400" b="1" dirty="0">
              <a:solidFill>
                <a:srgbClr val="000000"/>
              </a:solidFill>
              <a:latin typeface="Arial" panose="020B0604020202020204" pitchFamily="34" charset="0"/>
              <a:cs typeface="Arial" panose="020B0604020202020204" pitchFamily="34" charset="0"/>
            </a:endParaRPr>
          </a:p>
        </p:txBody>
      </p:sp>
      <p:sp>
        <p:nvSpPr>
          <p:cNvPr id="32" name="Freeform 35">
            <a:extLst>
              <a:ext uri="{FF2B5EF4-FFF2-40B4-BE49-F238E27FC236}">
                <a16:creationId xmlns:a16="http://schemas.microsoft.com/office/drawing/2014/main" id="{AA0B866A-D0A7-EC86-16C1-132171C8A086}"/>
              </a:ext>
            </a:extLst>
          </p:cNvPr>
          <p:cNvSpPr/>
          <p:nvPr/>
        </p:nvSpPr>
        <p:spPr>
          <a:xfrm>
            <a:off x="1666021" y="7149844"/>
            <a:ext cx="10649317" cy="3354534"/>
          </a:xfrm>
          <a:custGeom>
            <a:avLst/>
            <a:gdLst/>
            <a:ahLst/>
            <a:cxnLst/>
            <a:rect l="l" t="t" r="r" b="b"/>
            <a:pathLst>
              <a:path w="3655348" h="1151435">
                <a:moveTo>
                  <a:pt x="0" y="0"/>
                </a:moveTo>
                <a:lnTo>
                  <a:pt x="3655349" y="0"/>
                </a:lnTo>
                <a:lnTo>
                  <a:pt x="3655349" y="1151435"/>
                </a:lnTo>
                <a:lnTo>
                  <a:pt x="0" y="1151435"/>
                </a:lnTo>
                <a:lnTo>
                  <a:pt x="0" y="0"/>
                </a:lnTo>
                <a:close/>
              </a:path>
            </a:pathLst>
          </a:custGeom>
          <a:blipFill>
            <a:blip r:embed="rId6"/>
            <a:stretch>
              <a:fillRect/>
            </a:stretch>
          </a:blipFill>
        </p:spPr>
      </p:sp>
    </p:spTree>
    <p:extLst>
      <p:ext uri="{BB962C8B-B14F-4D97-AF65-F5344CB8AC3E}">
        <p14:creationId xmlns:p14="http://schemas.microsoft.com/office/powerpoint/2010/main" val="38437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923231" y="1028700"/>
            <a:ext cx="7336069" cy="73360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174026" y="3122539"/>
            <a:ext cx="8834210" cy="6135761"/>
          </a:xfrm>
          <a:custGeom>
            <a:avLst/>
            <a:gdLst/>
            <a:ahLst/>
            <a:cxnLst/>
            <a:rect l="l" t="t" r="r" b="b"/>
            <a:pathLst>
              <a:path w="8834210" h="6135761">
                <a:moveTo>
                  <a:pt x="0" y="0"/>
                </a:moveTo>
                <a:lnTo>
                  <a:pt x="8834211" y="0"/>
                </a:lnTo>
                <a:lnTo>
                  <a:pt x="8834211" y="6135761"/>
                </a:lnTo>
                <a:lnTo>
                  <a:pt x="0" y="6135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0" y="10049083"/>
            <a:ext cx="16172916" cy="237917"/>
            <a:chOff x="0" y="0"/>
            <a:chExt cx="4259533" cy="62661"/>
          </a:xfrm>
        </p:grpSpPr>
        <p:sp>
          <p:nvSpPr>
            <p:cNvPr id="8" name="Freeform 8"/>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9" name="TextBox 9"/>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25">
            <a:extLst>
              <a:ext uri="{FF2B5EF4-FFF2-40B4-BE49-F238E27FC236}">
                <a16:creationId xmlns:a16="http://schemas.microsoft.com/office/drawing/2014/main" id="{0CFB9C0E-75F6-63ED-21F1-2DCAAA9E1549}"/>
              </a:ext>
            </a:extLst>
          </p:cNvPr>
          <p:cNvSpPr txBox="1"/>
          <p:nvPr/>
        </p:nvSpPr>
        <p:spPr>
          <a:xfrm>
            <a:off x="1716457" y="3714134"/>
            <a:ext cx="7142699"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latin typeface="Arial" panose="020B0604020202020204" pitchFamily="34" charset="0"/>
                <a:cs typeface="Arial" panose="020B0604020202020204" pitchFamily="34" charset="0"/>
              </a:rPr>
              <a:t>01.</a:t>
            </a:r>
          </a:p>
          <a:p>
            <a:pPr algn="ctr">
              <a:lnSpc>
                <a:spcPct val="150000"/>
              </a:lnSpc>
            </a:pPr>
            <a:r>
              <a:rPr lang="vi-VN" sz="6600" b="1" dirty="0">
                <a:solidFill>
                  <a:srgbClr val="000000"/>
                </a:solidFill>
                <a:latin typeface="Arial" panose="020B0604020202020204" pitchFamily="34" charset="0"/>
                <a:cs typeface="Arial" panose="020B0604020202020204" pitchFamily="34" charset="0"/>
              </a:rPr>
              <a:t>Đọc thành tiếng</a:t>
            </a:r>
            <a:endParaRPr lang="en-US" sz="6600" b="1" dirty="0">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6781800" y="1216422"/>
            <a:ext cx="9989620" cy="923330"/>
          </a:xfrm>
          <a:prstGeom prst="rect">
            <a:avLst/>
          </a:prstGeom>
        </p:spPr>
        <p:txBody>
          <a:bodyPr wrap="square" lIns="0" tIns="0" rIns="0" bIns="0" rtlCol="0" anchor="t">
            <a:spAutoFit/>
          </a:bodyPr>
          <a:lstStyle/>
          <a:p>
            <a:pPr algn="r"/>
            <a:r>
              <a:rPr lang="vi-VN" sz="6000" b="1" dirty="0">
                <a:solidFill>
                  <a:schemeClr val="accent6">
                    <a:lumMod val="75000"/>
                  </a:schemeClr>
                </a:solidFill>
                <a:latin typeface="Arial" panose="020B0604020202020204" pitchFamily="34" charset="0"/>
                <a:cs typeface="Arial" panose="020B0604020202020204" pitchFamily="34" charset="0"/>
              </a:rPr>
              <a:t>Đọc mẫu bài "Trường Sa"</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3" name="Double Bracket 12">
            <a:extLst>
              <a:ext uri="{FF2B5EF4-FFF2-40B4-BE49-F238E27FC236}">
                <a16:creationId xmlns:a16="http://schemas.microsoft.com/office/drawing/2014/main" id="{94537FF8-1142-3339-0A45-17561A589E24}"/>
              </a:ext>
            </a:extLst>
          </p:cNvPr>
          <p:cNvSpPr/>
          <p:nvPr/>
        </p:nvSpPr>
        <p:spPr>
          <a:xfrm>
            <a:off x="774610" y="2981214"/>
            <a:ext cx="8305800" cy="2645265"/>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Giọng đọc: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Thể hiện tình cảm thiết tha, tự hào.</a:t>
            </a:r>
          </a:p>
        </p:txBody>
      </p:sp>
      <p:sp>
        <p:nvSpPr>
          <p:cNvPr id="14" name="Double Bracket 13">
            <a:extLst>
              <a:ext uri="{FF2B5EF4-FFF2-40B4-BE49-F238E27FC236}">
                <a16:creationId xmlns:a16="http://schemas.microsoft.com/office/drawing/2014/main" id="{ED38B0D6-3190-F11C-6136-737B214F1F0F}"/>
              </a:ext>
            </a:extLst>
          </p:cNvPr>
          <p:cNvSpPr/>
          <p:nvPr/>
        </p:nvSpPr>
        <p:spPr>
          <a:xfrm>
            <a:off x="9296400" y="2981214"/>
            <a:ext cx="8305800" cy="2645265"/>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Nhấn giọng:</a:t>
            </a:r>
          </a:p>
          <a:p>
            <a:pPr algn="ctr">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Ở các từ ngữ: Trường Sa, chung,...</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Freeform 107">
            <a:extLst>
              <a:ext uri="{FF2B5EF4-FFF2-40B4-BE49-F238E27FC236}">
                <a16:creationId xmlns:a16="http://schemas.microsoft.com/office/drawing/2014/main" id="{2E649EAD-B45A-F9E2-B2D9-F725DD05681A}"/>
              </a:ext>
            </a:extLst>
          </p:cNvPr>
          <p:cNvSpPr/>
          <p:nvPr/>
        </p:nvSpPr>
        <p:spPr>
          <a:xfrm>
            <a:off x="1700793" y="6346219"/>
            <a:ext cx="12771329" cy="3512119"/>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41030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7932552" y="731152"/>
            <a:ext cx="7017820" cy="923330"/>
          </a:xfrm>
          <a:prstGeom prst="rect">
            <a:avLst/>
          </a:prstGeom>
        </p:spPr>
        <p:txBody>
          <a:bodyPr wrap="square" lIns="0" tIns="0" rIns="0" bIns="0" rtlCol="0" anchor="t">
            <a:spAutoFit/>
          </a:bodyPr>
          <a:lstStyle/>
          <a:p>
            <a:pPr algn="r"/>
            <a:r>
              <a:rPr lang="vi-VN" sz="6000" b="1" dirty="0">
                <a:solidFill>
                  <a:schemeClr val="accent6">
                    <a:lumMod val="75000"/>
                  </a:schemeClr>
                </a:solidFill>
                <a:latin typeface="Arial" panose="020B0604020202020204" pitchFamily="34" charset="0"/>
                <a:cs typeface="Arial" panose="020B0604020202020204" pitchFamily="34" charset="0"/>
              </a:rPr>
              <a:t>Luyện đọc từ khó</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3" name="Double Bracket 12">
            <a:extLst>
              <a:ext uri="{FF2B5EF4-FFF2-40B4-BE49-F238E27FC236}">
                <a16:creationId xmlns:a16="http://schemas.microsoft.com/office/drawing/2014/main" id="{94537FF8-1142-3339-0A45-17561A589E24}"/>
              </a:ext>
            </a:extLst>
          </p:cNvPr>
          <p:cNvSpPr/>
          <p:nvPr/>
        </p:nvSpPr>
        <p:spPr>
          <a:xfrm>
            <a:off x="2473904" y="2682322"/>
            <a:ext cx="4656280"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Ngái xa</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9738360" y="2682322"/>
            <a:ext cx="5212012"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Nắng nỏ</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Quần đảo Trường Sa « ĐỊA LÝ VÀ CUỘC SỐNG">
            <a:extLst>
              <a:ext uri="{FF2B5EF4-FFF2-40B4-BE49-F238E27FC236}">
                <a16:creationId xmlns:a16="http://schemas.microsoft.com/office/drawing/2014/main" id="{4A44B5F5-1FFD-0012-3749-EEFF71C74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903" y="5130934"/>
            <a:ext cx="4656281" cy="4107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à Tĩnh: Nắng nóng gay gắt kéo dài 10 ngày tới | Cổng TTĐT tỉnh Hà Tĩnh">
            <a:extLst>
              <a:ext uri="{FF2B5EF4-FFF2-40B4-BE49-F238E27FC236}">
                <a16:creationId xmlns:a16="http://schemas.microsoft.com/office/drawing/2014/main" id="{4615891A-4EBA-DD40-4D68-B155F4B7A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8360" y="5130934"/>
            <a:ext cx="5212012" cy="4107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1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up)">
                                      <p:cBhvr>
                                        <p:cTn id="15" dur="500"/>
                                        <p:tgtEl>
                                          <p:spTgt spid="205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wipe(up)">
                                      <p:cBhvr>
                                        <p:cTn id="2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9833276" y="1126450"/>
            <a:ext cx="7017820" cy="923330"/>
          </a:xfrm>
          <a:prstGeom prst="rect">
            <a:avLst/>
          </a:prstGeom>
        </p:spPr>
        <p:txBody>
          <a:bodyPr wrap="square" lIns="0" tIns="0" rIns="0" bIns="0" rtlCol="0" anchor="t">
            <a:spAutoFit/>
          </a:bodyPr>
          <a:lstStyle/>
          <a:p>
            <a:pPr algn="r"/>
            <a:r>
              <a:rPr lang="vi-VN" sz="6000" b="1" dirty="0">
                <a:solidFill>
                  <a:schemeClr val="accent6">
                    <a:lumMod val="75000"/>
                  </a:schemeClr>
                </a:solidFill>
                <a:latin typeface="Arial" panose="020B0604020202020204" pitchFamily="34" charset="0"/>
                <a:cs typeface="Arial" panose="020B0604020202020204" pitchFamily="34" charset="0"/>
              </a:rPr>
              <a:t>Giải nghĩa từ khó</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3" name="Double Bracket 12">
            <a:extLst>
              <a:ext uri="{FF2B5EF4-FFF2-40B4-BE49-F238E27FC236}">
                <a16:creationId xmlns:a16="http://schemas.microsoft.com/office/drawing/2014/main" id="{94537FF8-1142-3339-0A45-17561A589E24}"/>
              </a:ext>
            </a:extLst>
          </p:cNvPr>
          <p:cNvSpPr/>
          <p:nvPr/>
        </p:nvSpPr>
        <p:spPr>
          <a:xfrm>
            <a:off x="1676400" y="3199242"/>
            <a:ext cx="4230168"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Ngái xa:</a:t>
            </a:r>
          </a:p>
          <a:p>
            <a:pPr algn="ctr">
              <a:lnSpc>
                <a:spcPct val="150000"/>
              </a:lnSpc>
            </a:pPr>
            <a:r>
              <a:rPr lang="vi-VN" sz="4400" dirty="0">
                <a:solidFill>
                  <a:srgbClr val="000000"/>
                </a:solidFill>
                <a:latin typeface="Arial" panose="020B0604020202020204" pitchFamily="34" charset="0"/>
                <a:ea typeface="Calibri" panose="020F0502020204030204" pitchFamily="34" charset="0"/>
                <a:cs typeface="Arial" panose="020B0604020202020204" pitchFamily="34" charset="0"/>
              </a:rPr>
              <a:t>Xa xôi</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6675800" y="3199241"/>
            <a:ext cx="10175296"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Nắng nỏ:</a:t>
            </a:r>
          </a:p>
          <a:p>
            <a:pPr algn="ctr">
              <a:lnSpc>
                <a:spcPct val="150000"/>
              </a:lnSpc>
            </a:pPr>
            <a:r>
              <a:rPr lang="vi-VN" sz="4400" dirty="0">
                <a:solidFill>
                  <a:srgbClr val="000000"/>
                </a:solidFill>
                <a:latin typeface="Arial" panose="020B0604020202020204" pitchFamily="34" charset="0"/>
                <a:ea typeface="Calibri" panose="020F0502020204030204" pitchFamily="34" charset="0"/>
                <a:cs typeface="Arial" panose="020B0604020202020204" pitchFamily="34" charset="0"/>
              </a:rPr>
              <a:t>Nắng, nắng nôi (có ý nói nắng gay gắt)</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Freeform 107">
            <a:extLst>
              <a:ext uri="{FF2B5EF4-FFF2-40B4-BE49-F238E27FC236}">
                <a16:creationId xmlns:a16="http://schemas.microsoft.com/office/drawing/2014/main" id="{C83D62FA-DE7D-E6E6-B228-9AC38147BC65}"/>
              </a:ext>
            </a:extLst>
          </p:cNvPr>
          <p:cNvSpPr/>
          <p:nvPr/>
        </p:nvSpPr>
        <p:spPr>
          <a:xfrm>
            <a:off x="1700793" y="6346219"/>
            <a:ext cx="12771329" cy="3512119"/>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45985023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7028916" y="821609"/>
            <a:ext cx="4230168"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Luyện đọc</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1981200" y="2263022"/>
            <a:ext cx="14706600" cy="2308778"/>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400" dirty="0">
                <a:solidFill>
                  <a:schemeClr val="tx1"/>
                </a:solidFill>
                <a:effectLst/>
                <a:latin typeface="Arial" panose="020B0604020202020204" pitchFamily="34" charset="0"/>
                <a:ea typeface="Calibri" panose="020F0502020204030204" pitchFamily="34" charset="0"/>
                <a:cs typeface="Arial" panose="020B0604020202020204" pitchFamily="34" charset="0"/>
              </a:rPr>
              <a:t>Luyện đọc bài với giọng đọc diễn cảm, nhấn giọng đúng chỗ, phù hợp và đọc đúng các từ khó có trong bài đọc.</a:t>
            </a:r>
            <a:endParaRPr lang="vi-VN" sz="4400" dirty="0">
              <a:solidFill>
                <a:schemeClr val="tx1"/>
              </a:solidFill>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9289688-00D0-FF2F-E019-B45AA1D1E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5143418"/>
            <a:ext cx="10972800" cy="4228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51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796</Words>
  <Application>Microsoft Office PowerPoint</Application>
  <PresentationFormat>Custom</PresentationFormat>
  <Paragraphs>76</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kenhgiaovien_b14_doc4_truong_sa</dc:title>
  <cp:lastModifiedBy>My Tra</cp:lastModifiedBy>
  <cp:revision>10</cp:revision>
  <dcterms:created xsi:type="dcterms:W3CDTF">2006-08-16T00:00:00Z</dcterms:created>
  <dcterms:modified xsi:type="dcterms:W3CDTF">2023-11-22T06:51:02Z</dcterms:modified>
  <dc:identifier>DAF0tcx5XTQ</dc:identifier>
</cp:coreProperties>
</file>