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6"/>
  </p:notesMasterIdLst>
  <p:sldIdLst>
    <p:sldId id="290" r:id="rId4"/>
    <p:sldId id="319" r:id="rId5"/>
    <p:sldId id="320" r:id="rId6"/>
    <p:sldId id="339" r:id="rId7"/>
    <p:sldId id="316" r:id="rId8"/>
    <p:sldId id="317" r:id="rId9"/>
    <p:sldId id="340" r:id="rId10"/>
    <p:sldId id="341" r:id="rId11"/>
    <p:sldId id="342" r:id="rId12"/>
    <p:sldId id="343" r:id="rId13"/>
    <p:sldId id="344" r:id="rId14"/>
    <p:sldId id="345" r:id="rId15"/>
    <p:sldId id="346" r:id="rId16"/>
    <p:sldId id="347" r:id="rId17"/>
    <p:sldId id="263" r:id="rId18"/>
    <p:sldId id="270" r:id="rId19"/>
    <p:sldId id="348" r:id="rId20"/>
    <p:sldId id="349" r:id="rId21"/>
    <p:sldId id="350" r:id="rId22"/>
    <p:sldId id="351" r:id="rId23"/>
    <p:sldId id="352" r:id="rId24"/>
    <p:sldId id="3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6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t>‹#›</a:t>
            </a:fld>
            <a:endParaRPr lang="en-US"/>
          </a:p>
        </p:txBody>
      </p:sp>
    </p:spTree>
    <p:extLst>
      <p:ext uri="{BB962C8B-B14F-4D97-AF65-F5344CB8AC3E}">
        <p14:creationId xmlns:p14="http://schemas.microsoft.com/office/powerpoint/2010/main" val="316689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hay </a:t>
            </a:r>
            <a:r>
              <a:rPr lang="en-US" sz="1200" dirty="0" err="1">
                <a:effectLst/>
                <a:latin typeface="Times New Roman" panose="02020603050405020304" pitchFamily="18" charset="0"/>
                <a:ea typeface="Calibri" panose="020F0502020204030204" pitchFamily="34" charset="0"/>
              </a:rPr>
              <a:t>trèo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tính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qua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Bài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quý</a:t>
            </a:r>
            <a:endParaRPr lang="en-US" dirty="0"/>
          </a:p>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t>1</a:t>
            </a:fld>
            <a:endParaRPr lang="en-US"/>
          </a:p>
        </p:txBody>
      </p:sp>
    </p:spTree>
    <p:extLst>
      <p:ext uri="{BB962C8B-B14F-4D97-AF65-F5344CB8AC3E}">
        <p14:creationId xmlns:p14="http://schemas.microsoft.com/office/powerpoint/2010/main" val="16265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7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0710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812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0722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556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7401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7172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6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52879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612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2/24/2025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28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31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spTree>
    <p:extLst>
      <p:ext uri="{BB962C8B-B14F-4D97-AF65-F5344CB8AC3E}">
        <p14:creationId xmlns:p14="http://schemas.microsoft.com/office/powerpoint/2010/main" val="29841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6064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5807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0653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4410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5107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50658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30E81B9-FF7B-8BBF-4F36-494E1614F9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08536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8EEFFC88-C256-323B-8107-219758ADC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8570666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901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5">
            <a:extLst>
              <a:ext uri="{28A0092B-C50C-407E-A947-70E740481C1C}">
                <a14:useLocalDpi xmlns:a14="http://schemas.microsoft.com/office/drawing/2010/main" val="0"/>
              </a:ext>
            </a:extLst>
          </a:blip>
          <a:srcRect t="27466"/>
          <a:stretch>
            <a:fillRect/>
          </a:stretch>
        </p:blipFill>
        <p:spPr>
          <a:xfrm>
            <a:off x="1700981" y="-281354"/>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518787" y="2970054"/>
            <a:ext cx="7079226"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6" name="Picture 5">
            <a:extLst>
              <a:ext uri="{FF2B5EF4-FFF2-40B4-BE49-F238E27FC236}">
                <a16:creationId xmlns:a16="http://schemas.microsoft.com/office/drawing/2014/main" id="{FFF092FF-604B-9CAD-B51C-E4D0E593D38D}"/>
              </a:ext>
            </a:extLst>
          </p:cNvPr>
          <p:cNvPicPr>
            <a:picLocks noChangeAspect="1"/>
          </p:cNvPicPr>
          <p:nvPr/>
        </p:nvPicPr>
        <p:blipFill>
          <a:blip r:embed="rId8"/>
          <a:stretch>
            <a:fillRect/>
          </a:stretch>
        </p:blipFill>
        <p:spPr>
          <a:xfrm>
            <a:off x="7570831" y="3602373"/>
            <a:ext cx="4621169" cy="1560711"/>
          </a:xfrm>
          <a:prstGeom prst="rect">
            <a:avLst/>
          </a:prstGeom>
        </p:spPr>
      </p:pic>
      <p:pic>
        <p:nvPicPr>
          <p:cNvPr id="7" name="Picture 6">
            <a:extLst>
              <a:ext uri="{FF2B5EF4-FFF2-40B4-BE49-F238E27FC236}">
                <a16:creationId xmlns:a16="http://schemas.microsoft.com/office/drawing/2014/main" id="{098620AD-EE9B-266C-2572-853985E22515}"/>
              </a:ext>
            </a:extLst>
          </p:cNvPr>
          <p:cNvPicPr>
            <a:picLocks noChangeAspect="1"/>
          </p:cNvPicPr>
          <p:nvPr/>
        </p:nvPicPr>
        <p:blipFill>
          <a:blip r:embed="rId9"/>
          <a:stretch>
            <a:fillRect/>
          </a:stretch>
        </p:blipFill>
        <p:spPr>
          <a:xfrm>
            <a:off x="2349410" y="1071717"/>
            <a:ext cx="7995563" cy="2555500"/>
          </a:xfrm>
          <a:prstGeom prst="rect">
            <a:avLst/>
          </a:prstGeom>
        </p:spPr>
      </p:pic>
      <p:pic>
        <p:nvPicPr>
          <p:cNvPr id="10" name="Picture 9" descr="A cartoon of a bird&#10;&#10;Description automatically generated">
            <a:extLst>
              <a:ext uri="{FF2B5EF4-FFF2-40B4-BE49-F238E27FC236}">
                <a16:creationId xmlns:a16="http://schemas.microsoft.com/office/drawing/2014/main" id="{CE2D65A9-1125-C2F2-4803-6AD6EB0CB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40" y="-810547"/>
            <a:ext cx="4762500" cy="4762500"/>
          </a:xfrm>
          <a:prstGeom prst="rect">
            <a:avLst/>
          </a:prstGeom>
        </p:spPr>
      </p:pic>
      <p:pic>
        <p:nvPicPr>
          <p:cNvPr id="16" name="Picture 15" descr="A bird on a black background&#10;&#10;Description automatically generated">
            <a:extLst>
              <a:ext uri="{FF2B5EF4-FFF2-40B4-BE49-F238E27FC236}">
                <a16:creationId xmlns:a16="http://schemas.microsoft.com/office/drawing/2014/main" id="{682E59B1-754E-AE2B-80E9-F11456040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Tree>
    <p:extLst>
      <p:ext uri="{BB962C8B-B14F-4D97-AF65-F5344CB8AC3E}">
        <p14:creationId xmlns:p14="http://schemas.microsoft.com/office/powerpoint/2010/main" val="206584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03138"/>
              <a:ext cx="7462386" cy="2867263"/>
              <a:chOff x="2464530" y="104418"/>
              <a:chExt cx="7462386" cy="2867263"/>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spTree>
    <p:extLst>
      <p:ext uri="{BB962C8B-B14F-4D97-AF65-F5344CB8AC3E}">
        <p14:creationId xmlns:p14="http://schemas.microsoft.com/office/powerpoint/2010/main" val="6013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E2F2B-97BF-718C-56FA-1214FEF07F9B}"/>
              </a:ext>
            </a:extLst>
          </p:cNvPr>
          <p:cNvPicPr>
            <a:picLocks noChangeAspect="1"/>
          </p:cNvPicPr>
          <p:nvPr/>
        </p:nvPicPr>
        <p:blipFill>
          <a:blip r:embed="rId2"/>
          <a:stretch>
            <a:fillRect/>
          </a:stretch>
        </p:blipFill>
        <p:spPr>
          <a:xfrm>
            <a:off x="936994" y="1464524"/>
            <a:ext cx="3619500" cy="3609975"/>
          </a:xfrm>
          <a:prstGeom prst="rect">
            <a:avLst/>
          </a:prstGeom>
        </p:spPr>
      </p:pic>
      <p:sp>
        <p:nvSpPr>
          <p:cNvPr id="6" name="Hình chữ nhật: Góc Tròn 1">
            <a:extLst>
              <a:ext uri="{FF2B5EF4-FFF2-40B4-BE49-F238E27FC236}">
                <a16:creationId xmlns:a16="http://schemas.microsoft.com/office/drawing/2014/main" id="{0928DB83-7FE7-FE3A-A8BA-1A4B197AC5AE}"/>
              </a:ext>
            </a:extLst>
          </p:cNvPr>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72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5AD5E12-7BDA-CD6C-8C06-D17EF886DA0F}"/>
              </a:ext>
            </a:extLst>
          </p:cNvPr>
          <p:cNvPicPr>
            <a:picLocks noChangeAspect="1"/>
          </p:cNvPicPr>
          <p:nvPr/>
        </p:nvPicPr>
        <p:blipFill>
          <a:blip r:embed="rId2"/>
          <a:stretch>
            <a:fillRect/>
          </a:stretch>
        </p:blipFill>
        <p:spPr>
          <a:xfrm>
            <a:off x="1045202" y="1646606"/>
            <a:ext cx="3743325" cy="3267075"/>
          </a:xfrm>
          <a:prstGeom prst="rect">
            <a:avLst/>
          </a:prstGeom>
        </p:spPr>
      </p:pic>
    </p:spTree>
    <p:extLst>
      <p:ext uri="{BB962C8B-B14F-4D97-AF65-F5344CB8AC3E}">
        <p14:creationId xmlns:p14="http://schemas.microsoft.com/office/powerpoint/2010/main" val="288884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E3BEB9-1971-49EC-026C-BB39020A8ABD}"/>
              </a:ext>
            </a:extLst>
          </p:cNvPr>
          <p:cNvPicPr>
            <a:picLocks noChangeAspect="1"/>
          </p:cNvPicPr>
          <p:nvPr/>
        </p:nvPicPr>
        <p:blipFill>
          <a:blip r:embed="rId2"/>
          <a:stretch>
            <a:fillRect/>
          </a:stretch>
        </p:blipFill>
        <p:spPr>
          <a:xfrm>
            <a:off x="1064585" y="1516469"/>
            <a:ext cx="3619500" cy="3314700"/>
          </a:xfrm>
          <a:prstGeom prst="rect">
            <a:avLst/>
          </a:prstGeom>
        </p:spPr>
      </p:pic>
    </p:spTree>
    <p:extLst>
      <p:ext uri="{BB962C8B-B14F-4D97-AF65-F5344CB8AC3E}">
        <p14:creationId xmlns:p14="http://schemas.microsoft.com/office/powerpoint/2010/main" val="869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C5A14CE-1247-728E-EA15-BCD2C42532AC}"/>
              </a:ext>
            </a:extLst>
          </p:cNvPr>
          <p:cNvPicPr>
            <a:picLocks noChangeAspect="1"/>
          </p:cNvPicPr>
          <p:nvPr/>
        </p:nvPicPr>
        <p:blipFill>
          <a:blip r:embed="rId2"/>
          <a:stretch>
            <a:fillRect/>
          </a:stretch>
        </p:blipFill>
        <p:spPr>
          <a:xfrm>
            <a:off x="1089173" y="1623016"/>
            <a:ext cx="3676650" cy="2952750"/>
          </a:xfrm>
          <a:prstGeom prst="rect">
            <a:avLst/>
          </a:prstGeom>
        </p:spPr>
      </p:pic>
    </p:spTree>
    <p:extLst>
      <p:ext uri="{BB962C8B-B14F-4D97-AF65-F5344CB8AC3E}">
        <p14:creationId xmlns:p14="http://schemas.microsoft.com/office/powerpoint/2010/main" val="363132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Kể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4" name="Picture 3">
            <a:extLst>
              <a:ext uri="{FF2B5EF4-FFF2-40B4-BE49-F238E27FC236}">
                <a16:creationId xmlns:a16="http://schemas.microsoft.com/office/drawing/2014/main" id="{45508571-AC3C-F359-225A-E232ADE7E09B}"/>
              </a:ext>
            </a:extLst>
          </p:cNvPr>
          <p:cNvPicPr>
            <a:picLocks noChangeAspect="1"/>
          </p:cNvPicPr>
          <p:nvPr/>
        </p:nvPicPr>
        <p:blipFill>
          <a:blip r:embed="rId5"/>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a:extLst>
              <a:ext uri="{FF2B5EF4-FFF2-40B4-BE49-F238E27FC236}">
                <a16:creationId xmlns:a16="http://schemas.microsoft.com/office/drawing/2014/main" id="{94C01344-4F96-AC34-76DA-421E6A21B9C0}"/>
              </a:ext>
            </a:extLst>
          </p:cNvPr>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p>
        </p:txBody>
      </p:sp>
    </p:spTree>
    <p:extLst>
      <p:ext uri="{BB962C8B-B14F-4D97-AF65-F5344CB8AC3E}">
        <p14:creationId xmlns:p14="http://schemas.microsoft.com/office/powerpoint/2010/main" val="227727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716464" y="1290189"/>
            <a:ext cx="9819862" cy="1754326"/>
          </a:xfrm>
          <a:prstGeom prst="rect">
            <a:avLst/>
          </a:prstGeom>
          <a:solidFill>
            <a:schemeClr val="bg1"/>
          </a:solidFill>
          <a:ln>
            <a:solidFill>
              <a:schemeClr val="accent1"/>
            </a:solidFill>
          </a:ln>
        </p:spPr>
        <p:txBody>
          <a:bodyPr wrap="square">
            <a:spAutoFit/>
          </a:bodyPr>
          <a:lstStyle/>
          <a:p>
            <a:pPr lvl="0" algn="just" defTabSz="457200"/>
            <a:r>
              <a:rPr lang="vi-VN" sz="5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Trong lớp các bạn cần làm gì để tình bạn luôn gắn kết?</a:t>
            </a:r>
            <a:endParaRPr kumimoji="0" lang="en-US" sz="4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4223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45669"/>
              <a:ext cx="7462386" cy="2824732"/>
              <a:chOff x="2464530" y="146949"/>
              <a:chExt cx="7462386" cy="28247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77400"/>
            <a:ext cx="12192000" cy="4855028"/>
          </a:xfrm>
          <a:prstGeom prst="rect">
            <a:avLst/>
          </a:prstGeom>
          <a:ln>
            <a:noFill/>
          </a:ln>
        </p:spPr>
      </p:pic>
    </p:spTree>
    <p:extLst>
      <p:ext uri="{BB962C8B-B14F-4D97-AF65-F5344CB8AC3E}">
        <p14:creationId xmlns:p14="http://schemas.microsoft.com/office/powerpoint/2010/main" val="28814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405245" y="402116"/>
            <a:ext cx="11378046" cy="6133765"/>
          </a:xfrm>
          <a:custGeom>
            <a:avLst/>
            <a:gdLst>
              <a:gd name="connsiteX0" fmla="*/ 0 w 11378046"/>
              <a:gd name="connsiteY0" fmla="*/ 0 h 6133765"/>
              <a:gd name="connsiteX1" fmla="*/ 0 w 11378046"/>
              <a:gd name="connsiteY1" fmla="*/ 0 h 6133765"/>
              <a:gd name="connsiteX2" fmla="*/ 11378046 w 11378046"/>
              <a:gd name="connsiteY2" fmla="*/ 0 h 6133765"/>
              <a:gd name="connsiteX3" fmla="*/ 11378046 w 11378046"/>
              <a:gd name="connsiteY3" fmla="*/ 0 h 6133765"/>
              <a:gd name="connsiteX4" fmla="*/ 11378046 w 11378046"/>
              <a:gd name="connsiteY4" fmla="*/ 6133765 h 6133765"/>
              <a:gd name="connsiteX5" fmla="*/ 11378046 w 11378046"/>
              <a:gd name="connsiteY5" fmla="*/ 6133765 h 6133765"/>
              <a:gd name="connsiteX6" fmla="*/ 0 w 11378046"/>
              <a:gd name="connsiteY6" fmla="*/ 6133765 h 6133765"/>
              <a:gd name="connsiteX7" fmla="*/ 0 w 11378046"/>
              <a:gd name="connsiteY7" fmla="*/ 6133765 h 6133765"/>
              <a:gd name="connsiteX8" fmla="*/ 0 w 11378046"/>
              <a:gd name="connsiteY8" fmla="*/ 0 h 61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8046" h="6133765" fill="none" extrusionOk="0">
                <a:moveTo>
                  <a:pt x="0" y="0"/>
                </a:moveTo>
                <a:lnTo>
                  <a:pt x="0" y="0"/>
                </a:lnTo>
                <a:cubicBezTo>
                  <a:pt x="5426087" y="-126796"/>
                  <a:pt x="8215692" y="-73671"/>
                  <a:pt x="11378046" y="0"/>
                </a:cubicBezTo>
                <a:lnTo>
                  <a:pt x="11378046" y="0"/>
                </a:lnTo>
                <a:cubicBezTo>
                  <a:pt x="11504018" y="2526005"/>
                  <a:pt x="11241702" y="5331901"/>
                  <a:pt x="11378046" y="6133765"/>
                </a:cubicBezTo>
                <a:lnTo>
                  <a:pt x="11378046" y="6133765"/>
                </a:lnTo>
                <a:cubicBezTo>
                  <a:pt x="9981537" y="6108806"/>
                  <a:pt x="2155676" y="6206878"/>
                  <a:pt x="0" y="6133765"/>
                </a:cubicBezTo>
                <a:lnTo>
                  <a:pt x="0" y="6133765"/>
                </a:lnTo>
                <a:cubicBezTo>
                  <a:pt x="4539" y="5243488"/>
                  <a:pt x="65979" y="1244026"/>
                  <a:pt x="0" y="0"/>
                </a:cubicBezTo>
                <a:close/>
              </a:path>
              <a:path w="11378046" h="6133765" stroke="0" extrusionOk="0">
                <a:moveTo>
                  <a:pt x="0" y="0"/>
                </a:moveTo>
                <a:lnTo>
                  <a:pt x="0" y="0"/>
                </a:lnTo>
                <a:cubicBezTo>
                  <a:pt x="1846285" y="-159798"/>
                  <a:pt x="6248112" y="169519"/>
                  <a:pt x="11378046" y="0"/>
                </a:cubicBezTo>
                <a:lnTo>
                  <a:pt x="11378046" y="0"/>
                </a:lnTo>
                <a:cubicBezTo>
                  <a:pt x="11429843" y="881227"/>
                  <a:pt x="11373204" y="5463674"/>
                  <a:pt x="11378046" y="6133765"/>
                </a:cubicBezTo>
                <a:lnTo>
                  <a:pt x="11378046" y="6133765"/>
                </a:lnTo>
                <a:cubicBezTo>
                  <a:pt x="7027186" y="6162261"/>
                  <a:pt x="4149545" y="6238189"/>
                  <a:pt x="0" y="6133765"/>
                </a:cubicBezTo>
                <a:lnTo>
                  <a:pt x="0" y="6133765"/>
                </a:lnTo>
                <a:cubicBezTo>
                  <a:pt x="-163603" y="3725700"/>
                  <a:pt x="76112" y="2390890"/>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CB7D080F-A690-3A41-1EF1-BEF2CF490FF8}"/>
              </a:ext>
            </a:extLst>
          </p:cNvPr>
          <p:cNvSpPr txBox="1"/>
          <p:nvPr/>
        </p:nvSpPr>
        <p:spPr>
          <a:xfrm>
            <a:off x="751609" y="1771059"/>
            <a:ext cx="10997046" cy="2062103"/>
          </a:xfrm>
          <a:prstGeom prst="rect">
            <a:avLst/>
          </a:prstGeom>
          <a:solidFill>
            <a:schemeClr val="bg1"/>
          </a:solidFill>
        </p:spPr>
        <p:txBody>
          <a:bodyPr wrap="square">
            <a:spAutoFit/>
          </a:bodyPr>
          <a:lstStyle/>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kể lại câu chuyệnBài học quý dựa vào tranh minh họa và câu hỏi gợi ý.</a:t>
            </a:r>
          </a:p>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thể hiện tình cảm, sự trân trọng với người thân và bạn bè.</a:t>
            </a: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054" y="0"/>
            <a:ext cx="973282" cy="1203257"/>
          </a:xfrm>
          <a:prstGeom prst="rect">
            <a:avLst/>
          </a:prstGeom>
        </p:spPr>
      </p:pic>
      <p:pic>
        <p:nvPicPr>
          <p:cNvPr id="3" name="Picture 2">
            <a:extLst>
              <a:ext uri="{FF2B5EF4-FFF2-40B4-BE49-F238E27FC236}">
                <a16:creationId xmlns:a16="http://schemas.microsoft.com/office/drawing/2014/main" id="{71F2F06C-4B32-326F-608A-4F182B47BA13}"/>
              </a:ext>
            </a:extLst>
          </p:cNvPr>
          <p:cNvPicPr>
            <a:picLocks noChangeAspect="1"/>
          </p:cNvPicPr>
          <p:nvPr/>
        </p:nvPicPr>
        <p:blipFill>
          <a:blip r:embed="rId5"/>
          <a:stretch>
            <a:fillRect/>
          </a:stretch>
        </p:blipFill>
        <p:spPr>
          <a:xfrm>
            <a:off x="2979900" y="203754"/>
            <a:ext cx="6498899" cy="1859441"/>
          </a:xfrm>
          <a:prstGeom prst="rect">
            <a:avLst/>
          </a:prstGeom>
        </p:spPr>
      </p:pic>
    </p:spTree>
    <p:extLst>
      <p:ext uri="{BB962C8B-B14F-4D97-AF65-F5344CB8AC3E}">
        <p14:creationId xmlns:p14="http://schemas.microsoft.com/office/powerpoint/2010/main" val="2103525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839973" y="956930"/>
            <a:ext cx="10738882" cy="438061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7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sp>
        <p:nvSpPr>
          <p:cNvPr id="2" name="Rectangle: Rounded Corners 1">
            <a:extLst>
              <a:ext uri="{FF2B5EF4-FFF2-40B4-BE49-F238E27FC236}">
                <a16:creationId xmlns:a16="http://schemas.microsoft.com/office/drawing/2014/main" id="{3678ED45-E17F-8D88-B42B-90624972231F}"/>
              </a:ext>
            </a:extLst>
          </p:cNvPr>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DBF2DDF7-A1D0-ECE7-5CD1-51B21F5330A9}"/>
              </a:ext>
            </a:extLst>
          </p:cNvPr>
          <p:cNvPicPr>
            <a:picLocks noChangeAspect="1"/>
          </p:cNvPicPr>
          <p:nvPr/>
        </p:nvPicPr>
        <p:blipFill>
          <a:blip r:embed="rId7"/>
          <a:stretch>
            <a:fillRect/>
          </a:stretch>
        </p:blipFill>
        <p:spPr>
          <a:xfrm>
            <a:off x="2267856" y="2390956"/>
            <a:ext cx="6486706" cy="2139881"/>
          </a:xfrm>
          <a:prstGeom prst="rect">
            <a:avLst/>
          </a:prstGeom>
        </p:spPr>
      </p:pic>
    </p:spTree>
    <p:extLst>
      <p:ext uri="{BB962C8B-B14F-4D97-AF65-F5344CB8AC3E}">
        <p14:creationId xmlns:p14="http://schemas.microsoft.com/office/powerpoint/2010/main" val="113214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5" name="Hình chữ nhật: Góc Tròn 1">
            <a:extLst>
              <a:ext uri="{FF2B5EF4-FFF2-40B4-BE49-F238E27FC236}">
                <a16:creationId xmlns:a16="http://schemas.microsoft.com/office/drawing/2014/main" id="{94C01344-4F96-AC34-76DA-421E6A21B9C0}"/>
              </a:ext>
            </a:extLst>
          </p:cNvPr>
          <p:cNvSpPr/>
          <p:nvPr/>
        </p:nvSpPr>
        <p:spPr>
          <a:xfrm>
            <a:off x="2796363" y="1020726"/>
            <a:ext cx="9016409" cy="5029200"/>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a:solidFill>
                  <a:srgbClr val="002060"/>
                </a:solidFill>
                <a:latin typeface="Cambria" panose="02040503050406030204" pitchFamily="18" charset="0"/>
                <a:ea typeface="Cambria" panose="02040503050406030204" pitchFamily="18" charset="0"/>
              </a:rPr>
              <a:t>V</a:t>
            </a:r>
            <a:r>
              <a:rPr lang="vi-VN" sz="3600" b="1" dirty="0">
                <a:solidFill>
                  <a:srgbClr val="002060"/>
                </a:solidFill>
                <a:latin typeface="Cambria" panose="02040503050406030204" pitchFamily="18" charset="0"/>
                <a:ea typeface="Cambria" panose="02040503050406030204" pitchFamily="18" charset="0"/>
              </a:rPr>
              <a:t>ề nhà</a:t>
            </a:r>
            <a:r>
              <a:rPr lang="en-US" sz="3600" b="1" dirty="0">
                <a:solidFill>
                  <a:srgbClr val="002060"/>
                </a:solidFill>
                <a:latin typeface="Cambria" panose="02040503050406030204" pitchFamily="18" charset="0"/>
                <a:ea typeface="Cambria" panose="02040503050406030204" pitchFamily="18" charset="0"/>
              </a:rPr>
              <a:t>:</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1. Chia sẻ với người thân suy nghĩ của em về nhân vật chim sẻ hoặc nhân vật chim chích trong câu chuyện Bài học quý</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2. Tìm đọc bài thơ về tình yêu thương giữa con người với con người hoặc giữa con người với con vật.</a:t>
            </a:r>
          </a:p>
        </p:txBody>
      </p:sp>
    </p:spTree>
    <p:extLst>
      <p:ext uri="{BB962C8B-B14F-4D97-AF65-F5344CB8AC3E}">
        <p14:creationId xmlns:p14="http://schemas.microsoft.com/office/powerpoint/2010/main" val="1996179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88460"/>
            <a:chOff x="2226569" y="506"/>
            <a:chExt cx="7920650" cy="3188460"/>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69634"/>
              <a:ext cx="7462386" cy="2819332"/>
              <a:chOff x="2464530" y="170914"/>
              <a:chExt cx="7462386" cy="28193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53772"/>
            <a:ext cx="12192000" cy="4855028"/>
          </a:xfrm>
          <a:prstGeom prst="rect">
            <a:avLst/>
          </a:prstGeom>
          <a:ln>
            <a:noFill/>
          </a:ln>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ỌC QUÝ">
            <a:hlinkClick r:id="" action="ppaction://media"/>
            <a:extLst>
              <a:ext uri="{FF2B5EF4-FFF2-40B4-BE49-F238E27FC236}">
                <a16:creationId xmlns:a16="http://schemas.microsoft.com/office/drawing/2014/main" id="{D6736C1B-7F08-ECF2-D177-783B09B82D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654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AAF17-AA77-78D2-5B96-0A6A37DE9983}"/>
              </a:ext>
            </a:extLst>
          </p:cNvPr>
          <p:cNvPicPr>
            <a:picLocks noChangeAspect="1"/>
          </p:cNvPicPr>
          <p:nvPr/>
        </p:nvPicPr>
        <p:blipFill>
          <a:blip r:embed="rId2"/>
          <a:stretch>
            <a:fillRect/>
          </a:stretch>
        </p:blipFill>
        <p:spPr>
          <a:xfrm>
            <a:off x="2575034" y="460101"/>
            <a:ext cx="6768663" cy="5893402"/>
          </a:xfrm>
          <a:prstGeom prst="rect">
            <a:avLst/>
          </a:prstGeom>
        </p:spPr>
      </p:pic>
      <p:pic>
        <p:nvPicPr>
          <p:cNvPr id="5" name="Picture 4">
            <a:extLst>
              <a:ext uri="{FF2B5EF4-FFF2-40B4-BE49-F238E27FC236}">
                <a16:creationId xmlns:a16="http://schemas.microsoft.com/office/drawing/2014/main" id="{0D9E4199-BD6E-17A0-07BD-1FE3E2FD3231}"/>
              </a:ext>
            </a:extLst>
          </p:cNvPr>
          <p:cNvPicPr>
            <a:picLocks noChangeAspect="1"/>
          </p:cNvPicPr>
          <p:nvPr/>
        </p:nvPicPr>
        <p:blipFill>
          <a:blip r:embed="rId3"/>
          <a:stretch>
            <a:fillRect/>
          </a:stretch>
        </p:blipFill>
        <p:spPr>
          <a:xfrm>
            <a:off x="589839" y="1625185"/>
            <a:ext cx="2456901" cy="3103133"/>
          </a:xfrm>
          <a:prstGeom prst="rect">
            <a:avLst/>
          </a:prstGeom>
        </p:spPr>
      </p:pic>
      <p:sp>
        <p:nvSpPr>
          <p:cNvPr id="6" name="TextBox 5">
            <a:extLst>
              <a:ext uri="{FF2B5EF4-FFF2-40B4-BE49-F238E27FC236}">
                <a16:creationId xmlns:a16="http://schemas.microsoft.com/office/drawing/2014/main" id="{881A5C32-BA06-5717-300B-806A0818E728}"/>
              </a:ext>
            </a:extLst>
          </p:cNvPr>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p>
        </p:txBody>
      </p:sp>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p>
        </p:txBody>
      </p:sp>
      <p:pic>
        <p:nvPicPr>
          <p:cNvPr id="4" name="Picture 3">
            <a:extLst>
              <a:ext uri="{FF2B5EF4-FFF2-40B4-BE49-F238E27FC236}">
                <a16:creationId xmlns:a16="http://schemas.microsoft.com/office/drawing/2014/main" id="{BD054606-D7A1-68C5-72B7-5DC275564845}"/>
              </a:ext>
            </a:extLst>
          </p:cNvPr>
          <p:cNvPicPr>
            <a:picLocks noChangeAspect="1"/>
          </p:cNvPicPr>
          <p:nvPr/>
        </p:nvPicPr>
        <p:blipFill>
          <a:blip r:embed="rId2"/>
          <a:stretch>
            <a:fillRect/>
          </a:stretch>
        </p:blipFill>
        <p:spPr>
          <a:xfrm>
            <a:off x="502526" y="1876588"/>
            <a:ext cx="3619500" cy="2600325"/>
          </a:xfrm>
          <a:prstGeom prst="rect">
            <a:avLst/>
          </a:prstGeom>
        </p:spPr>
      </p:pic>
    </p:spTree>
    <p:extLst>
      <p:ext uri="{BB962C8B-B14F-4D97-AF65-F5344CB8AC3E}">
        <p14:creationId xmlns:p14="http://schemas.microsoft.com/office/powerpoint/2010/main" val="78644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660151"/>
            <a:ext cx="7305723" cy="5324535"/>
          </a:xfrm>
          <a:prstGeom prst="rect">
            <a:avLst/>
          </a:prstGeom>
          <a:noFill/>
        </p:spPr>
        <p:txBody>
          <a:bodyPr wrap="square" rtlCol="0">
            <a:spAutoFit/>
          </a:bodyPr>
          <a:lstStyle/>
          <a:p>
            <a:pPr lvl="0" algn="just"/>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p>
        </p:txBody>
      </p:sp>
      <p:pic>
        <p:nvPicPr>
          <p:cNvPr id="5" name="Picture 4">
            <a:extLst>
              <a:ext uri="{FF2B5EF4-FFF2-40B4-BE49-F238E27FC236}">
                <a16:creationId xmlns:a16="http://schemas.microsoft.com/office/drawing/2014/main" id="{E325EF87-A02B-D417-576C-78BF2D75CE07}"/>
              </a:ext>
            </a:extLst>
          </p:cNvPr>
          <p:cNvPicPr>
            <a:picLocks noChangeAspect="1"/>
          </p:cNvPicPr>
          <p:nvPr/>
        </p:nvPicPr>
        <p:blipFill>
          <a:blip r:embed="rId2"/>
          <a:stretch>
            <a:fillRect/>
          </a:stretch>
        </p:blipFill>
        <p:spPr>
          <a:xfrm>
            <a:off x="641952" y="1795298"/>
            <a:ext cx="3571875" cy="2552700"/>
          </a:xfrm>
          <a:prstGeom prst="rect">
            <a:avLst/>
          </a:prstGeom>
        </p:spPr>
      </p:pic>
    </p:spTree>
    <p:extLst>
      <p:ext uri="{BB962C8B-B14F-4D97-AF65-F5344CB8AC3E}">
        <p14:creationId xmlns:p14="http://schemas.microsoft.com/office/powerpoint/2010/main" val="17596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305723" cy="5262979"/>
          </a:xfrm>
          <a:prstGeom prst="rect">
            <a:avLst/>
          </a:prstGeom>
          <a:noFill/>
        </p:spPr>
        <p:txBody>
          <a:bodyPr wrap="square" rtlCol="0">
            <a:spAutoFit/>
          </a:bodyPr>
          <a:lstStyle/>
          <a:p>
            <a:pPr lvl="0" algn="just"/>
            <a:r>
              <a:rPr lang="vi-VN" sz="2800" dirty="0">
                <a:solidFill>
                  <a:srgbClr val="002060"/>
                </a:solidFill>
              </a:rPr>
              <a:t>Vừa gặp sẻ, chích đã reo lên:</a:t>
            </a: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p>
        </p:txBody>
      </p:sp>
      <p:pic>
        <p:nvPicPr>
          <p:cNvPr id="4" name="Picture 3">
            <a:extLst>
              <a:ext uri="{FF2B5EF4-FFF2-40B4-BE49-F238E27FC236}">
                <a16:creationId xmlns:a16="http://schemas.microsoft.com/office/drawing/2014/main" id="{03D4B268-2C9B-ABAA-9C24-624C7B916EBE}"/>
              </a:ext>
            </a:extLst>
          </p:cNvPr>
          <p:cNvPicPr>
            <a:picLocks noChangeAspect="1"/>
          </p:cNvPicPr>
          <p:nvPr/>
        </p:nvPicPr>
        <p:blipFill>
          <a:blip r:embed="rId2"/>
          <a:stretch>
            <a:fillRect/>
          </a:stretch>
        </p:blipFill>
        <p:spPr>
          <a:xfrm>
            <a:off x="526503" y="1757198"/>
            <a:ext cx="3676650" cy="2628900"/>
          </a:xfrm>
          <a:prstGeom prst="rect">
            <a:avLst/>
          </a:prstGeom>
        </p:spPr>
      </p:pic>
    </p:spTree>
    <p:extLst>
      <p:ext uri="{BB962C8B-B14F-4D97-AF65-F5344CB8AC3E}">
        <p14:creationId xmlns:p14="http://schemas.microsoft.com/office/powerpoint/2010/main" val="103338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270771" cy="4524315"/>
          </a:xfrm>
          <a:prstGeom prst="rect">
            <a:avLst/>
          </a:prstGeom>
          <a:noFill/>
        </p:spPr>
        <p:txBody>
          <a:bodyPr wrap="square" rtlCol="0">
            <a:spAutoFit/>
          </a:bodyPr>
          <a:lstStyle/>
          <a:p>
            <a:pPr lvl="0" algn="just"/>
            <a:r>
              <a:rPr lang="vi-VN" sz="3600" dirty="0">
                <a:solidFill>
                  <a:srgbClr val="002060"/>
                </a:solidFill>
              </a:rPr>
              <a:t>Nghe chích nói, sẻ rất xấu hổ. Thế mà chính sẻ đã ăn hết cả một hộp kê đầy. Sẻ cầm năm hạt kê chích đưa, ngượng nghịu nói:</a:t>
            </a: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p>
        </p:txBody>
      </p:sp>
      <p:pic>
        <p:nvPicPr>
          <p:cNvPr id="5" name="Picture 4">
            <a:extLst>
              <a:ext uri="{FF2B5EF4-FFF2-40B4-BE49-F238E27FC236}">
                <a16:creationId xmlns:a16="http://schemas.microsoft.com/office/drawing/2014/main" id="{F6D04138-00F0-D304-B85F-155791D3C50D}"/>
              </a:ext>
            </a:extLst>
          </p:cNvPr>
          <p:cNvPicPr>
            <a:picLocks noChangeAspect="1"/>
          </p:cNvPicPr>
          <p:nvPr/>
        </p:nvPicPr>
        <p:blipFill>
          <a:blip r:embed="rId2"/>
          <a:stretch>
            <a:fillRect/>
          </a:stretch>
        </p:blipFill>
        <p:spPr>
          <a:xfrm>
            <a:off x="634853" y="1939999"/>
            <a:ext cx="3543300" cy="2552700"/>
          </a:xfrm>
          <a:prstGeom prst="rect">
            <a:avLst/>
          </a:prstGeom>
        </p:spPr>
      </p:pic>
    </p:spTree>
    <p:extLst>
      <p:ext uri="{BB962C8B-B14F-4D97-AF65-F5344CB8AC3E}">
        <p14:creationId xmlns:p14="http://schemas.microsoft.com/office/powerpoint/2010/main" val="228326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733</Words>
  <Application>Microsoft Office PowerPoint</Application>
  <PresentationFormat>Widescreen</PresentationFormat>
  <Paragraphs>37</Paragraphs>
  <Slides>22</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#9Slide02 Noi dung dai</vt:lpstr>
      <vt:lpstr>Arial</vt:lpstr>
      <vt:lpstr>Calibri</vt:lpstr>
      <vt:lpstr>Cambria</vt:lpstr>
      <vt:lpstr>Times New Roman</vt:lpstr>
      <vt:lpstr>Wingdings</vt:lpstr>
      <vt:lpstr>思源黑体</vt:lpstr>
      <vt:lpstr>思源黑体 Medium</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2023-12-07T06:07:22Z</dcterms:created>
  <dcterms:modified xsi:type="dcterms:W3CDTF">2025-02-24T04:24:32Z</dcterms:modified>
</cp:coreProperties>
</file>