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3"/>
  </p:notesMasterIdLst>
  <p:sldIdLst>
    <p:sldId id="256" r:id="rId5"/>
    <p:sldId id="298" r:id="rId6"/>
    <p:sldId id="258" r:id="rId7"/>
    <p:sldId id="260" r:id="rId8"/>
    <p:sldId id="261" r:id="rId9"/>
    <p:sldId id="296" r:id="rId10"/>
    <p:sldId id="297" r:id="rId11"/>
    <p:sldId id="299" r:id="rId12"/>
    <p:sldId id="300" r:id="rId13"/>
    <p:sldId id="301" r:id="rId14"/>
    <p:sldId id="302" r:id="rId15"/>
    <p:sldId id="303" r:id="rId16"/>
    <p:sldId id="304" r:id="rId17"/>
    <p:sldId id="3295" r:id="rId18"/>
    <p:sldId id="3296" r:id="rId19"/>
    <p:sldId id="332" r:id="rId20"/>
    <p:sldId id="3297" r:id="rId21"/>
    <p:sldId id="3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E4DF42-12E8-E57B-145C-B399C66E6DA4}"/>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5" name="Footer Placeholder 4">
            <a:extLst>
              <a:ext uri="{FF2B5EF4-FFF2-40B4-BE49-F238E27FC236}">
                <a16:creationId xmlns:a16="http://schemas.microsoft.com/office/drawing/2014/main" xmlns=""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8BAA8F-2FCF-2658-96EA-067866491B2F}"/>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5" name="Footer Placeholder 4">
            <a:extLst>
              <a:ext uri="{FF2B5EF4-FFF2-40B4-BE49-F238E27FC236}">
                <a16:creationId xmlns:a16="http://schemas.microsoft.com/office/drawing/2014/main" xmlns=""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F0D701-4BB3-2FB5-7E31-3FE0F7381091}"/>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5" name="Footer Placeholder 4">
            <a:extLst>
              <a:ext uri="{FF2B5EF4-FFF2-40B4-BE49-F238E27FC236}">
                <a16:creationId xmlns:a16="http://schemas.microsoft.com/office/drawing/2014/main" xmlns=""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37B1C4-4ECC-BB85-ABA3-702FB792E6CA}"/>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5" name="Footer Placeholder 4">
            <a:extLst>
              <a:ext uri="{FF2B5EF4-FFF2-40B4-BE49-F238E27FC236}">
                <a16:creationId xmlns:a16="http://schemas.microsoft.com/office/drawing/2014/main" xmlns=""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B99D2D-856A-EA21-9353-B4C971787CB5}"/>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5" name="Footer Placeholder 4">
            <a:extLst>
              <a:ext uri="{FF2B5EF4-FFF2-40B4-BE49-F238E27FC236}">
                <a16:creationId xmlns:a16="http://schemas.microsoft.com/office/drawing/2014/main" xmlns=""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252C629-AE94-F45A-2010-E550C8374B1F}"/>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6" name="Footer Placeholder 5">
            <a:extLst>
              <a:ext uri="{FF2B5EF4-FFF2-40B4-BE49-F238E27FC236}">
                <a16:creationId xmlns:a16="http://schemas.microsoft.com/office/drawing/2014/main" xmlns=""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0DA3D2-FD39-3E24-5928-48CF1AB5C8B1}"/>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8" name="Footer Placeholder 7">
            <a:extLst>
              <a:ext uri="{FF2B5EF4-FFF2-40B4-BE49-F238E27FC236}">
                <a16:creationId xmlns:a16="http://schemas.microsoft.com/office/drawing/2014/main" xmlns=""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5D3A617-13B0-D6CC-1253-F5A9E976F44B}"/>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4" name="Footer Placeholder 3">
            <a:extLst>
              <a:ext uri="{FF2B5EF4-FFF2-40B4-BE49-F238E27FC236}">
                <a16:creationId xmlns:a16="http://schemas.microsoft.com/office/drawing/2014/main" xmlns=""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3006DB-DE8E-0558-D3AF-A3F95EA92116}"/>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3" name="Footer Placeholder 2">
            <a:extLst>
              <a:ext uri="{FF2B5EF4-FFF2-40B4-BE49-F238E27FC236}">
                <a16:creationId xmlns:a16="http://schemas.microsoft.com/office/drawing/2014/main" xmlns=""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CC2FD9-3168-5BF2-081B-FFE049699FF8}"/>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6" name="Footer Placeholder 5">
            <a:extLst>
              <a:ext uri="{FF2B5EF4-FFF2-40B4-BE49-F238E27FC236}">
                <a16:creationId xmlns:a16="http://schemas.microsoft.com/office/drawing/2014/main" xmlns=""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AEBD32B-08CE-50CD-7D47-41F2E8A163BC}"/>
              </a:ext>
            </a:extLst>
          </p:cNvPr>
          <p:cNvSpPr>
            <a:spLocks noGrp="1"/>
          </p:cNvSpPr>
          <p:nvPr>
            <p:ph type="dt" sz="half" idx="10"/>
          </p:nvPr>
        </p:nvSpPr>
        <p:spPr/>
        <p:txBody>
          <a:bodyPr/>
          <a:lstStyle/>
          <a:p>
            <a:fld id="{E552688B-88E9-4A97-8D9C-B26096E37BE1}" type="datetimeFigureOut">
              <a:rPr lang="en-US" smtClean="0"/>
              <a:t>2/25/2025</a:t>
            </a:fld>
            <a:endParaRPr lang="en-US"/>
          </a:p>
        </p:txBody>
      </p:sp>
      <p:sp>
        <p:nvSpPr>
          <p:cNvPr id="6" name="Footer Placeholder 5">
            <a:extLst>
              <a:ext uri="{FF2B5EF4-FFF2-40B4-BE49-F238E27FC236}">
                <a16:creationId xmlns:a16="http://schemas.microsoft.com/office/drawing/2014/main" xmlns=""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2/25/2025</a:t>
            </a:fld>
            <a:endParaRPr lang="en-US"/>
          </a:p>
        </p:txBody>
      </p:sp>
      <p:sp>
        <p:nvSpPr>
          <p:cNvPr id="5" name="Footer Placeholder 4">
            <a:extLst>
              <a:ext uri="{FF2B5EF4-FFF2-40B4-BE49-F238E27FC236}">
                <a16:creationId xmlns:a16="http://schemas.microsoft.com/office/drawing/2014/main" xmlns=""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xmlns=""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xmlns="" id="{6B2557EE-0171-800E-8404-396E18EBB7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xmlns=""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xmlns=""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Thứ</a:t>
            </a:r>
            <a:r>
              <a:rPr kumimoji="0" lang="en-US" sz="3200" b="1" i="0" u="none" strike="noStrike" kern="1200" cap="none" spc="0" normalizeH="0" noProof="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Ba  </a:t>
            </a:r>
            <a:r>
              <a:rPr kumimoji="0" 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ngày 25 tháng 2</a:t>
            </a:r>
            <a:r>
              <a:rPr kumimoji="0" lang="en-US" sz="3200" b="1" i="0" u="none" strike="noStrike" kern="1200" cap="none" spc="0" normalizeH="0" noProof="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năm 2025</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xmlns="" id="{5B55678E-4AF6-0653-8C64-4EE8EDBFC042}"/>
              </a:ext>
            </a:extLst>
          </p:cNvPr>
          <p:cNvPicPr>
            <a:picLocks noChangeAspect="1"/>
          </p:cNvPicPr>
          <p:nvPr/>
        </p:nvPicPr>
        <p:blipFill>
          <a:blip r:embed="rId4"/>
          <a:stretch>
            <a:fillRect/>
          </a:stretch>
        </p:blipFill>
        <p:spPr>
          <a:xfrm>
            <a:off x="437231" y="15393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xmlns=""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xmlns="" id="{93685FB9-F469-92CA-29D4-F8E2C1234D9F}"/>
              </a:ext>
            </a:extLst>
          </p:cNvPr>
          <p:cNvSpPr txBox="1"/>
          <p:nvPr/>
        </p:nvSpPr>
        <p:spPr>
          <a:xfrm>
            <a:off x="4783668" y="1540818"/>
            <a:ext cx="6485860" cy="4616648"/>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mj-lt"/>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mj-lt"/>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mj-lt"/>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a:t>
            </a:r>
            <a:r>
              <a:rPr lang="vi-VN" altLang="en-US" sz="2800" b="1">
                <a:latin typeface="+mj-lt"/>
                <a:ea typeface="Cambria" panose="02040503050406030204" pitchFamily="18" charset="0"/>
              </a:rPr>
              <a:t>Bản </a:t>
            </a:r>
            <a:r>
              <a:rPr lang="en-US" altLang="en-US" sz="2800" b="1" smtClean="0">
                <a:latin typeface="Times New Roman" panose="02020603050405020304" pitchFamily="18" charset="0"/>
                <a:ea typeface="Cambria" panose="02040503050406030204" pitchFamily="18" charset="0"/>
                <a:cs typeface="Times New Roman" panose="02020603050405020304" pitchFamily="18" charset="0"/>
              </a:rPr>
              <a:t>– Trung Quốc</a:t>
            </a:r>
            <a:endParaRPr lang="en-US" alt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xmlns=""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xmlns=""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 y="2910906"/>
            <a:ext cx="4876250" cy="3836234"/>
          </a:xfrm>
          <a:prstGeom prst="rect">
            <a:avLst/>
          </a:prstGeom>
        </p:spPr>
      </p:pic>
      <p:sp>
        <p:nvSpPr>
          <p:cNvPr id="9" name="Rectangle 9">
            <a:extLst>
              <a:ext uri="{FF2B5EF4-FFF2-40B4-BE49-F238E27FC236}">
                <a16:creationId xmlns:a16="http://schemas.microsoft.com/office/drawing/2014/main" xmlns="" id="{5B98DAAE-30C2-4777-ACB0-CDD8C625BA37}"/>
              </a:ext>
            </a:extLst>
          </p:cNvPr>
          <p:cNvSpPr>
            <a:spLocks noChangeArrowheads="1"/>
          </p:cNvSpPr>
          <p:nvPr/>
        </p:nvSpPr>
        <p:spPr bwMode="auto">
          <a:xfrm>
            <a:off x="1160991" y="335491"/>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mj-lt"/>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xmlns="" id="{9210CA47-EA8D-37C0-ADB9-0667A2051E3A}"/>
              </a:ext>
            </a:extLst>
          </p:cNvPr>
          <p:cNvGrpSpPr/>
          <p:nvPr/>
        </p:nvGrpSpPr>
        <p:grpSpPr>
          <a:xfrm>
            <a:off x="4806400" y="2670683"/>
            <a:ext cx="7267067" cy="2595584"/>
            <a:chOff x="7379513" y="1392534"/>
            <a:chExt cx="4106665" cy="2981128"/>
          </a:xfrm>
        </p:grpSpPr>
        <p:sp>
          <p:nvSpPr>
            <p:cNvPr id="12" name="Rectangle: Rounded Corners 11">
              <a:extLst>
                <a:ext uri="{FF2B5EF4-FFF2-40B4-BE49-F238E27FC236}">
                  <a16:creationId xmlns:a16="http://schemas.microsoft.com/office/drawing/2014/main" xmlns="" id="{813618C0-A45F-DFF5-2FDC-06907D450AA6}"/>
                </a:ext>
              </a:extLst>
            </p:cNvPr>
            <p:cNvSpPr/>
            <p:nvPr/>
          </p:nvSpPr>
          <p:spPr>
            <a:xfrm>
              <a:off x="7379513" y="1392534"/>
              <a:ext cx="4106665" cy="298112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xmlns="" id="{023DDA63-C6AD-E8F4-2B73-135E13738A3B}"/>
                </a:ext>
              </a:extLst>
            </p:cNvPr>
            <p:cNvSpPr>
              <a:spLocks noChangeArrowheads="1"/>
            </p:cNvSpPr>
            <p:nvPr/>
          </p:nvSpPr>
          <p:spPr bwMode="auto">
            <a:xfrm>
              <a:off x="7461631" y="1547009"/>
              <a:ext cx="3942428" cy="204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xmlns=""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xmlns=""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xmlns=""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xmlns=""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xmlns=""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xmlns=""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xmlns=""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xmlns=""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xmlns=""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xmlns=""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xmlns=""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xmlns=""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xmlns=""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xmlns=""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xmlns=""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xmlns=""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xmlns=""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xmlns=""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xmlns=""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xmlns=""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xmlns=""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xmlns=""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xmlns=""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xmlns=""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A5A88517-7208-3784-1BE0-408BA58C1B3D}"/>
              </a:ext>
            </a:extLst>
          </p:cNvPr>
          <p:cNvGrpSpPr/>
          <p:nvPr/>
        </p:nvGrpSpPr>
        <p:grpSpPr>
          <a:xfrm>
            <a:off x="742953" y="936878"/>
            <a:ext cx="10610847" cy="1348822"/>
            <a:chOff x="7427128" y="2820087"/>
            <a:chExt cx="4106665" cy="2260659"/>
          </a:xfrm>
        </p:grpSpPr>
        <p:sp>
          <p:nvSpPr>
            <p:cNvPr id="4" name="Rectangle: Rounded Corners 3">
              <a:extLst>
                <a:ext uri="{FF2B5EF4-FFF2-40B4-BE49-F238E27FC236}">
                  <a16:creationId xmlns:a16="http://schemas.microsoft.com/office/drawing/2014/main" xmlns="" id="{847588B1-6278-CA62-8453-800E61B0CEC6}"/>
                </a:ext>
              </a:extLst>
            </p:cNvPr>
            <p:cNvSpPr/>
            <p:nvPr/>
          </p:nvSpPr>
          <p:spPr>
            <a:xfrm>
              <a:off x="7427128" y="2820087"/>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xmlns="" id="{BA2581E1-35EC-37A1-B2F9-D215F5F261C2}"/>
                </a:ext>
              </a:extLst>
            </p:cNvPr>
            <p:cNvSpPr>
              <a:spLocks noChangeArrowheads="1"/>
            </p:cNvSpPr>
            <p:nvPr/>
          </p:nvSpPr>
          <p:spPr bwMode="auto">
            <a:xfrm>
              <a:off x="7458508" y="2944525"/>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9F1BE78E-778B-A2E8-291B-91E3E852D898}"/>
              </a:ext>
            </a:extLst>
          </p:cNvPr>
          <p:cNvPicPr>
            <a:picLocks noChangeAspect="1"/>
          </p:cNvPicPr>
          <p:nvPr/>
        </p:nvPicPr>
        <p:blipFill>
          <a:blip r:embed="rId3"/>
          <a:stretch>
            <a:fillRect/>
          </a:stretch>
        </p:blipFill>
        <p:spPr>
          <a:xfrm>
            <a:off x="1599247" y="3193774"/>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xmlns="" id="{DDFF1BB8-B55C-8F87-8DF3-E9C6AFF00A74}"/>
              </a:ext>
            </a:extLst>
          </p:cNvPr>
          <p:cNvGraphicFramePr>
            <a:graphicFrameLocks noGrp="1"/>
          </p:cNvGraphicFramePr>
          <p:nvPr>
            <p:extLst>
              <p:ext uri="{D42A27DB-BD31-4B8C-83A1-F6EECF244321}">
                <p14:modId xmlns:p14="http://schemas.microsoft.com/office/powerpoint/2010/main" val="3056909818"/>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3929592">
                  <a:extLst>
                    <a:ext uri="{9D8B030D-6E8A-4147-A177-3AD203B41FA5}">
                      <a16:colId xmlns:a16="http://schemas.microsoft.com/office/drawing/2014/main" xmlns="" val="1460385740"/>
                    </a:ext>
                  </a:extLst>
                </a:gridCol>
                <a:gridCol w="5824008">
                  <a:extLst>
                    <a:ext uri="{9D8B030D-6E8A-4147-A177-3AD203B41FA5}">
                      <a16:colId xmlns:a16="http://schemas.microsoft.com/office/drawing/2014/main" xmlns="" val="4000284659"/>
                    </a:ext>
                  </a:extLst>
                </a:gridCol>
              </a:tblGrid>
              <a:tr h="737659">
                <a:tc>
                  <a:txBody>
                    <a:bodyPr/>
                    <a:lstStyle/>
                    <a:p>
                      <a:pPr algn="ctr"/>
                      <a:r>
                        <a:rPr lang="en-US" sz="3600" dirty="0" err="1">
                          <a:solidFill>
                            <a:srgbClr val="002060"/>
                          </a:solidFill>
                          <a:latin typeface="Times New Roman" panose="02020603050405020304" pitchFamily="18" charset="0"/>
                          <a:cs typeface="Times New Roman" panose="02020603050405020304" pitchFamily="18" charset="0"/>
                        </a:rPr>
                        <a:t>Tên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kiến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trúc</a:t>
                      </a:r>
                      <a:endParaRPr lang="en-US" sz="3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latin typeface="Times New Roman" panose="02020603050405020304" pitchFamily="18" charset="0"/>
                          <a:cs typeface="Times New Roman" panose="02020603050405020304" pitchFamily="18" charset="0"/>
                        </a:rPr>
                        <a:t>Mô</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tả</a:t>
                      </a:r>
                      <a:endParaRPr lang="en-US" sz="3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09417497"/>
                  </a:ext>
                </a:extLst>
              </a:tr>
              <a:tr h="949114">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44510673"/>
                  </a:ext>
                </a:extLst>
              </a:tr>
              <a:tr h="1362075">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23252372"/>
                  </a:ext>
                </a:extLst>
              </a:tr>
              <a:tr h="1937954">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90700349"/>
                  </a:ext>
                </a:extLst>
              </a:tr>
            </a:tbl>
          </a:graphicData>
        </a:graphic>
      </p:graphicFrame>
      <p:sp>
        <p:nvSpPr>
          <p:cNvPr id="3" name="TextBox 2">
            <a:extLst>
              <a:ext uri="{FF2B5EF4-FFF2-40B4-BE49-F238E27FC236}">
                <a16:creationId xmlns:a16="http://schemas.microsoft.com/office/drawing/2014/main" xmlns="" id="{42FE99EE-18A9-3504-3D6F-DB160C242B60}"/>
              </a:ext>
            </a:extLst>
          </p:cNvPr>
          <p:cNvSpPr txBox="1"/>
          <p:nvPr/>
        </p:nvSpPr>
        <p:spPr>
          <a:xfrm>
            <a:off x="957262" y="1991662"/>
            <a:ext cx="4019550"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latin typeface="+mj-lt"/>
              </a:rPr>
              <a:t>Hội quán người Hoa</a:t>
            </a:r>
            <a:endParaRPr lang="en-US" sz="3200" dirty="0">
              <a:latin typeface="+mj-lt"/>
            </a:endParaRPr>
          </a:p>
        </p:txBody>
      </p:sp>
      <p:sp>
        <p:nvSpPr>
          <p:cNvPr id="9" name="TextBox 8">
            <a:extLst>
              <a:ext uri="{FF2B5EF4-FFF2-40B4-BE49-F238E27FC236}">
                <a16:creationId xmlns:a16="http://schemas.microsoft.com/office/drawing/2014/main" xmlns="" id="{0B6A6DCA-085C-CCDF-1709-5F271098622C}"/>
              </a:ext>
            </a:extLst>
          </p:cNvPr>
          <p:cNvSpPr txBox="1"/>
          <p:nvPr/>
        </p:nvSpPr>
        <p:spPr>
          <a:xfrm>
            <a:off x="5156200" y="2845742"/>
            <a:ext cx="5607050" cy="1246495"/>
          </a:xfrm>
          <a:prstGeom prst="rect">
            <a:avLst/>
          </a:prstGeom>
          <a:noFill/>
        </p:spPr>
        <p:txBody>
          <a:bodyPr wrap="square" rtlCol="0">
            <a:spAutoFit/>
          </a:bodyPr>
          <a:lstStyle/>
          <a:p>
            <a:pPr algn="just"/>
            <a:r>
              <a:rPr lang="vi-VN" sz="2500" dirty="0">
                <a:latin typeface="+mj-lt"/>
              </a:rPr>
              <a:t>Xây dựng trên nền đất rộng, cao ráo, quay mặt về hướng nam và mang đậm phong cách kiến trúc Trung Hoa.</a:t>
            </a:r>
            <a:endParaRPr lang="en-US" sz="2500" dirty="0">
              <a:latin typeface="+mj-lt"/>
            </a:endParaRPr>
          </a:p>
        </p:txBody>
      </p:sp>
      <p:sp>
        <p:nvSpPr>
          <p:cNvPr id="10" name="TextBox 9">
            <a:extLst>
              <a:ext uri="{FF2B5EF4-FFF2-40B4-BE49-F238E27FC236}">
                <a16:creationId xmlns:a16="http://schemas.microsoft.com/office/drawing/2014/main" xmlns="" id="{51EF31C9-B4D9-4650-CB2E-61AB0508F3D1}"/>
              </a:ext>
            </a:extLst>
          </p:cNvPr>
          <p:cNvSpPr txBox="1"/>
          <p:nvPr/>
        </p:nvSpPr>
        <p:spPr>
          <a:xfrm>
            <a:off x="838200" y="4595386"/>
            <a:ext cx="4257675" cy="584775"/>
          </a:xfrm>
          <a:prstGeom prst="rect">
            <a:avLst/>
          </a:prstGeom>
          <a:noFill/>
        </p:spPr>
        <p:txBody>
          <a:bodyPr wrap="square" rtlCol="0">
            <a:spAutoFit/>
          </a:bodyPr>
          <a:lstStyle/>
          <a:p>
            <a:pPr algn="ctr"/>
            <a:r>
              <a:rPr lang="vi-VN" sz="3200" dirty="0">
                <a:latin typeface="+mj-lt"/>
              </a:rPr>
              <a:t>Chùa Cầu</a:t>
            </a:r>
            <a:endParaRPr lang="en-US" sz="3200" dirty="0">
              <a:latin typeface="+mj-lt"/>
            </a:endParaRPr>
          </a:p>
        </p:txBody>
      </p:sp>
      <p:sp>
        <p:nvSpPr>
          <p:cNvPr id="11" name="TextBox 10">
            <a:extLst>
              <a:ext uri="{FF2B5EF4-FFF2-40B4-BE49-F238E27FC236}">
                <a16:creationId xmlns:a16="http://schemas.microsoft.com/office/drawing/2014/main" xmlns="" id="{D9CA63F9-634C-8968-6070-A5841601590D}"/>
              </a:ext>
            </a:extLst>
          </p:cNvPr>
          <p:cNvSpPr txBox="1"/>
          <p:nvPr/>
        </p:nvSpPr>
        <p:spPr>
          <a:xfrm>
            <a:off x="5215467" y="4331029"/>
            <a:ext cx="5547783" cy="1754326"/>
          </a:xfrm>
          <a:prstGeom prst="rect">
            <a:avLst/>
          </a:prstGeom>
          <a:noFill/>
        </p:spPr>
        <p:txBody>
          <a:bodyPr wrap="square" rtlCol="0">
            <a:spAutoFit/>
          </a:bodyPr>
          <a:lstStyle/>
          <a:p>
            <a:pPr algn="just"/>
            <a:r>
              <a:rPr lang="vi-VN" sz="2700" dirty="0">
                <a:latin typeface="+mj-lt"/>
              </a:rPr>
              <a:t>Làm bằng gỗ, hình vòng cung, mái lợp ngói âm dương, hai bên đều có hành lang cho du khách dừng chân ngắm cảnh.</a:t>
            </a:r>
            <a:endParaRPr lang="en-US" sz="2700" dirty="0">
              <a:latin typeface="+mj-lt"/>
            </a:endParaRPr>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xmlns=""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xmlns=""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xmlns=""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xmlns=""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xmlns=""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xmlns=""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xmlns=""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mj-lt"/>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mj-lt"/>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xmlns=""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xmlns=""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xmlns=""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xmlns=""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xmlns=""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xmlns=""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xmlns=""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xmlns=""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xmlns=""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xmlns=""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xmlns=""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xmlns=""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xmlns=""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xmlns=""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xmlns=""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xmlns=""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xmlns=""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xmlns=""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xmlns=""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xmlns=""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xmlns=""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xmlns=""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xmlns=""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xmlns=""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 y="3021766"/>
            <a:ext cx="4876250" cy="3836234"/>
          </a:xfrm>
          <a:prstGeom prst="rect">
            <a:avLst/>
          </a:prstGeom>
        </p:spPr>
      </p:pic>
      <p:sp>
        <p:nvSpPr>
          <p:cNvPr id="9" name="Rectangle 9">
            <a:extLst>
              <a:ext uri="{FF2B5EF4-FFF2-40B4-BE49-F238E27FC236}">
                <a16:creationId xmlns:a16="http://schemas.microsoft.com/office/drawing/2014/main" xmlns="" id="{5B98DAAE-30C2-4777-ACB0-CDD8C625BA37}"/>
              </a:ext>
            </a:extLst>
          </p:cNvPr>
          <p:cNvSpPr>
            <a:spLocks noChangeArrowheads="1"/>
          </p:cNvSpPr>
          <p:nvPr/>
        </p:nvSpPr>
        <p:spPr bwMode="auto">
          <a:xfrm>
            <a:off x="100233" y="386055"/>
            <a:ext cx="11600700"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Em</a:t>
            </a:r>
            <a:r>
              <a:rPr lang="en-US" altLang="en-US" sz="5400" b="1" kern="0" dirty="0">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5400" b="1" kern="0" dirty="0" err="1">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hãy</a:t>
            </a:r>
            <a:r>
              <a:rPr lang="en-US" altLang="en-US" sz="5400" b="1" kern="0" dirty="0">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5400" b="1" kern="0" dirty="0" err="1">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mô</a:t>
            </a:r>
            <a:r>
              <a:rPr lang="vi-VN" altLang="en-US" sz="5400" b="1" kern="0" dirty="0">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tả một số nét về Phố cổ </a:t>
            </a:r>
            <a:r>
              <a:rPr lang="vi-VN" altLang="en-US" sz="5400" b="1" kern="0">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Hội </a:t>
            </a:r>
            <a:r>
              <a:rPr lang="vi-VN" altLang="en-US" sz="5400" b="1" kern="0" smtClean="0">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An</a:t>
            </a:r>
            <a:r>
              <a:rPr lang="en-US" altLang="en-US" sz="5400" b="1" kern="0" smtClean="0">
                <a:solidFill>
                  <a:srgbClr val="F4A79C">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altLang="en-US" sz="5400" b="1" i="1" u="none" strike="noStrike" kern="0" cap="none" spc="0" normalizeH="0" baseline="0" noProof="0" dirty="0">
              <a:ln>
                <a:noFill/>
              </a:ln>
              <a:solidFill>
                <a:srgbClr val="F4A79C">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10" name="Group 9">
            <a:extLst>
              <a:ext uri="{FF2B5EF4-FFF2-40B4-BE49-F238E27FC236}">
                <a16:creationId xmlns:a16="http://schemas.microsoft.com/office/drawing/2014/main" xmlns="" id="{9210CA47-EA8D-37C0-ADB9-0667A2051E3A}"/>
              </a:ext>
            </a:extLst>
          </p:cNvPr>
          <p:cNvGrpSpPr/>
          <p:nvPr/>
        </p:nvGrpSpPr>
        <p:grpSpPr>
          <a:xfrm>
            <a:off x="4806400" y="2663409"/>
            <a:ext cx="7119405" cy="2276474"/>
            <a:chOff x="7379512" y="1493562"/>
            <a:chExt cx="4106665" cy="2260659"/>
          </a:xfrm>
        </p:grpSpPr>
        <p:sp>
          <p:nvSpPr>
            <p:cNvPr id="12" name="Rectangle: Rounded Corners 11">
              <a:extLst>
                <a:ext uri="{FF2B5EF4-FFF2-40B4-BE49-F238E27FC236}">
                  <a16:creationId xmlns:a16="http://schemas.microsoft.com/office/drawing/2014/main" xmlns="" id="{813618C0-A45F-DFF5-2FDC-06907D450AA6}"/>
                </a:ext>
              </a:extLst>
            </p:cNvPr>
            <p:cNvSpPr/>
            <p:nvPr/>
          </p:nvSpPr>
          <p:spPr>
            <a:xfrm>
              <a:off x="7379512" y="149356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xmlns="" id="{023DDA63-C6AD-E8F4-2B73-135E13738A3B}"/>
                </a:ext>
              </a:extLst>
            </p:cNvPr>
            <p:cNvSpPr>
              <a:spLocks noChangeArrowheads="1"/>
            </p:cNvSpPr>
            <p:nvPr/>
          </p:nvSpPr>
          <p:spPr bwMode="auto">
            <a:xfrm>
              <a:off x="7461631" y="1547009"/>
              <a:ext cx="3942428" cy="204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mj-lt"/>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mj-lt"/>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xmlns=""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xmlns=""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xmlns=""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xmlns=""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xmlns=""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xmlns=""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xmlns=""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xmlns=""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xmlns=""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xmlns=""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xmlns=""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xmlns=""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xmlns=""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xmlns=""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xmlns=""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xmlns=""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xmlns=""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xmlns=""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xmlns=""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xmlns=""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xmlns=""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xmlns=""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xmlns=""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xmlns=""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563657" y="921464"/>
            <a:ext cx="5302771" cy="1569660"/>
          </a:xfrm>
          <a:prstGeom prst="rect">
            <a:avLst/>
          </a:prstGeom>
          <a:noFill/>
        </p:spPr>
        <p:txBody>
          <a:bodyPr wrap="square" rtlCol="0">
            <a:spAutoFit/>
          </a:bodyPr>
          <a:lstStyle/>
          <a:p>
            <a:pPr lvl="0" algn="ctr" defTabSz="457200"/>
            <a:r>
              <a:rPr lang="en-US" sz="4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A5A88517-7208-3784-1BE0-408BA58C1B3D}"/>
              </a:ext>
            </a:extLst>
          </p:cNvPr>
          <p:cNvGrpSpPr/>
          <p:nvPr/>
        </p:nvGrpSpPr>
        <p:grpSpPr>
          <a:xfrm>
            <a:off x="548220" y="92353"/>
            <a:ext cx="11134032" cy="1396072"/>
            <a:chOff x="7355303" y="1404642"/>
            <a:chExt cx="4106665" cy="2339851"/>
          </a:xfrm>
        </p:grpSpPr>
        <p:sp>
          <p:nvSpPr>
            <p:cNvPr id="4" name="Rectangle: Rounded Corners 3">
              <a:extLst>
                <a:ext uri="{FF2B5EF4-FFF2-40B4-BE49-F238E27FC236}">
                  <a16:creationId xmlns:a16="http://schemas.microsoft.com/office/drawing/2014/main" xmlns=""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xmlns="" id="{BA2581E1-35EC-37A1-B2F9-D215F5F261C2}"/>
                </a:ext>
              </a:extLst>
            </p:cNvPr>
            <p:cNvSpPr>
              <a:spLocks noChangeArrowheads="1"/>
            </p:cNvSpPr>
            <p:nvPr/>
          </p:nvSpPr>
          <p:spPr bwMode="auto">
            <a:xfrm>
              <a:off x="7461631" y="1547010"/>
              <a:ext cx="3942428" cy="21974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mj-lt"/>
                  <a:cs typeface="Calibri" panose="020F0502020204030204" pitchFamily="34" charset="0"/>
                </a:rPr>
                <a:t>Phố cổ Hội An thuộc tỉnh nào?</a:t>
              </a:r>
              <a:endParaRPr lang="en-US" altLang="en-US" b="1" dirty="0">
                <a:solidFill>
                  <a:srgbClr val="002060"/>
                </a:solidFill>
                <a:latin typeface="+mj-lt"/>
                <a:cs typeface="Calibri" panose="020F0502020204030204" pitchFamily="34" charset="0"/>
              </a:endParaRPr>
            </a:p>
            <a:p>
              <a:pPr algn="just" eaLnBrk="1" hangingPunct="1">
                <a:spcBef>
                  <a:spcPct val="20000"/>
                </a:spcBef>
              </a:pPr>
              <a:r>
                <a:rPr lang="en-US" altLang="en-US" b="1" dirty="0" err="1">
                  <a:solidFill>
                    <a:srgbClr val="002060"/>
                  </a:solidFill>
                  <a:cs typeface="Times New Roman" panose="02020603050405020304" pitchFamily="18" charset="0"/>
                </a:rPr>
                <a:t>Phố</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cổ</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Hội</a:t>
              </a:r>
              <a:r>
                <a:rPr lang="en-US" altLang="en-US" b="1" dirty="0">
                  <a:solidFill>
                    <a:srgbClr val="002060"/>
                  </a:solidFill>
                  <a:cs typeface="Times New Roman" panose="02020603050405020304" pitchFamily="18" charset="0"/>
                </a:rPr>
                <a:t> An </a:t>
              </a:r>
              <a:r>
                <a:rPr lang="en-US" altLang="en-US" b="1" dirty="0" err="1">
                  <a:solidFill>
                    <a:srgbClr val="002060"/>
                  </a:solidFill>
                  <a:cs typeface="Times New Roman" panose="02020603050405020304" pitchFamily="18" charset="0"/>
                </a:rPr>
                <a:t>có</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đặc</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điểm</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gì</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về</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mặt</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địa</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hình</a:t>
              </a:r>
              <a:r>
                <a:rPr lang="en-US" altLang="en-US" b="1" dirty="0">
                  <a:solidFill>
                    <a:srgbClr val="002060"/>
                  </a:solidFill>
                  <a:cs typeface="Times New Roman" panose="02020603050405020304" pitchFamily="18" charset="0"/>
                </a:rPr>
                <a:t>? </a:t>
              </a:r>
            </a:p>
          </p:txBody>
        </p:sp>
      </p:grpSp>
      <p:pic>
        <p:nvPicPr>
          <p:cNvPr id="11" name="Picture 10">
            <a:extLst>
              <a:ext uri="{FF2B5EF4-FFF2-40B4-BE49-F238E27FC236}">
                <a16:creationId xmlns:a16="http://schemas.microsoft.com/office/drawing/2014/main" xmlns=""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xmlns=""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mj-lt"/>
                <a:ea typeface="Cambria" panose="02040503050406030204" pitchFamily="18" charset="0"/>
              </a:rPr>
              <a:t>Phố cổ Hội An</a:t>
            </a:r>
            <a:r>
              <a:rPr lang="en-US" altLang="en-US" sz="3200" b="1" dirty="0">
                <a:solidFill>
                  <a:schemeClr val="tx1"/>
                </a:solidFill>
                <a:latin typeface="+mj-lt"/>
                <a:ea typeface="Cambria" panose="02040503050406030204" pitchFamily="18" charset="0"/>
              </a:rPr>
              <a:t>:</a:t>
            </a:r>
            <a:r>
              <a:rPr lang="vi-VN" altLang="en-US" sz="3200" b="1" dirty="0">
                <a:solidFill>
                  <a:schemeClr val="tx1"/>
                </a:solidFill>
                <a:latin typeface="+mj-lt"/>
                <a:ea typeface="Cambria" panose="02040503050406030204" pitchFamily="18" charset="0"/>
              </a:rPr>
              <a:t> </a:t>
            </a:r>
            <a:r>
              <a:rPr lang="vi-VN" altLang="en-US" sz="3200" dirty="0">
                <a:solidFill>
                  <a:schemeClr val="tx1"/>
                </a:solidFill>
                <a:latin typeface="+mj-lt"/>
                <a:ea typeface="Cambria" panose="02040503050406030204" pitchFamily="18" charset="0"/>
              </a:rPr>
              <a:t>thuộc tỉnh Quảng Nam; </a:t>
            </a:r>
            <a:endParaRPr lang="en-US" altLang="en-US" sz="3200" dirty="0">
              <a:solidFill>
                <a:schemeClr val="tx1"/>
              </a:solidFill>
              <a:latin typeface="+mj-lt"/>
              <a:ea typeface="Cambria" panose="02040503050406030204" pitchFamily="18" charset="0"/>
            </a:endParaRPr>
          </a:p>
          <a:p>
            <a:pPr marL="571500" indent="-571500" algn="just">
              <a:buFont typeface="Arial" panose="020B0604020202020204" pitchFamily="34" charset="0"/>
              <a:buChar char="•"/>
            </a:pPr>
            <a:r>
              <a:rPr lang="vi-VN" altLang="en-US" sz="3200" b="1" dirty="0">
                <a:latin typeface="+mj-lt"/>
                <a:ea typeface="Cambria" panose="02040503050406030204" pitchFamily="18" charset="0"/>
              </a:rPr>
              <a:t>Địa hình: </a:t>
            </a:r>
            <a:r>
              <a:rPr lang="vi-VN" altLang="en-US" sz="3200" dirty="0">
                <a:latin typeface="+mj-lt"/>
                <a:ea typeface="Cambria" panose="02040503050406030204" pitchFamily="18" charset="0"/>
              </a:rPr>
              <a:t>bằng phẳng, nằm ở hạ lưu sông Thu Bồn, giáp biển</a:t>
            </a:r>
            <a:r>
              <a:rPr lang="en-US" altLang="en-US" sz="3200" dirty="0">
                <a:latin typeface="+mj-lt"/>
                <a:ea typeface="Cambria" panose="02040503050406030204" pitchFamily="18" charset="0"/>
              </a:rPr>
              <a:t> </a:t>
            </a:r>
            <a:r>
              <a:rPr lang="vi-VN" altLang="en-US" sz="3200" dirty="0">
                <a:latin typeface="+mj-lt"/>
                <a:ea typeface="Cambria" panose="02040503050406030204" pitchFamily="18" charset="0"/>
              </a:rPr>
              <a:t>thuận lợi cho việc giao thương nên từ xưa các thương nhân ở một số nước đã sớm đến đây buôn bán</a:t>
            </a:r>
            <a:r>
              <a:rPr lang="en-US" altLang="en-US" sz="3200" dirty="0">
                <a:latin typeface="+mj-lt"/>
                <a:ea typeface="Cambria" panose="02040503050406030204" pitchFamily="18" charset="0"/>
              </a:rPr>
              <a:t>. V</a:t>
            </a:r>
            <a:r>
              <a:rPr lang="vi-VN" altLang="en-US" sz="3200" dirty="0">
                <a:latin typeface="+mj-lt"/>
                <a:ea typeface="Cambria" panose="02040503050406030204" pitchFamily="18" charset="0"/>
              </a:rPr>
              <a:t>ì thế Hội An sớm trở thành một thương cảng lớn. </a:t>
            </a:r>
            <a:endParaRPr lang="en-US" altLang="en-US" sz="3200" dirty="0">
              <a:solidFill>
                <a:schemeClr val="tx1"/>
              </a:solidFill>
              <a:latin typeface="+mj-lt"/>
              <a:ea typeface="Cambria" panose="02040503050406030204" pitchFamily="18" charset="0"/>
            </a:endParaRPr>
          </a:p>
        </p:txBody>
      </p:sp>
      <p:sp>
        <p:nvSpPr>
          <p:cNvPr id="6" name="Oval 5">
            <a:extLst>
              <a:ext uri="{FF2B5EF4-FFF2-40B4-BE49-F238E27FC236}">
                <a16:creationId xmlns:a16="http://schemas.microsoft.com/office/drawing/2014/main" xmlns=""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8D3B4588-8C87-A51E-A80E-4229E3D5CF36}"/>
              </a:ext>
            </a:extLst>
          </p:cNvPr>
          <p:cNvGrpSpPr/>
          <p:nvPr/>
        </p:nvGrpSpPr>
        <p:grpSpPr>
          <a:xfrm>
            <a:off x="3325572" y="2966334"/>
            <a:ext cx="4618301" cy="3457858"/>
            <a:chOff x="187614" y="3557942"/>
            <a:chExt cx="4618301" cy="3457858"/>
          </a:xfrm>
        </p:grpSpPr>
        <p:sp>
          <p:nvSpPr>
            <p:cNvPr id="4" name="Text Box 21">
              <a:extLst>
                <a:ext uri="{FF2B5EF4-FFF2-40B4-BE49-F238E27FC236}">
                  <a16:creationId xmlns:a16="http://schemas.microsoft.com/office/drawing/2014/main" xmlns=""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xmlns="" id="{3C64F14D-E5A5-D642-AE13-A5315D0C8F1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xmlns=""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BE3F13D9-4EB9-6684-3908-FD62A200E4B3}"/>
              </a:ext>
            </a:extLst>
          </p:cNvPr>
          <p:cNvSpPr txBox="1"/>
          <p:nvPr/>
        </p:nvSpPr>
        <p:spPr>
          <a:xfrm>
            <a:off x="1330849" y="505143"/>
            <a:ext cx="9956276" cy="1815882"/>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Quan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sát</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hình</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3,4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tin,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trả</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hỏi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a:t>
            </a:r>
          </a:p>
          <a:p>
            <a:pPr marL="457200" indent="-457200" algn="just">
              <a:spcBef>
                <a:spcPct val="50000"/>
              </a:spcBef>
              <a:buFont typeface="Arial" panose="020B0604020202020204" pitchFamily="34" charset="0"/>
              <a:buChar char="•"/>
            </a:pP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mô</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tả</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trình</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trúc</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phố</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cổ</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Hội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605</Words>
  <Application>Microsoft Office PowerPoint</Application>
  <PresentationFormat>Widescreen</PresentationFormat>
  <Paragraphs>31</Paragraphs>
  <Slides>18</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微软雅黑</vt:lpstr>
      <vt:lpstr>宋体</vt:lpstr>
      <vt:lpstr>Arial</vt:lpstr>
      <vt:lpstr>Calibri</vt:lpstr>
      <vt:lpstr>Calibri Light</vt:lpstr>
      <vt:lpstr>Cambria</vt:lpstr>
      <vt:lpstr>Georgia</vt:lpstr>
      <vt:lpstr>Handlee</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24</cp:revision>
  <dcterms:created xsi:type="dcterms:W3CDTF">2023-11-14T11:45:06Z</dcterms:created>
  <dcterms:modified xsi:type="dcterms:W3CDTF">2025-02-25T14:54:27Z</dcterms:modified>
</cp:coreProperties>
</file>