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34"/>
  </p:notesMasterIdLst>
  <p:sldIdLst>
    <p:sldId id="280" r:id="rId4"/>
    <p:sldId id="287" r:id="rId5"/>
    <p:sldId id="292" r:id="rId6"/>
    <p:sldId id="348" r:id="rId7"/>
    <p:sldId id="295" r:id="rId8"/>
    <p:sldId id="332" r:id="rId9"/>
    <p:sldId id="331" r:id="rId10"/>
    <p:sldId id="338" r:id="rId11"/>
    <p:sldId id="337" r:id="rId12"/>
    <p:sldId id="310" r:id="rId13"/>
    <p:sldId id="333" r:id="rId14"/>
    <p:sldId id="334" r:id="rId15"/>
    <p:sldId id="335" r:id="rId16"/>
    <p:sldId id="339" r:id="rId17"/>
    <p:sldId id="311" r:id="rId18"/>
    <p:sldId id="340" r:id="rId19"/>
    <p:sldId id="341" r:id="rId20"/>
    <p:sldId id="342" r:id="rId21"/>
    <p:sldId id="343" r:id="rId22"/>
    <p:sldId id="344" r:id="rId23"/>
    <p:sldId id="345" r:id="rId24"/>
    <p:sldId id="304" r:id="rId25"/>
    <p:sldId id="314" r:id="rId26"/>
    <p:sldId id="346" r:id="rId27"/>
    <p:sldId id="347" r:id="rId28"/>
    <p:sldId id="350" r:id="rId29"/>
    <p:sldId id="351" r:id="rId30"/>
    <p:sldId id="352" r:id="rId31"/>
    <p:sldId id="353" r:id="rId32"/>
    <p:sldId id="35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660"/>
  </p:normalViewPr>
  <p:slideViewPr>
    <p:cSldViewPr snapToGrid="0">
      <p:cViewPr varScale="1">
        <p:scale>
          <a:sx n="73" d="100"/>
          <a:sy n="73" d="100"/>
        </p:scale>
        <p:origin x="60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6CE0D-3438-484B-9326-4768DC0E1644}"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530CB-FBCE-4041-95F9-E0813EC1ACCD}" type="slidenum">
              <a:rPr lang="en-US" smtClean="0"/>
              <a:t>‹#›</a:t>
            </a:fld>
            <a:endParaRPr lang="en-US"/>
          </a:p>
        </p:txBody>
      </p:sp>
    </p:spTree>
    <p:extLst>
      <p:ext uri="{BB962C8B-B14F-4D97-AF65-F5344CB8AC3E}">
        <p14:creationId xmlns:p14="http://schemas.microsoft.com/office/powerpoint/2010/main" val="2773293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A806-AE04-ACBC-0152-178AA5BC1D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89FA40-2A17-2F7B-281D-D2B05CBADD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FAB80C-655C-91D5-112A-EFEA47B7DFDC}"/>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5" name="Footer Placeholder 4">
            <a:extLst>
              <a:ext uri="{FF2B5EF4-FFF2-40B4-BE49-F238E27FC236}">
                <a16:creationId xmlns:a16="http://schemas.microsoft.com/office/drawing/2014/main" id="{ED7EA5AE-6E0B-62D2-520B-3BC2274B1E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FC6BA4-35D0-530A-728F-AEF60A28B8F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22171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88D5-4351-747B-E5CF-1C552C716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4E60E-A91B-EBD6-23D2-1D40CE8354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4116C-D5C5-ABB5-341F-FA7D4B8C482E}"/>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5" name="Footer Placeholder 4">
            <a:extLst>
              <a:ext uri="{FF2B5EF4-FFF2-40B4-BE49-F238E27FC236}">
                <a16:creationId xmlns:a16="http://schemas.microsoft.com/office/drawing/2014/main" id="{524D1FB4-53EE-C279-DD39-61C1902DB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772F98-B97E-3FA4-CBFA-70F9837CF8BA}"/>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4204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96EB74-FA7C-BD60-7982-67DBAD78C1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D44A80-29F9-91E1-A5FC-42BCF7181B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08ADC-523A-B56F-111E-92BF16D7F71F}"/>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5" name="Footer Placeholder 4">
            <a:extLst>
              <a:ext uri="{FF2B5EF4-FFF2-40B4-BE49-F238E27FC236}">
                <a16:creationId xmlns:a16="http://schemas.microsoft.com/office/drawing/2014/main" id="{9FDF199C-37A6-396B-C520-602961937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3A6BF2-11DD-D1B9-27A3-8EF1EA182908}"/>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37472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78803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915012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9785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80870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18539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524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8192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111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A9A4-A7E8-9317-1533-ED71AB3BE5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8EA059-0D2C-0482-6E60-6262A1562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9B820-B303-9533-610C-339DE97069A8}"/>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5" name="Footer Placeholder 4">
            <a:extLst>
              <a:ext uri="{FF2B5EF4-FFF2-40B4-BE49-F238E27FC236}">
                <a16:creationId xmlns:a16="http://schemas.microsoft.com/office/drawing/2014/main" id="{93F7C019-A675-2037-805A-111986E55A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C1FBC1-1A30-D851-C7EE-6BAB5C5706A8}"/>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1872766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547802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93448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68524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11589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0426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2/25/2025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55418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2025/2/25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134286762"/>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66945"/>
      </p:ext>
    </p:extLst>
  </p:cSld>
  <p:clrMapOvr>
    <a:masterClrMapping/>
  </p:clrMapOvr>
  <p:transition spd="slow"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602646"/>
      </p:ext>
    </p:extLst>
  </p:cSld>
  <p:clrMapOvr>
    <a:masterClrMapping/>
  </p:clrMapOvr>
  <p:transition spd="slow"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59483"/>
      </p:ext>
    </p:extLst>
  </p:cSld>
  <p:clrMapOvr>
    <a:masterClrMapping/>
  </p:clrMapOvr>
  <p:transition spd="slow"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D60D-6D77-9B69-A84F-482CE77AAB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69251A-81A5-E9A7-D7ED-1AE26AF6E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DDB89-6FF7-C960-EB35-66DD40D07B7F}"/>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5" name="Footer Placeholder 4">
            <a:extLst>
              <a:ext uri="{FF2B5EF4-FFF2-40B4-BE49-F238E27FC236}">
                <a16:creationId xmlns:a16="http://schemas.microsoft.com/office/drawing/2014/main" id="{542097DE-2D6E-6E47-EF73-8884238DF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5A43B9-9F46-4BE8-707E-FEC42E4EBD3E}"/>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167124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1861741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8938188"/>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3393266"/>
      </p:ext>
    </p:extLst>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93430"/>
      </p:ext>
    </p:extLst>
  </p:cSld>
  <p:clrMapOvr>
    <a:masterClrMapping/>
  </p:clrMapOvr>
  <p:transition spd="slow"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623632"/>
      </p:ext>
    </p:extLst>
  </p:cSld>
  <p:clrMapOvr>
    <a:masterClrMapping/>
  </p:clrMapOvr>
  <p:transition spd="slow"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163867"/>
      </p:ext>
    </p:extLst>
  </p:cSld>
  <p:clrMapOvr>
    <a:masterClrMapping/>
  </p:clrMapOvr>
  <p:transition spd="slow"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93916"/>
      </p:ext>
    </p:extLst>
  </p:cSld>
  <p:clrMapOvr>
    <a:masterClrMapping/>
  </p:clrMapOvr>
  <p:transition spd="slow"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605920190"/>
      </p:ext>
    </p:extLst>
  </p:cSld>
  <p:clrMapOvr>
    <a:masterClrMapping/>
  </p:clrMapOvr>
  <p:transition spd="slow"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943342615"/>
      </p:ext>
    </p:extLst>
  </p:cSld>
  <p:clrMapOvr>
    <a:masterClrMapping/>
  </p:clrMapOvr>
  <p:transition spd="slow"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559822452"/>
      </p:ext>
    </p:extLst>
  </p:cSld>
  <p:clrMapOvr>
    <a:masterClrMapping/>
  </p:clrMapOvr>
  <p:transition spd="slow"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A7B1-9B42-0729-BA28-9F8E7D7F6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F7B4B7-F413-C978-8711-080BD098C3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608F26-87CE-A19C-B7A0-6DB49A63B4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E98A05-EC41-5D16-4AEB-FFA1519A9BA7}"/>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6" name="Footer Placeholder 5">
            <a:extLst>
              <a:ext uri="{FF2B5EF4-FFF2-40B4-BE49-F238E27FC236}">
                <a16:creationId xmlns:a16="http://schemas.microsoft.com/office/drawing/2014/main" id="{FC014A27-240E-2D00-FE35-7505134927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F639CB-B770-794D-90F4-5FF2F763CED0}"/>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85976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84596"/>
      </p:ext>
    </p:extLst>
  </p:cSld>
  <p:clrMapOvr>
    <a:masterClrMapping/>
  </p:clrMapOvr>
  <p:transition spd="slow"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C49C-DDBA-CCC5-4454-1E63761C7D2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212D9C-3B77-8A72-9202-5B99DB0BE9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63D120-5A67-3157-C989-C20E3736B9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3E882-776B-A2AC-D1D3-BADA8EB5CD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D578E-1177-7B83-E02C-BD754A32280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422A65-8129-1780-1949-8CFAAC07F76C}"/>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8" name="Footer Placeholder 7">
            <a:extLst>
              <a:ext uri="{FF2B5EF4-FFF2-40B4-BE49-F238E27FC236}">
                <a16:creationId xmlns:a16="http://schemas.microsoft.com/office/drawing/2014/main" id="{27859E7B-C984-4259-AA45-744B1CA163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63BF79E-80EF-CB5A-1AF8-F95D06BBF336}"/>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4032351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0C24-F1E1-491E-6C4A-BA790F9E0B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6468547-C539-9825-8CC2-D4A674E05B0D}"/>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4" name="Footer Placeholder 3">
            <a:extLst>
              <a:ext uri="{FF2B5EF4-FFF2-40B4-BE49-F238E27FC236}">
                <a16:creationId xmlns:a16="http://schemas.microsoft.com/office/drawing/2014/main" id="{74BD8EDC-C887-306F-F89A-91815FD30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360047-2C26-59AE-9E4E-893C6EDC3767}"/>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168300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F4221-0966-DEC7-3F16-57A559ACCBA7}"/>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3" name="Footer Placeholder 2">
            <a:extLst>
              <a:ext uri="{FF2B5EF4-FFF2-40B4-BE49-F238E27FC236}">
                <a16:creationId xmlns:a16="http://schemas.microsoft.com/office/drawing/2014/main" id="{56B6008F-EEEB-D66E-514E-1AC3479AE2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F6691-5EDA-92CD-C002-33608E2FD44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50250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E3BD-3DEB-22A8-9C4E-F3B79A258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1EC68D-6F21-2BF8-24F5-AA09AA60B7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14DAB1-EC86-D826-1AF5-808614EA0E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744A0-EA7B-FDC9-6FB0-8DF532258F89}"/>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6" name="Footer Placeholder 5">
            <a:extLst>
              <a:ext uri="{FF2B5EF4-FFF2-40B4-BE49-F238E27FC236}">
                <a16:creationId xmlns:a16="http://schemas.microsoft.com/office/drawing/2014/main" id="{EF87FDCB-41CC-9365-7468-23D91DC113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BED27C-433E-E64A-C897-3B36D86B13B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81311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69C2-E8BD-AADE-DFE4-F0B956F841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B5BFB-3A2E-E773-7F6C-637AFD1C67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903567-B166-B712-B852-00F6EAD9A3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06DED-A6DE-6FCA-4A22-03AA46E6106A}"/>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2/25/2025</a:t>
            </a:fld>
            <a:endParaRPr lang="en-US"/>
          </a:p>
        </p:txBody>
      </p:sp>
      <p:sp>
        <p:nvSpPr>
          <p:cNvPr id="6" name="Footer Placeholder 5">
            <a:extLst>
              <a:ext uri="{FF2B5EF4-FFF2-40B4-BE49-F238E27FC236}">
                <a16:creationId xmlns:a16="http://schemas.microsoft.com/office/drawing/2014/main" id="{193A09EB-B0DD-0B8D-1CFD-095FE63D57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C158B6-A190-2671-B078-84BF17584B1B}"/>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09714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5.png"/><Relationship Id="rId3" Type="http://schemas.openxmlformats.org/officeDocument/2006/relationships/slideLayout" Target="../slideLayouts/slideLayout28.xml"/><Relationship Id="rId21" Type="http://schemas.microsoft.com/office/2007/relationships/hdphoto" Target="../media/hdphoto1.wdp"/><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png"/><Relationship Id="rId2" Type="http://schemas.openxmlformats.org/officeDocument/2006/relationships/slideLayout" Target="../slideLayouts/slideLayout27.xml"/><Relationship Id="rId16" Type="http://schemas.openxmlformats.org/officeDocument/2006/relationships/theme" Target="../theme/theme3.xml"/><Relationship Id="rId20"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6.gi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FD309AC9-EAB7-FCD9-D471-507A3D71968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66849" y="238125"/>
            <a:ext cx="1323974" cy="132397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45A78705-454D-61C2-9A11-5384C35D13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018472" y="9190739"/>
            <a:ext cx="1323974" cy="1323974"/>
          </a:xfrm>
          <a:prstGeom prst="rect">
            <a:avLst/>
          </a:prstGeom>
        </p:spPr>
      </p:pic>
    </p:spTree>
    <p:extLst>
      <p:ext uri="{BB962C8B-B14F-4D97-AF65-F5344CB8AC3E}">
        <p14:creationId xmlns:p14="http://schemas.microsoft.com/office/powerpoint/2010/main" val="3855199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2/25/2025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787642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8BC872DE-00D3-47EA-817E-D1DB413812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22328586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11.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11.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11.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1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9.wdp"/><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7.png"/><Relationship Id="rId5" Type="http://schemas.microsoft.com/office/2007/relationships/hdphoto" Target="../media/hdphoto10.wdp"/><Relationship Id="rId4" Type="http://schemas.openxmlformats.org/officeDocument/2006/relationships/image" Target="../media/image31.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9.wdp"/><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41.png"/><Relationship Id="rId5" Type="http://schemas.microsoft.com/office/2007/relationships/hdphoto" Target="../media/hdphoto10.wdp"/><Relationship Id="rId10"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46.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9.wdp"/><Relationship Id="rId7"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47.png"/><Relationship Id="rId5" Type="http://schemas.microsoft.com/office/2007/relationships/hdphoto" Target="../media/hdphoto10.wdp"/><Relationship Id="rId4" Type="http://schemas.openxmlformats.org/officeDocument/2006/relationships/image" Target="../media/image31.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21.xml"/><Relationship Id="rId5" Type="http://schemas.microsoft.com/office/2007/relationships/hdphoto" Target="../media/hdphoto13.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slide" Target="slide29.xml"/><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slide" Target="slide28.xml"/><Relationship Id="rId2" Type="http://schemas.openxmlformats.org/officeDocument/2006/relationships/image" Target="../media/image60.GIF"/><Relationship Id="rId1" Type="http://schemas.openxmlformats.org/officeDocument/2006/relationships/slideLayout" Target="../slideLayouts/slideLayout30.xml"/><Relationship Id="rId6" Type="http://schemas.microsoft.com/office/2007/relationships/hdphoto" Target="../media/hdphoto15.wdp"/><Relationship Id="rId11" Type="http://schemas.openxmlformats.org/officeDocument/2006/relationships/slide" Target="slide27.xml"/><Relationship Id="rId5" Type="http://schemas.openxmlformats.org/officeDocument/2006/relationships/image" Target="../media/image62.png"/><Relationship Id="rId10" Type="http://schemas.openxmlformats.org/officeDocument/2006/relationships/slide" Target="slide8.xml"/><Relationship Id="rId4" Type="http://schemas.microsoft.com/office/2007/relationships/hdphoto" Target="../media/hdphoto14.wdp"/><Relationship Id="rId9" Type="http://schemas.openxmlformats.org/officeDocument/2006/relationships/image" Target="../media/image65.GIF"/><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xml"/><Relationship Id="rId2" Type="http://schemas.openxmlformats.org/officeDocument/2006/relationships/image" Target="../media/image66.png"/><Relationship Id="rId1" Type="http://schemas.openxmlformats.org/officeDocument/2006/relationships/slideLayout" Target="../slideLayouts/slideLayout30.xml"/><Relationship Id="rId6" Type="http://schemas.microsoft.com/office/2007/relationships/hdphoto" Target="../media/hdphoto17.wdp"/><Relationship Id="rId5" Type="http://schemas.openxmlformats.org/officeDocument/2006/relationships/image" Target="../media/image68.png"/><Relationship Id="rId4" Type="http://schemas.microsoft.com/office/2007/relationships/hdphoto" Target="../media/hdphoto16.wdp"/></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xml"/><Relationship Id="rId2" Type="http://schemas.openxmlformats.org/officeDocument/2006/relationships/image" Target="../media/image66.png"/><Relationship Id="rId1" Type="http://schemas.openxmlformats.org/officeDocument/2006/relationships/slideLayout" Target="../slideLayouts/slideLayout30.xml"/><Relationship Id="rId6" Type="http://schemas.microsoft.com/office/2007/relationships/hdphoto" Target="../media/hdphoto17.wdp"/><Relationship Id="rId5" Type="http://schemas.openxmlformats.org/officeDocument/2006/relationships/image" Target="../media/image68.png"/><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xml"/><Relationship Id="rId2" Type="http://schemas.openxmlformats.org/officeDocument/2006/relationships/image" Target="../media/image66.png"/><Relationship Id="rId1" Type="http://schemas.openxmlformats.org/officeDocument/2006/relationships/slideLayout" Target="../slideLayouts/slideLayout30.xml"/><Relationship Id="rId6" Type="http://schemas.microsoft.com/office/2007/relationships/hdphoto" Target="../media/hdphoto17.wdp"/><Relationship Id="rId5" Type="http://schemas.openxmlformats.org/officeDocument/2006/relationships/image" Target="../media/image68.png"/><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xml"/><Relationship Id="rId2" Type="http://schemas.openxmlformats.org/officeDocument/2006/relationships/image" Target="../media/image66.png"/><Relationship Id="rId1" Type="http://schemas.openxmlformats.org/officeDocument/2006/relationships/slideLayout" Target="../slideLayouts/slideLayout30.xml"/><Relationship Id="rId6" Type="http://schemas.microsoft.com/office/2007/relationships/hdphoto" Target="../media/hdphoto17.wdp"/><Relationship Id="rId5" Type="http://schemas.openxmlformats.org/officeDocument/2006/relationships/image" Target="../media/image68.png"/><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10.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179340" y="615649"/>
            <a:ext cx="3659235" cy="2456085"/>
          </a:xfrm>
          <a:prstGeom prst="rect">
            <a:avLst/>
          </a:prstGeom>
        </p:spPr>
      </p:pic>
      <p:pic>
        <p:nvPicPr>
          <p:cNvPr id="23" name="Picture 2" descr="Hiểu về chăm sóc sức khỏe toàn diện | Kỹ năng nhân viên y tế">
            <a:extLst>
              <a:ext uri="{FF2B5EF4-FFF2-40B4-BE49-F238E27FC236}">
                <a16:creationId xmlns:a16="http://schemas.microsoft.com/office/drawing/2014/main" id="{3E2E8A5E-35B6-43FD-8ABD-1D5E4F35F5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800" l="8786" r="92013">
                        <a14:foregroundMark x1="8786" y1="16800" x2="8786" y2="16800"/>
                        <a14:foregroundMark x1="80511" y1="19600" x2="92013" y2="35200"/>
                        <a14:foregroundMark x1="63259" y1="93000" x2="63259" y2="93000"/>
                        <a14:foregroundMark x1="12620" y1="93800" x2="12620" y2="93800"/>
                        <a14:foregroundMark x1="24121" y1="93800" x2="24121" y2="93800"/>
                        <a14:foregroundMark x1="64537" y1="93800" x2="64537" y2="938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40476" y="619847"/>
            <a:ext cx="2644844" cy="2112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D04B898-EC15-326E-D107-93A8244E8CF5}"/>
              </a:ext>
            </a:extLst>
          </p:cNvPr>
          <p:cNvPicPr>
            <a:picLocks noChangeAspect="1"/>
          </p:cNvPicPr>
          <p:nvPr/>
        </p:nvPicPr>
        <p:blipFill>
          <a:blip r:embed="rId6"/>
          <a:stretch>
            <a:fillRect/>
          </a:stretch>
        </p:blipFill>
        <p:spPr>
          <a:xfrm>
            <a:off x="4548222" y="1830261"/>
            <a:ext cx="3590855" cy="1444877"/>
          </a:xfrm>
          <a:prstGeom prst="rect">
            <a:avLst/>
          </a:prstGeom>
        </p:spPr>
      </p:pic>
      <p:pic>
        <p:nvPicPr>
          <p:cNvPr id="25" name="Picture 24">
            <a:extLst>
              <a:ext uri="{FF2B5EF4-FFF2-40B4-BE49-F238E27FC236}">
                <a16:creationId xmlns:a16="http://schemas.microsoft.com/office/drawing/2014/main" id="{F83BE22A-96EF-0315-C3C6-A985DB5ECCFE}"/>
              </a:ext>
            </a:extLst>
          </p:cNvPr>
          <p:cNvPicPr>
            <a:picLocks noChangeAspect="1"/>
          </p:cNvPicPr>
          <p:nvPr/>
        </p:nvPicPr>
        <p:blipFill>
          <a:blip r:embed="rId7"/>
          <a:stretch>
            <a:fillRect/>
          </a:stretch>
        </p:blipFill>
        <p:spPr>
          <a:xfrm>
            <a:off x="1282777" y="3253983"/>
            <a:ext cx="9931245" cy="3188484"/>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1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2305050" y="5282183"/>
            <a:ext cx="7334249"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latin typeface="Calibri" panose="020F0502020204030204"/>
              </a:rPr>
              <a:t>Gạo chứa nhiều </a:t>
            </a:r>
            <a:endParaRPr lang="en-US" sz="4000" b="1" dirty="0">
              <a:solidFill>
                <a:sysClr val="windowText" lastClr="000000"/>
              </a:solidFill>
              <a:latin typeface="Calibri" panose="020F0502020204030204"/>
            </a:endParaRPr>
          </a:p>
          <a:p>
            <a:pPr lvl="0" algn="ctr"/>
            <a:r>
              <a:rPr lang="vi-VN" sz="4000" b="1" dirty="0">
                <a:solidFill>
                  <a:sysClr val="windowText" lastClr="000000"/>
                </a:solidFill>
                <a:latin typeface="Calibri" panose="020F0502020204030204"/>
              </a:rPr>
              <a:t>chất bột đường</a:t>
            </a:r>
            <a:r>
              <a:rPr lang="en-US" sz="4000" b="1" dirty="0">
                <a:solidFill>
                  <a:sysClr val="windowText" lastClr="000000"/>
                </a:solidFill>
                <a:latin typeface="Calibri" panose="020F0502020204030204"/>
              </a:rPr>
              <a:t> </a:t>
            </a:r>
            <a:r>
              <a:rPr lang="en-US" sz="4000" b="1" dirty="0" err="1">
                <a:solidFill>
                  <a:sysClr val="windowText" lastClr="000000"/>
                </a:solidFill>
                <a:latin typeface="Calibri" panose="020F0502020204030204"/>
              </a:rPr>
              <a:t>nhất</a:t>
            </a:r>
            <a:r>
              <a:rPr lang="en-US" sz="4000" b="1" dirty="0">
                <a:solidFill>
                  <a:sysClr val="windowText" lastClr="000000"/>
                </a:solidFill>
                <a:latin typeface="Calibri" panose="020F0502020204030204"/>
              </a:rPr>
              <a:t> (76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47794"/>
            <a:ext cx="9574199" cy="646331"/>
          </a:xfrm>
          <a:prstGeom prst="rect">
            <a:avLst/>
          </a:prstGeom>
          <a:noFill/>
        </p:spPr>
        <p:txBody>
          <a:bodyPr wrap="square" rtlCol="0">
            <a:spAutoFit/>
          </a:bodyPr>
          <a:lstStyle/>
          <a:p>
            <a:pPr lvl="0" algn="ctr"/>
            <a:r>
              <a:rPr lang="vi-VN" sz="3600" b="1" dirty="0">
                <a:solidFill>
                  <a:srgbClr val="FF0000"/>
                </a:solidFill>
                <a:latin typeface="Calibri" panose="020F0502020204030204"/>
              </a:rPr>
              <a:t>Thực phẩm nào chứa nhiều chất bột đường?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4" name="Picture 3">
            <a:extLst>
              <a:ext uri="{FF2B5EF4-FFF2-40B4-BE49-F238E27FC236}">
                <a16:creationId xmlns:a16="http://schemas.microsoft.com/office/drawing/2014/main" id="{D35438A2-B952-E544-C35A-82DD27CDA857}"/>
              </a:ext>
            </a:extLst>
          </p:cNvPr>
          <p:cNvPicPr>
            <a:picLocks noChangeAspect="1"/>
          </p:cNvPicPr>
          <p:nvPr/>
        </p:nvPicPr>
        <p:blipFill>
          <a:blip r:embed="rId6"/>
          <a:stretch>
            <a:fillRect/>
          </a:stretch>
        </p:blipFill>
        <p:spPr>
          <a:xfrm>
            <a:off x="3657600" y="914401"/>
            <a:ext cx="5000625" cy="2083594"/>
          </a:xfrm>
          <a:prstGeom prst="rect">
            <a:avLst/>
          </a:prstGeom>
        </p:spPr>
      </p:pic>
      <p:pic>
        <p:nvPicPr>
          <p:cNvPr id="7" name="Picture 6">
            <a:extLst>
              <a:ext uri="{FF2B5EF4-FFF2-40B4-BE49-F238E27FC236}">
                <a16:creationId xmlns:a16="http://schemas.microsoft.com/office/drawing/2014/main" id="{FDC5B146-A7CA-3B71-8DA6-DEA2CFE11207}"/>
              </a:ext>
            </a:extLst>
          </p:cNvPr>
          <p:cNvPicPr>
            <a:picLocks noChangeAspect="1"/>
          </p:cNvPicPr>
          <p:nvPr/>
        </p:nvPicPr>
        <p:blipFill>
          <a:blip r:embed="rId7"/>
          <a:stretch>
            <a:fillRect/>
          </a:stretch>
        </p:blipFill>
        <p:spPr>
          <a:xfrm>
            <a:off x="3638550" y="2976376"/>
            <a:ext cx="4876800" cy="1881373"/>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1381126" y="5282183"/>
            <a:ext cx="8258174"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ysClr val="windowText" lastClr="000000"/>
                </a:solidFill>
                <a:latin typeface="Calibri" panose="020F0502020204030204"/>
              </a:rPr>
              <a:t>T</a:t>
            </a:r>
            <a:r>
              <a:rPr lang="vi-VN" sz="3600" b="1" dirty="0">
                <a:solidFill>
                  <a:sysClr val="windowText" lastClr="000000"/>
                </a:solidFill>
                <a:latin typeface="Calibri" panose="020F0502020204030204"/>
              </a:rPr>
              <a:t>hịt gà, thịt lợn</a:t>
            </a:r>
            <a:r>
              <a:rPr lang="en-US" sz="3600" b="1" dirty="0">
                <a:solidFill>
                  <a:sysClr val="windowText" lastClr="000000"/>
                </a:solidFill>
                <a:latin typeface="Calibri" panose="020F0502020204030204"/>
              </a:rPr>
              <a:t>, </a:t>
            </a:r>
            <a:r>
              <a:rPr lang="vi-VN" sz="3600" b="1" dirty="0">
                <a:solidFill>
                  <a:sysClr val="windowText" lastClr="000000"/>
                </a:solidFill>
                <a:latin typeface="Calibri" panose="020F0502020204030204"/>
              </a:rPr>
              <a:t>chứa nhiều chất đạm</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gà</a:t>
            </a:r>
            <a:r>
              <a:rPr lang="en-US" sz="3600" b="1" dirty="0">
                <a:solidFill>
                  <a:sysClr val="windowText" lastClr="000000"/>
                </a:solidFill>
                <a:latin typeface="Calibri" panose="020F0502020204030204"/>
              </a:rPr>
              <a:t>: 20g,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lợn</a:t>
            </a:r>
            <a:r>
              <a:rPr lang="en-US" sz="3600" b="1" dirty="0">
                <a:solidFill>
                  <a:sysClr val="windowText" lastClr="000000"/>
                </a:solidFill>
                <a:latin typeface="Calibri" panose="020F0502020204030204"/>
              </a:rPr>
              <a:t>: 14g)</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07964" y="2382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đạm?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2" name="Picture 1">
            <a:extLst>
              <a:ext uri="{FF2B5EF4-FFF2-40B4-BE49-F238E27FC236}">
                <a16:creationId xmlns:a16="http://schemas.microsoft.com/office/drawing/2014/main" id="{D049FA86-1BAE-3462-EF7D-B240AD2A7886}"/>
              </a:ext>
            </a:extLst>
          </p:cNvPr>
          <p:cNvPicPr>
            <a:picLocks noChangeAspect="1"/>
          </p:cNvPicPr>
          <p:nvPr/>
        </p:nvPicPr>
        <p:blipFill>
          <a:blip r:embed="rId6"/>
          <a:stretch>
            <a:fillRect/>
          </a:stretch>
        </p:blipFill>
        <p:spPr>
          <a:xfrm>
            <a:off x="3686175" y="933451"/>
            <a:ext cx="5000625" cy="2083594"/>
          </a:xfrm>
          <a:prstGeom prst="rect">
            <a:avLst/>
          </a:prstGeom>
        </p:spPr>
      </p:pic>
      <p:pic>
        <p:nvPicPr>
          <p:cNvPr id="4" name="Picture 3">
            <a:extLst>
              <a:ext uri="{FF2B5EF4-FFF2-40B4-BE49-F238E27FC236}">
                <a16:creationId xmlns:a16="http://schemas.microsoft.com/office/drawing/2014/main" id="{43719E5F-0B2F-E969-DF64-B625850443F5}"/>
              </a:ext>
            </a:extLst>
          </p:cNvPr>
          <p:cNvPicPr>
            <a:picLocks noChangeAspect="1"/>
          </p:cNvPicPr>
          <p:nvPr/>
        </p:nvPicPr>
        <p:blipFill>
          <a:blip r:embed="rId7"/>
          <a:stretch>
            <a:fillRect/>
          </a:stretch>
        </p:blipFill>
        <p:spPr>
          <a:xfrm>
            <a:off x="3667125" y="2995426"/>
            <a:ext cx="4876800" cy="1881373"/>
          </a:xfrm>
          <a:prstGeom prst="rect">
            <a:avLst/>
          </a:prstGeom>
        </p:spPr>
      </p:pic>
    </p:spTree>
    <p:extLst>
      <p:ext uri="{BB962C8B-B14F-4D97-AF65-F5344CB8AC3E}">
        <p14:creationId xmlns:p14="http://schemas.microsoft.com/office/powerpoint/2010/main" val="16787050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1428750" y="5282183"/>
            <a:ext cx="8667750"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a:t>
            </a:r>
            <a:r>
              <a:rPr lang="en-US" sz="4000" b="1" dirty="0" err="1">
                <a:solidFill>
                  <a:sysClr val="windowText" lastClr="000000"/>
                </a:solidFill>
              </a:rPr>
              <a:t>lạc</a:t>
            </a:r>
            <a:r>
              <a:rPr lang="en-US" sz="4000" b="1" dirty="0">
                <a:solidFill>
                  <a:sysClr val="windowText" lastClr="000000"/>
                </a:solidFill>
              </a:rPr>
              <a:t> </a:t>
            </a:r>
            <a:r>
              <a:rPr lang="en-US" sz="4000" b="1" dirty="0" err="1">
                <a:solidFill>
                  <a:sysClr val="windowText" lastClr="000000"/>
                </a:solidFill>
              </a:rPr>
              <a:t>chứa</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chất</a:t>
            </a:r>
            <a:r>
              <a:rPr lang="en-US" sz="4000" b="1" dirty="0">
                <a:solidFill>
                  <a:sysClr val="windowText" lastClr="000000"/>
                </a:solidFill>
              </a:rPr>
              <a:t> </a:t>
            </a:r>
            <a:r>
              <a:rPr lang="en-US" sz="4000" b="1" dirty="0" err="1">
                <a:solidFill>
                  <a:sysClr val="windowText" lastClr="000000"/>
                </a:solidFill>
              </a:rPr>
              <a:t>béo</a:t>
            </a:r>
            <a:r>
              <a:rPr lang="en-US" sz="4000" b="1" dirty="0">
                <a:solidFill>
                  <a:sysClr val="windowText" lastClr="000000"/>
                </a:solidFill>
              </a:rPr>
              <a:t> (</a:t>
            </a: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37g, </a:t>
            </a:r>
            <a:r>
              <a:rPr lang="en-US" sz="4000" b="1" dirty="0" err="1">
                <a:solidFill>
                  <a:sysClr val="windowText" lastClr="000000"/>
                </a:solidFill>
              </a:rPr>
              <a:t>lạc</a:t>
            </a:r>
            <a:r>
              <a:rPr lang="en-US" sz="4000" b="1" dirty="0">
                <a:solidFill>
                  <a:sysClr val="windowText" lastClr="000000"/>
                </a:solidFill>
              </a:rPr>
              <a:t> 44g)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27014" y="3144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béo?</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7097917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2124074" y="5234558"/>
            <a:ext cx="7686675"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ysClr val="windowText" lastClr="000000"/>
                </a:solidFill>
                <a:latin typeface="Calibri" panose="020F0502020204030204"/>
              </a:rPr>
              <a:t>S</a:t>
            </a:r>
            <a:r>
              <a:rPr lang="vi-VN" sz="4000" b="1" dirty="0">
                <a:solidFill>
                  <a:sysClr val="windowText" lastClr="000000"/>
                </a:solidFill>
                <a:latin typeface="Calibri" panose="020F0502020204030204"/>
              </a:rPr>
              <a:t>úp lơ chứa nhiều vi-ta-min và chất khoáng</a:t>
            </a:r>
            <a:r>
              <a:rPr lang="en-US" sz="4000" b="1" dirty="0">
                <a:solidFill>
                  <a:sysClr val="windowText" lastClr="000000"/>
                </a:solidFill>
                <a:latin typeface="Calibri" panose="020F0502020204030204"/>
              </a:rPr>
              <a:t> (1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85894"/>
            <a:ext cx="10303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vi-ta-min và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12404883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98600"/>
              <a:ext cx="613026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Nhận biết về các nhóm chất dinh dưỡng có trong thức ăn hàng ngày</a:t>
              </a:r>
              <a:endParaRPr kumimoji="0" lang="en-US" sz="4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30696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6158" y="499521"/>
            <a:ext cx="9574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đồ</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uống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loại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graphicFrame>
        <p:nvGraphicFramePr>
          <p:cNvPr id="2" name="Table 1">
            <a:extLst>
              <a:ext uri="{FF2B5EF4-FFF2-40B4-BE49-F238E27FC236}">
                <a16:creationId xmlns:a16="http://schemas.microsoft.com/office/drawing/2014/main" id="{30E38421-EE86-9C3F-4ABA-944070FE53D4}"/>
              </a:ext>
            </a:extLst>
          </p:cNvPr>
          <p:cNvGraphicFramePr>
            <a:graphicFrameLocks noGrp="1"/>
          </p:cNvGraphicFramePr>
          <p:nvPr>
            <p:extLst>
              <p:ext uri="{D42A27DB-BD31-4B8C-83A1-F6EECF244321}">
                <p14:modId xmlns:p14="http://schemas.microsoft.com/office/powerpoint/2010/main" val="2709902753"/>
              </p:ext>
            </p:extLst>
          </p:nvPr>
        </p:nvGraphicFramePr>
        <p:xfrm>
          <a:off x="2105026" y="765701"/>
          <a:ext cx="8591550" cy="5374736"/>
        </p:xfrm>
        <a:graphic>
          <a:graphicData uri="http://schemas.openxmlformats.org/drawingml/2006/table">
            <a:tbl>
              <a:tblPr/>
              <a:tblGrid>
                <a:gridCol w="2028824">
                  <a:extLst>
                    <a:ext uri="{9D8B030D-6E8A-4147-A177-3AD203B41FA5}">
                      <a16:colId xmlns:a16="http://schemas.microsoft.com/office/drawing/2014/main" val="2864652245"/>
                    </a:ext>
                  </a:extLst>
                </a:gridCol>
                <a:gridCol w="3698876">
                  <a:extLst>
                    <a:ext uri="{9D8B030D-6E8A-4147-A177-3AD203B41FA5}">
                      <a16:colId xmlns:a16="http://schemas.microsoft.com/office/drawing/2014/main" val="3075790098"/>
                    </a:ext>
                  </a:extLst>
                </a:gridCol>
                <a:gridCol w="2863850">
                  <a:extLst>
                    <a:ext uri="{9D8B030D-6E8A-4147-A177-3AD203B41FA5}">
                      <a16:colId xmlns:a16="http://schemas.microsoft.com/office/drawing/2014/main" val="1452418850"/>
                    </a:ext>
                  </a:extLst>
                </a:gridCol>
              </a:tblGrid>
              <a:tr h="484717">
                <a:tc>
                  <a:txBody>
                    <a:bodyPr/>
                    <a:lstStyle/>
                    <a:p>
                      <a:pPr algn="ctr" fontAlgn="t"/>
                      <a:r>
                        <a:rPr lang="en-US" sz="2400" b="1">
                          <a:effectLst/>
                          <a:latin typeface="Cambria" panose="02040503050406030204" pitchFamily="18" charset="0"/>
                          <a:ea typeface="Cambria" panose="02040503050406030204" pitchFamily="18" charset="0"/>
                        </a:rPr>
                        <a:t>Hình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dirty="0" err="1">
                          <a:effectLst/>
                          <a:latin typeface="Cambria" panose="02040503050406030204" pitchFamily="18" charset="0"/>
                          <a:ea typeface="Cambria" panose="02040503050406030204" pitchFamily="18" charset="0"/>
                        </a:rPr>
                        <a:t>Thức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uống</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a:effectLst/>
                          <a:latin typeface="Cambria" panose="02040503050406030204" pitchFamily="18" charset="0"/>
                          <a:ea typeface="Cambria" panose="02040503050406030204" pitchFamily="18" charset="0"/>
                        </a:rPr>
                        <a:t>Thực phẩm chính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339960270"/>
                  </a:ext>
                </a:extLst>
              </a:tr>
              <a:tr h="334718">
                <a:tc>
                  <a:txBody>
                    <a:bodyPr/>
                    <a:lstStyle/>
                    <a:p>
                      <a:pPr algn="ctr" fontAlgn="t"/>
                      <a:r>
                        <a:rPr lang="en-US" sz="2400">
                          <a:effectLst/>
                          <a:latin typeface="Cambria" panose="02040503050406030204" pitchFamily="18" charset="0"/>
                          <a:ea typeface="Cambria" panose="02040503050406030204" pitchFamily="18" charset="0"/>
                        </a:rPr>
                        <a:t>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Bánh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92672600"/>
                  </a:ext>
                </a:extLst>
              </a:tr>
              <a:tr h="334718">
                <a:tc>
                  <a:txBody>
                    <a:bodyPr/>
                    <a:lstStyle/>
                    <a:p>
                      <a:pPr algn="ctr" fontAlgn="t"/>
                      <a:r>
                        <a:rPr lang="en-US" sz="2400">
                          <a:effectLst/>
                          <a:latin typeface="Cambria" panose="02040503050406030204" pitchFamily="18" charset="0"/>
                          <a:ea typeface="Cambria" panose="02040503050406030204" pitchFamily="18" charset="0"/>
                        </a:rPr>
                        <a:t>b</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Nấm xào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Nấm hương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096411078"/>
                  </a:ext>
                </a:extLst>
              </a:tr>
              <a:tr h="334718">
                <a:tc>
                  <a:txBody>
                    <a:bodyPr/>
                    <a:lstStyle/>
                    <a:p>
                      <a:pPr algn="ctr" fontAlgn="t"/>
                      <a:r>
                        <a:rPr lang="en-US" sz="2400">
                          <a:effectLst/>
                          <a:latin typeface="Cambria" panose="02040503050406030204" pitchFamily="18" charset="0"/>
                          <a:ea typeface="Cambria" panose="02040503050406030204" pitchFamily="18" charset="0"/>
                        </a:rPr>
                        <a:t>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Lạc rang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err="1">
                          <a:effectLst/>
                          <a:latin typeface="Cambria" panose="02040503050406030204" pitchFamily="18" charset="0"/>
                          <a:ea typeface="Cambria" panose="02040503050406030204" pitchFamily="18" charset="0"/>
                        </a:rPr>
                        <a:t>Lạc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Đậu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phộng</a:t>
                      </a:r>
                      <a:r>
                        <a:rPr lang="en-US" sz="2400" dirty="0">
                          <a:effectLst/>
                          <a:latin typeface="Cambria" panose="02040503050406030204" pitchFamily="18" charset="0"/>
                          <a:ea typeface="Cambria" panose="02040503050406030204" pitchFamily="18" charset="0"/>
                        </a:rPr>
                        <a: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439834971"/>
                  </a:ext>
                </a:extLst>
              </a:tr>
              <a:tr h="184720">
                <a:tc>
                  <a:txBody>
                    <a:bodyPr/>
                    <a:lstStyle/>
                    <a:p>
                      <a:pPr algn="ctr" fontAlgn="t"/>
                      <a:r>
                        <a:rPr lang="en-US" sz="2400">
                          <a:effectLst/>
                          <a:latin typeface="Cambria" panose="02040503050406030204" pitchFamily="18" charset="0"/>
                          <a:ea typeface="Cambria" panose="02040503050406030204" pitchFamily="18" charset="0"/>
                        </a:rPr>
                        <a:t>d</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79613789"/>
                  </a:ext>
                </a:extLst>
              </a:tr>
              <a:tr h="484717">
                <a:tc>
                  <a:txBody>
                    <a:bodyPr/>
                    <a:lstStyle/>
                    <a:p>
                      <a:pPr algn="ctr" fontAlgn="t"/>
                      <a:r>
                        <a:rPr lang="en-US" sz="2400">
                          <a:effectLst/>
                          <a:latin typeface="Cambria" panose="02040503050406030204" pitchFamily="18" charset="0"/>
                          <a:ea typeface="Cambria" panose="02040503050406030204" pitchFamily="18" charset="0"/>
                        </a:rPr>
                        <a:t>e</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 hấp</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626851959"/>
                  </a:ext>
                </a:extLst>
              </a:tr>
              <a:tr h="334718">
                <a:tc>
                  <a:txBody>
                    <a:bodyPr/>
                    <a:lstStyle/>
                    <a:p>
                      <a:pPr algn="ctr" fontAlgn="t"/>
                      <a:r>
                        <a:rPr lang="en-US" sz="2400">
                          <a:effectLst/>
                          <a:latin typeface="Cambria" panose="02040503050406030204" pitchFamily="18" charset="0"/>
                          <a:ea typeface="Cambria" panose="02040503050406030204" pitchFamily="18" charset="0"/>
                        </a:rPr>
                        <a:t>f</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Nước ép 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010024540"/>
                  </a:ext>
                </a:extLst>
              </a:tr>
              <a:tr h="334718">
                <a:tc>
                  <a:txBody>
                    <a:bodyPr/>
                    <a:lstStyle/>
                    <a:p>
                      <a:pPr algn="ctr" fontAlgn="t"/>
                      <a:r>
                        <a:rPr lang="en-US" sz="2400">
                          <a:effectLst/>
                          <a:latin typeface="Cambria" panose="02040503050406030204" pitchFamily="18" charset="0"/>
                          <a:ea typeface="Cambria" panose="02040503050406030204" pitchFamily="18" charset="0"/>
                        </a:rPr>
                        <a:t>h</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982404721"/>
                  </a:ext>
                </a:extLst>
              </a:tr>
              <a:tr h="184720">
                <a:tc>
                  <a:txBody>
                    <a:bodyPr/>
                    <a:lstStyle/>
                    <a:p>
                      <a:pPr algn="ctr" fontAlgn="t"/>
                      <a:r>
                        <a:rPr lang="en-US" sz="2400">
                          <a:effectLst/>
                          <a:latin typeface="Cambria" panose="02040503050406030204" pitchFamily="18" charset="0"/>
                          <a:ea typeface="Cambria" panose="02040503050406030204" pitchFamily="18" charset="0"/>
                        </a:rPr>
                        <a:t>i</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 chiên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673259116"/>
                  </a:ext>
                </a:extLst>
              </a:tr>
              <a:tr h="334718">
                <a:tc>
                  <a:txBody>
                    <a:bodyPr/>
                    <a:lstStyle/>
                    <a:p>
                      <a:pPr algn="ctr" fontAlgn="t"/>
                      <a:r>
                        <a:rPr lang="en-US" sz="2400">
                          <a:effectLst/>
                          <a:latin typeface="Cambria" panose="02040503050406030204" pitchFamily="18" charset="0"/>
                          <a:ea typeface="Cambria" panose="02040503050406030204" pitchFamily="18" charset="0"/>
                        </a:rPr>
                        <a:t>k</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 chua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94990998"/>
                  </a:ext>
                </a:extLst>
              </a:tr>
              <a:tr h="334718">
                <a:tc>
                  <a:txBody>
                    <a:bodyPr/>
                    <a:lstStyle/>
                    <a:p>
                      <a:pPr algn="ctr" fontAlgn="t"/>
                      <a:r>
                        <a:rPr lang="en-US" sz="2400">
                          <a:effectLst/>
                          <a:latin typeface="Cambria" panose="02040503050406030204" pitchFamily="18" charset="0"/>
                          <a:ea typeface="Cambria" panose="02040503050406030204" pitchFamily="18" charset="0"/>
                        </a:rPr>
                        <a:t>l</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Dầu mè</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Hạt mè (vừng)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60570002"/>
                  </a:ext>
                </a:extLst>
              </a:tr>
              <a:tr h="334718">
                <a:tc>
                  <a:txBody>
                    <a:bodyPr/>
                    <a:lstStyle/>
                    <a:p>
                      <a:pPr algn="ctr" fontAlgn="t"/>
                      <a:r>
                        <a:rPr lang="en-US" sz="2400">
                          <a:effectLst/>
                          <a:latin typeface="Cambria" panose="02040503050406030204" pitchFamily="18" charset="0"/>
                          <a:ea typeface="Cambria" panose="02040503050406030204" pitchFamily="18" charset="0"/>
                        </a:rPr>
                        <a:t>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Bún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gạo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199759103"/>
                  </a:ext>
                </a:extLst>
              </a:tr>
              <a:tr h="334718">
                <a:tc>
                  <a:txBody>
                    <a:bodyPr/>
                    <a:lstStyle/>
                    <a:p>
                      <a:pPr algn="ctr" fontAlgn="t"/>
                      <a:r>
                        <a:rPr lang="en-US" sz="2400">
                          <a:effectLst/>
                          <a:latin typeface="Cambria" panose="02040503050406030204" pitchFamily="18" charset="0"/>
                          <a:ea typeface="Cambria" panose="02040503050406030204" pitchFamily="18" charset="0"/>
                        </a:rPr>
                        <a:t>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Rau cải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a:effectLst/>
                          <a:latin typeface="Cambria" panose="02040503050406030204" pitchFamily="18" charset="0"/>
                          <a:ea typeface="Cambria" panose="02040503050406030204" pitchFamily="18" charset="0"/>
                        </a:rPr>
                        <a:t>Rau </a:t>
                      </a:r>
                      <a:r>
                        <a:rPr lang="en-US" sz="2400" dirty="0" err="1">
                          <a:effectLst/>
                          <a:latin typeface="Cambria" panose="02040503050406030204" pitchFamily="18" charset="0"/>
                          <a:ea typeface="Cambria" panose="02040503050406030204" pitchFamily="18" charset="0"/>
                        </a:rPr>
                        <a:t>cải</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739294601"/>
                  </a:ext>
                </a:extLst>
              </a:tr>
            </a:tbl>
          </a:graphicData>
        </a:graphic>
      </p:graphicFrame>
    </p:spTree>
    <p:extLst>
      <p:ext uri="{BB962C8B-B14F-4D97-AF65-F5344CB8AC3E}">
        <p14:creationId xmlns:p14="http://schemas.microsoft.com/office/powerpoint/2010/main" val="30947134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167558" y="461421"/>
            <a:ext cx="9574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Sắp xếp các thức ăn, đồ uống trong hình 2 vào bốn nhóm chất dinh dưỡng.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556819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bột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8624D70-F680-454A-C494-9ED92E30B899}"/>
              </a:ext>
            </a:extLst>
          </p:cNvPr>
          <p:cNvPicPr>
            <a:picLocks noChangeAspect="1"/>
          </p:cNvPicPr>
          <p:nvPr/>
        </p:nvPicPr>
        <p:blipFill>
          <a:blip r:embed="rId6"/>
          <a:stretch>
            <a:fillRect/>
          </a:stretch>
        </p:blipFill>
        <p:spPr>
          <a:xfrm>
            <a:off x="3081337" y="1762125"/>
            <a:ext cx="2770853" cy="2057400"/>
          </a:xfrm>
          <a:prstGeom prst="rect">
            <a:avLst/>
          </a:prstGeom>
        </p:spPr>
      </p:pic>
      <p:pic>
        <p:nvPicPr>
          <p:cNvPr id="13" name="Picture 12">
            <a:extLst>
              <a:ext uri="{FF2B5EF4-FFF2-40B4-BE49-F238E27FC236}">
                <a16:creationId xmlns:a16="http://schemas.microsoft.com/office/drawing/2014/main" id="{93BF26A0-B380-8F7A-0C50-BDBC48C8267B}"/>
              </a:ext>
            </a:extLst>
          </p:cNvPr>
          <p:cNvPicPr>
            <a:picLocks noChangeAspect="1"/>
          </p:cNvPicPr>
          <p:nvPr/>
        </p:nvPicPr>
        <p:blipFill>
          <a:blip r:embed="rId7"/>
          <a:stretch>
            <a:fillRect/>
          </a:stretch>
        </p:blipFill>
        <p:spPr>
          <a:xfrm>
            <a:off x="6572249" y="1824037"/>
            <a:ext cx="2721429" cy="2024063"/>
          </a:xfrm>
          <a:prstGeom prst="rect">
            <a:avLst/>
          </a:prstGeom>
        </p:spPr>
      </p:pic>
      <p:pic>
        <p:nvPicPr>
          <p:cNvPr id="15" name="Picture 14">
            <a:extLst>
              <a:ext uri="{FF2B5EF4-FFF2-40B4-BE49-F238E27FC236}">
                <a16:creationId xmlns:a16="http://schemas.microsoft.com/office/drawing/2014/main" id="{47156BC8-6AF2-2C53-FB8D-791DABE80648}"/>
              </a:ext>
            </a:extLst>
          </p:cNvPr>
          <p:cNvPicPr>
            <a:picLocks noChangeAspect="1"/>
          </p:cNvPicPr>
          <p:nvPr/>
        </p:nvPicPr>
        <p:blipFill>
          <a:blip r:embed="rId8"/>
          <a:stretch>
            <a:fillRect/>
          </a:stretch>
        </p:blipFill>
        <p:spPr>
          <a:xfrm>
            <a:off x="3305175" y="4005262"/>
            <a:ext cx="2552700" cy="2045433"/>
          </a:xfrm>
          <a:prstGeom prst="rect">
            <a:avLst/>
          </a:prstGeom>
        </p:spPr>
      </p:pic>
      <p:pic>
        <p:nvPicPr>
          <p:cNvPr id="17" name="Picture 16">
            <a:extLst>
              <a:ext uri="{FF2B5EF4-FFF2-40B4-BE49-F238E27FC236}">
                <a16:creationId xmlns:a16="http://schemas.microsoft.com/office/drawing/2014/main" id="{4273ACCA-1840-8519-C989-8C9104110334}"/>
              </a:ext>
            </a:extLst>
          </p:cNvPr>
          <p:cNvPicPr>
            <a:picLocks noChangeAspect="1"/>
          </p:cNvPicPr>
          <p:nvPr/>
        </p:nvPicPr>
        <p:blipFill>
          <a:blip r:embed="rId9"/>
          <a:stretch>
            <a:fillRect/>
          </a:stretch>
        </p:blipFill>
        <p:spPr>
          <a:xfrm>
            <a:off x="6672262" y="4138612"/>
            <a:ext cx="2576513" cy="1872373"/>
          </a:xfrm>
          <a:prstGeom prst="rect">
            <a:avLst/>
          </a:prstGeom>
        </p:spPr>
      </p:pic>
    </p:spTree>
    <p:extLst>
      <p:ext uri="{BB962C8B-B14F-4D97-AF65-F5344CB8AC3E}">
        <p14:creationId xmlns:p14="http://schemas.microsoft.com/office/powerpoint/2010/main" val="1849763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đạm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6"/>
          <a:stretch>
            <a:fillRect/>
          </a:stretch>
        </p:blipFill>
        <p:spPr>
          <a:xfrm>
            <a:off x="4862512" y="1704974"/>
            <a:ext cx="2689141" cy="1952625"/>
          </a:xfrm>
          <a:prstGeom prst="rect">
            <a:avLst/>
          </a:prstGeom>
        </p:spPr>
      </p:pic>
      <p:pic>
        <p:nvPicPr>
          <p:cNvPr id="8" name="Picture 7">
            <a:extLst>
              <a:ext uri="{FF2B5EF4-FFF2-40B4-BE49-F238E27FC236}">
                <a16:creationId xmlns:a16="http://schemas.microsoft.com/office/drawing/2014/main" id="{9CBEE786-28DB-07F0-B178-CFB17B77A7E3}"/>
              </a:ext>
            </a:extLst>
          </p:cNvPr>
          <p:cNvPicPr>
            <a:picLocks noChangeAspect="1"/>
          </p:cNvPicPr>
          <p:nvPr/>
        </p:nvPicPr>
        <p:blipFill>
          <a:blip r:embed="rId7"/>
          <a:stretch>
            <a:fillRect/>
          </a:stretch>
        </p:blipFill>
        <p:spPr>
          <a:xfrm>
            <a:off x="1447799" y="1700212"/>
            <a:ext cx="2584451" cy="1938338"/>
          </a:xfrm>
          <a:prstGeom prst="rect">
            <a:avLst/>
          </a:prstGeom>
        </p:spPr>
      </p:pic>
      <p:pic>
        <p:nvPicPr>
          <p:cNvPr id="10" name="Picture 9">
            <a:extLst>
              <a:ext uri="{FF2B5EF4-FFF2-40B4-BE49-F238E27FC236}">
                <a16:creationId xmlns:a16="http://schemas.microsoft.com/office/drawing/2014/main" id="{D109E8BC-D855-77AF-5141-33EAE9E24841}"/>
              </a:ext>
            </a:extLst>
          </p:cNvPr>
          <p:cNvPicPr>
            <a:picLocks noChangeAspect="1"/>
          </p:cNvPicPr>
          <p:nvPr/>
        </p:nvPicPr>
        <p:blipFill>
          <a:blip r:embed="rId8"/>
          <a:stretch>
            <a:fillRect/>
          </a:stretch>
        </p:blipFill>
        <p:spPr>
          <a:xfrm>
            <a:off x="8158162" y="1776412"/>
            <a:ext cx="2666380" cy="1881188"/>
          </a:xfrm>
          <a:prstGeom prst="rect">
            <a:avLst/>
          </a:prstGeom>
        </p:spPr>
      </p:pic>
      <p:pic>
        <p:nvPicPr>
          <p:cNvPr id="14" name="Picture 13">
            <a:extLst>
              <a:ext uri="{FF2B5EF4-FFF2-40B4-BE49-F238E27FC236}">
                <a16:creationId xmlns:a16="http://schemas.microsoft.com/office/drawing/2014/main" id="{D45059A7-405E-C703-0FBE-21EE6D7571B1}"/>
              </a:ext>
            </a:extLst>
          </p:cNvPr>
          <p:cNvPicPr>
            <a:picLocks noChangeAspect="1"/>
          </p:cNvPicPr>
          <p:nvPr/>
        </p:nvPicPr>
        <p:blipFill>
          <a:blip r:embed="rId9"/>
          <a:stretch>
            <a:fillRect/>
          </a:stretch>
        </p:blipFill>
        <p:spPr>
          <a:xfrm>
            <a:off x="3062287" y="3857624"/>
            <a:ext cx="2366963" cy="1818329"/>
          </a:xfrm>
          <a:prstGeom prst="rect">
            <a:avLst/>
          </a:prstGeom>
        </p:spPr>
      </p:pic>
      <p:pic>
        <p:nvPicPr>
          <p:cNvPr id="18" name="Picture 17">
            <a:extLst>
              <a:ext uri="{FF2B5EF4-FFF2-40B4-BE49-F238E27FC236}">
                <a16:creationId xmlns:a16="http://schemas.microsoft.com/office/drawing/2014/main" id="{860DA174-2D79-98BA-3BB3-0D76E938538C}"/>
              </a:ext>
            </a:extLst>
          </p:cNvPr>
          <p:cNvPicPr>
            <a:picLocks noChangeAspect="1"/>
          </p:cNvPicPr>
          <p:nvPr/>
        </p:nvPicPr>
        <p:blipFill>
          <a:blip r:embed="rId10"/>
          <a:stretch>
            <a:fillRect/>
          </a:stretch>
        </p:blipFill>
        <p:spPr>
          <a:xfrm>
            <a:off x="6391275" y="3833812"/>
            <a:ext cx="2598616" cy="1900238"/>
          </a:xfrm>
          <a:prstGeom prst="rect">
            <a:avLst/>
          </a:prstGeom>
        </p:spPr>
      </p:pic>
    </p:spTree>
    <p:extLst>
      <p:ext uri="{BB962C8B-B14F-4D97-AF65-F5344CB8AC3E}">
        <p14:creationId xmlns:p14="http://schemas.microsoft.com/office/powerpoint/2010/main" val="1869976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béo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6"/>
          <a:stretch>
            <a:fillRect/>
          </a:stretch>
        </p:blipFill>
        <p:spPr>
          <a:xfrm>
            <a:off x="2321509" y="1857374"/>
            <a:ext cx="2820320" cy="2047876"/>
          </a:xfrm>
          <a:prstGeom prst="rect">
            <a:avLst/>
          </a:prstGeom>
        </p:spPr>
      </p:pic>
      <p:pic>
        <p:nvPicPr>
          <p:cNvPr id="13" name="Picture 12">
            <a:extLst>
              <a:ext uri="{FF2B5EF4-FFF2-40B4-BE49-F238E27FC236}">
                <a16:creationId xmlns:a16="http://schemas.microsoft.com/office/drawing/2014/main" id="{05F8DD2D-BC0D-E9BB-A2A1-0C8E67AD21EA}"/>
              </a:ext>
            </a:extLst>
          </p:cNvPr>
          <p:cNvPicPr>
            <a:picLocks noChangeAspect="1"/>
          </p:cNvPicPr>
          <p:nvPr/>
        </p:nvPicPr>
        <p:blipFill>
          <a:blip r:embed="rId7"/>
          <a:stretch>
            <a:fillRect/>
          </a:stretch>
        </p:blipFill>
        <p:spPr>
          <a:xfrm>
            <a:off x="6338887" y="1852612"/>
            <a:ext cx="2769217" cy="2081213"/>
          </a:xfrm>
          <a:prstGeom prst="rect">
            <a:avLst/>
          </a:prstGeom>
        </p:spPr>
      </p:pic>
    </p:spTree>
    <p:extLst>
      <p:ext uri="{BB962C8B-B14F-4D97-AF65-F5344CB8AC3E}">
        <p14:creationId xmlns:p14="http://schemas.microsoft.com/office/powerpoint/2010/main" val="31352976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095625" y="558515"/>
            <a:ext cx="5810250" cy="802887"/>
          </a:xfrm>
          <a:custGeom>
            <a:avLst/>
            <a:gdLst>
              <a:gd name="connsiteX0" fmla="*/ 0 w 5810250"/>
              <a:gd name="connsiteY0" fmla="*/ 401444 h 802887"/>
              <a:gd name="connsiteX1" fmla="*/ 401444 w 5810250"/>
              <a:gd name="connsiteY1" fmla="*/ 0 h 802887"/>
              <a:gd name="connsiteX2" fmla="*/ 1027364 w 5810250"/>
              <a:gd name="connsiteY2" fmla="*/ 0 h 802887"/>
              <a:gd name="connsiteX3" fmla="*/ 1753432 w 5810250"/>
              <a:gd name="connsiteY3" fmla="*/ 0 h 802887"/>
              <a:gd name="connsiteX4" fmla="*/ 2279205 w 5810250"/>
              <a:gd name="connsiteY4" fmla="*/ 0 h 802887"/>
              <a:gd name="connsiteX5" fmla="*/ 3005273 w 5810250"/>
              <a:gd name="connsiteY5" fmla="*/ 0 h 802887"/>
              <a:gd name="connsiteX6" fmla="*/ 3480972 w 5810250"/>
              <a:gd name="connsiteY6" fmla="*/ 0 h 802887"/>
              <a:gd name="connsiteX7" fmla="*/ 4106893 w 5810250"/>
              <a:gd name="connsiteY7" fmla="*/ 0 h 802887"/>
              <a:gd name="connsiteX8" fmla="*/ 4682739 w 5810250"/>
              <a:gd name="connsiteY8" fmla="*/ 0 h 802887"/>
              <a:gd name="connsiteX9" fmla="*/ 5408807 w 5810250"/>
              <a:gd name="connsiteY9" fmla="*/ 0 h 802887"/>
              <a:gd name="connsiteX10" fmla="*/ 5810251 w 5810250"/>
              <a:gd name="connsiteY10" fmla="*/ 401444 h 802887"/>
              <a:gd name="connsiteX11" fmla="*/ 5810250 w 5810250"/>
              <a:gd name="connsiteY11" fmla="*/ 401444 h 802887"/>
              <a:gd name="connsiteX12" fmla="*/ 5408806 w 5810250"/>
              <a:gd name="connsiteY12" fmla="*/ 802888 h 802887"/>
              <a:gd name="connsiteX13" fmla="*/ 4682739 w 5810250"/>
              <a:gd name="connsiteY13" fmla="*/ 802888 h 802887"/>
              <a:gd name="connsiteX14" fmla="*/ 4156966 w 5810250"/>
              <a:gd name="connsiteY14" fmla="*/ 802888 h 802887"/>
              <a:gd name="connsiteX15" fmla="*/ 3581119 w 5810250"/>
              <a:gd name="connsiteY15" fmla="*/ 802888 h 802887"/>
              <a:gd name="connsiteX16" fmla="*/ 2905125 w 5810250"/>
              <a:gd name="connsiteY16" fmla="*/ 802888 h 802887"/>
              <a:gd name="connsiteX17" fmla="*/ 2379352 w 5810250"/>
              <a:gd name="connsiteY17" fmla="*/ 802887 h 802887"/>
              <a:gd name="connsiteX18" fmla="*/ 1803505 w 5810250"/>
              <a:gd name="connsiteY18" fmla="*/ 802887 h 802887"/>
              <a:gd name="connsiteX19" fmla="*/ 1227659 w 5810250"/>
              <a:gd name="connsiteY19" fmla="*/ 802887 h 802887"/>
              <a:gd name="connsiteX20" fmla="*/ 401444 w 5810250"/>
              <a:gd name="connsiteY20" fmla="*/ 802887 h 802887"/>
              <a:gd name="connsiteX21" fmla="*/ 0 w 5810250"/>
              <a:gd name="connsiteY21" fmla="*/ 401443 h 802887"/>
              <a:gd name="connsiteX22" fmla="*/ 0 w 5810250"/>
              <a:gd name="connsiteY2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0250" h="802887" fill="none" extrusionOk="0">
                <a:moveTo>
                  <a:pt x="0" y="401444"/>
                </a:moveTo>
                <a:cubicBezTo>
                  <a:pt x="-20651" y="162383"/>
                  <a:pt x="167691" y="-2722"/>
                  <a:pt x="401444" y="0"/>
                </a:cubicBezTo>
                <a:cubicBezTo>
                  <a:pt x="626237" y="20024"/>
                  <a:pt x="851179" y="4464"/>
                  <a:pt x="1027364" y="0"/>
                </a:cubicBezTo>
                <a:cubicBezTo>
                  <a:pt x="1203549" y="-4464"/>
                  <a:pt x="1461766" y="-13804"/>
                  <a:pt x="1753432" y="0"/>
                </a:cubicBezTo>
                <a:cubicBezTo>
                  <a:pt x="2045098" y="13804"/>
                  <a:pt x="2135167" y="3024"/>
                  <a:pt x="2279205" y="0"/>
                </a:cubicBezTo>
                <a:cubicBezTo>
                  <a:pt x="2423243" y="-3024"/>
                  <a:pt x="2705085" y="21186"/>
                  <a:pt x="3005273" y="0"/>
                </a:cubicBezTo>
                <a:cubicBezTo>
                  <a:pt x="3305461" y="-21186"/>
                  <a:pt x="3253358" y="7283"/>
                  <a:pt x="3480972" y="0"/>
                </a:cubicBezTo>
                <a:cubicBezTo>
                  <a:pt x="3708586" y="-7283"/>
                  <a:pt x="3912635" y="6666"/>
                  <a:pt x="4106893" y="0"/>
                </a:cubicBezTo>
                <a:cubicBezTo>
                  <a:pt x="4301151" y="-6666"/>
                  <a:pt x="4410513" y="-9573"/>
                  <a:pt x="4682739" y="0"/>
                </a:cubicBezTo>
                <a:cubicBezTo>
                  <a:pt x="4954965" y="9573"/>
                  <a:pt x="5060140" y="1986"/>
                  <a:pt x="5408807" y="0"/>
                </a:cubicBezTo>
                <a:cubicBezTo>
                  <a:pt x="5657706" y="6179"/>
                  <a:pt x="5813180" y="219247"/>
                  <a:pt x="5810251" y="401444"/>
                </a:cubicBezTo>
                <a:lnTo>
                  <a:pt x="5810250" y="401444"/>
                </a:lnTo>
                <a:cubicBezTo>
                  <a:pt x="5771850" y="662027"/>
                  <a:pt x="5614592" y="764876"/>
                  <a:pt x="5408806" y="802888"/>
                </a:cubicBezTo>
                <a:cubicBezTo>
                  <a:pt x="5079242" y="798482"/>
                  <a:pt x="4848888" y="777413"/>
                  <a:pt x="4682739" y="802888"/>
                </a:cubicBezTo>
                <a:cubicBezTo>
                  <a:pt x="4516590" y="828363"/>
                  <a:pt x="4266830" y="792431"/>
                  <a:pt x="4156966" y="802888"/>
                </a:cubicBezTo>
                <a:cubicBezTo>
                  <a:pt x="4047102" y="813345"/>
                  <a:pt x="3847102" y="813990"/>
                  <a:pt x="3581119" y="802888"/>
                </a:cubicBezTo>
                <a:cubicBezTo>
                  <a:pt x="3315136" y="791786"/>
                  <a:pt x="3178413" y="821166"/>
                  <a:pt x="2905125" y="802888"/>
                </a:cubicBezTo>
                <a:cubicBezTo>
                  <a:pt x="2631837" y="784610"/>
                  <a:pt x="2524956" y="808451"/>
                  <a:pt x="2379352" y="802887"/>
                </a:cubicBezTo>
                <a:cubicBezTo>
                  <a:pt x="2233747" y="797323"/>
                  <a:pt x="2060241" y="790358"/>
                  <a:pt x="1803505" y="802887"/>
                </a:cubicBezTo>
                <a:cubicBezTo>
                  <a:pt x="1546769" y="815416"/>
                  <a:pt x="1373473" y="780336"/>
                  <a:pt x="1227659" y="802887"/>
                </a:cubicBezTo>
                <a:cubicBezTo>
                  <a:pt x="1081845" y="825438"/>
                  <a:pt x="751644" y="834394"/>
                  <a:pt x="401444" y="802887"/>
                </a:cubicBezTo>
                <a:cubicBezTo>
                  <a:pt x="178741" y="761559"/>
                  <a:pt x="35635" y="643696"/>
                  <a:pt x="0" y="401443"/>
                </a:cubicBezTo>
                <a:lnTo>
                  <a:pt x="0" y="401444"/>
                </a:lnTo>
                <a:close/>
              </a:path>
              <a:path w="5810250" h="802887" stroke="0" extrusionOk="0">
                <a:moveTo>
                  <a:pt x="0" y="401444"/>
                </a:moveTo>
                <a:cubicBezTo>
                  <a:pt x="-27009" y="175396"/>
                  <a:pt x="206113" y="-17549"/>
                  <a:pt x="401444" y="0"/>
                </a:cubicBezTo>
                <a:cubicBezTo>
                  <a:pt x="575362" y="9274"/>
                  <a:pt x="773067" y="-17617"/>
                  <a:pt x="877143" y="0"/>
                </a:cubicBezTo>
                <a:cubicBezTo>
                  <a:pt x="981219" y="17617"/>
                  <a:pt x="1240496" y="25282"/>
                  <a:pt x="1402917" y="0"/>
                </a:cubicBezTo>
                <a:cubicBezTo>
                  <a:pt x="1565338" y="-25282"/>
                  <a:pt x="1972210" y="-23065"/>
                  <a:pt x="2128984" y="0"/>
                </a:cubicBezTo>
                <a:cubicBezTo>
                  <a:pt x="2285758" y="23065"/>
                  <a:pt x="2561866" y="-26475"/>
                  <a:pt x="2804978" y="0"/>
                </a:cubicBezTo>
                <a:cubicBezTo>
                  <a:pt x="3048090" y="26475"/>
                  <a:pt x="3180157" y="14243"/>
                  <a:pt x="3330751" y="0"/>
                </a:cubicBezTo>
                <a:cubicBezTo>
                  <a:pt x="3481345" y="-14243"/>
                  <a:pt x="3679840" y="16028"/>
                  <a:pt x="3956672" y="0"/>
                </a:cubicBezTo>
                <a:cubicBezTo>
                  <a:pt x="4233504" y="-16028"/>
                  <a:pt x="4372276" y="-6665"/>
                  <a:pt x="4482445" y="0"/>
                </a:cubicBezTo>
                <a:cubicBezTo>
                  <a:pt x="4592614" y="6665"/>
                  <a:pt x="5215349" y="14494"/>
                  <a:pt x="5408807" y="0"/>
                </a:cubicBezTo>
                <a:cubicBezTo>
                  <a:pt x="5636591" y="24731"/>
                  <a:pt x="5818854" y="178648"/>
                  <a:pt x="5810251" y="401444"/>
                </a:cubicBezTo>
                <a:lnTo>
                  <a:pt x="5810250" y="401444"/>
                </a:lnTo>
                <a:cubicBezTo>
                  <a:pt x="5826690" y="653903"/>
                  <a:pt x="5594097" y="843968"/>
                  <a:pt x="5408806" y="802888"/>
                </a:cubicBezTo>
                <a:cubicBezTo>
                  <a:pt x="5131124" y="827955"/>
                  <a:pt x="5099586" y="814805"/>
                  <a:pt x="4832959" y="802888"/>
                </a:cubicBezTo>
                <a:cubicBezTo>
                  <a:pt x="4566332" y="790971"/>
                  <a:pt x="4594862" y="793984"/>
                  <a:pt x="4357260" y="802888"/>
                </a:cubicBezTo>
                <a:cubicBezTo>
                  <a:pt x="4119658" y="811792"/>
                  <a:pt x="4050041" y="813394"/>
                  <a:pt x="3881561" y="802888"/>
                </a:cubicBezTo>
                <a:cubicBezTo>
                  <a:pt x="3713081" y="792382"/>
                  <a:pt x="3544057" y="783539"/>
                  <a:pt x="3255640" y="802888"/>
                </a:cubicBezTo>
                <a:cubicBezTo>
                  <a:pt x="2967223" y="822237"/>
                  <a:pt x="2866619" y="826488"/>
                  <a:pt x="2579646" y="802887"/>
                </a:cubicBezTo>
                <a:cubicBezTo>
                  <a:pt x="2292673" y="779286"/>
                  <a:pt x="2144757" y="785241"/>
                  <a:pt x="1903653" y="802887"/>
                </a:cubicBezTo>
                <a:cubicBezTo>
                  <a:pt x="1662549" y="820533"/>
                  <a:pt x="1537282" y="803872"/>
                  <a:pt x="1177585" y="802887"/>
                </a:cubicBezTo>
                <a:cubicBezTo>
                  <a:pt x="817888" y="801902"/>
                  <a:pt x="720414" y="839547"/>
                  <a:pt x="401444" y="802887"/>
                </a:cubicBezTo>
                <a:cubicBezTo>
                  <a:pt x="157446" y="782730"/>
                  <a:pt x="-26136" y="671108"/>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Vi-ta-min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khoáng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DA69DA-026B-594C-8545-223739386B60}"/>
              </a:ext>
            </a:extLst>
          </p:cNvPr>
          <p:cNvPicPr>
            <a:picLocks noChangeAspect="1"/>
          </p:cNvPicPr>
          <p:nvPr/>
        </p:nvPicPr>
        <p:blipFill>
          <a:blip r:embed="rId6"/>
          <a:stretch>
            <a:fillRect/>
          </a:stretch>
        </p:blipFill>
        <p:spPr>
          <a:xfrm>
            <a:off x="8086724" y="1814512"/>
            <a:ext cx="2603447" cy="1985963"/>
          </a:xfrm>
          <a:prstGeom prst="rect">
            <a:avLst/>
          </a:prstGeom>
        </p:spPr>
      </p:pic>
      <p:pic>
        <p:nvPicPr>
          <p:cNvPr id="9" name="Picture 8">
            <a:extLst>
              <a:ext uri="{FF2B5EF4-FFF2-40B4-BE49-F238E27FC236}">
                <a16:creationId xmlns:a16="http://schemas.microsoft.com/office/drawing/2014/main" id="{24DDF873-60C3-33B6-C3AF-F2DDCA0A6DDD}"/>
              </a:ext>
            </a:extLst>
          </p:cNvPr>
          <p:cNvPicPr>
            <a:picLocks noChangeAspect="1"/>
          </p:cNvPicPr>
          <p:nvPr/>
        </p:nvPicPr>
        <p:blipFill>
          <a:blip r:embed="rId7"/>
          <a:stretch>
            <a:fillRect/>
          </a:stretch>
        </p:blipFill>
        <p:spPr>
          <a:xfrm>
            <a:off x="1195387" y="1757362"/>
            <a:ext cx="2647096" cy="1947863"/>
          </a:xfrm>
          <a:prstGeom prst="rect">
            <a:avLst/>
          </a:prstGeom>
        </p:spPr>
      </p:pic>
      <p:pic>
        <p:nvPicPr>
          <p:cNvPr id="11" name="Picture 10">
            <a:extLst>
              <a:ext uri="{FF2B5EF4-FFF2-40B4-BE49-F238E27FC236}">
                <a16:creationId xmlns:a16="http://schemas.microsoft.com/office/drawing/2014/main" id="{A5D35DE3-416D-E504-F4F7-27DCEB42E093}"/>
              </a:ext>
            </a:extLst>
          </p:cNvPr>
          <p:cNvPicPr>
            <a:picLocks noChangeAspect="1"/>
          </p:cNvPicPr>
          <p:nvPr/>
        </p:nvPicPr>
        <p:blipFill>
          <a:blip r:embed="rId8"/>
          <a:stretch>
            <a:fillRect/>
          </a:stretch>
        </p:blipFill>
        <p:spPr>
          <a:xfrm>
            <a:off x="4738687" y="1719262"/>
            <a:ext cx="2716050" cy="2024063"/>
          </a:xfrm>
          <a:prstGeom prst="rect">
            <a:avLst/>
          </a:prstGeom>
        </p:spPr>
      </p:pic>
      <p:pic>
        <p:nvPicPr>
          <p:cNvPr id="14" name="Picture 13">
            <a:extLst>
              <a:ext uri="{FF2B5EF4-FFF2-40B4-BE49-F238E27FC236}">
                <a16:creationId xmlns:a16="http://schemas.microsoft.com/office/drawing/2014/main" id="{68299BE3-2DE9-1F2E-2A88-09A70620805F}"/>
              </a:ext>
            </a:extLst>
          </p:cNvPr>
          <p:cNvPicPr>
            <a:picLocks noChangeAspect="1"/>
          </p:cNvPicPr>
          <p:nvPr/>
        </p:nvPicPr>
        <p:blipFill>
          <a:blip r:embed="rId9"/>
          <a:stretch>
            <a:fillRect/>
          </a:stretch>
        </p:blipFill>
        <p:spPr>
          <a:xfrm>
            <a:off x="4824412" y="4081462"/>
            <a:ext cx="2709863" cy="1959964"/>
          </a:xfrm>
          <a:prstGeom prst="rect">
            <a:avLst/>
          </a:prstGeom>
        </p:spPr>
      </p:pic>
    </p:spTree>
    <p:extLst>
      <p:ext uri="{BB962C8B-B14F-4D97-AF65-F5344CB8AC3E}">
        <p14:creationId xmlns:p14="http://schemas.microsoft.com/office/powerpoint/2010/main" val="30660887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81E876-C978-4E95-8350-D3B868BB2721}"/>
              </a:ext>
            </a:extLst>
          </p:cNvPr>
          <p:cNvGrpSpPr/>
          <p:nvPr/>
        </p:nvGrpSpPr>
        <p:grpSpPr>
          <a:xfrm>
            <a:off x="723900" y="-854329"/>
            <a:ext cx="8372475" cy="7055104"/>
            <a:chOff x="0" y="-197104"/>
            <a:chExt cx="7370956" cy="7055104"/>
          </a:xfrm>
        </p:grpSpPr>
        <p:pic>
          <p:nvPicPr>
            <p:cNvPr id="8" name="Picture 7" descr="Graphical user interface&#10;&#10;Description automatically generated">
              <a:extLst>
                <a:ext uri="{FF2B5EF4-FFF2-40B4-BE49-F238E27FC236}">
                  <a16:creationId xmlns:a16="http://schemas.microsoft.com/office/drawing/2014/main" id="{97C8EF57-92A4-4732-B424-55BAB5CB55F1}"/>
                </a:ext>
              </a:extLst>
            </p:cNvPr>
            <p:cNvPicPr>
              <a:picLocks noChangeAspect="1"/>
            </p:cNvPicPr>
            <p:nvPr/>
          </p:nvPicPr>
          <p:blipFill rotWithShape="1">
            <a:blip r:embed="rId3">
              <a:extLst>
                <a:ext uri="{28A0092B-C50C-407E-A947-70E740481C1C}">
                  <a14:useLocalDpi xmlns:a14="http://schemas.microsoft.com/office/drawing/2010/main" val="0"/>
                </a:ext>
              </a:extLst>
            </a:blip>
            <a:srcRect l="38148" t="52174" r="32150" b="26504"/>
            <a:stretch/>
          </p:blipFill>
          <p:spPr>
            <a:xfrm>
              <a:off x="0" y="-197104"/>
              <a:ext cx="7370956" cy="7055104"/>
            </a:xfrm>
            <a:prstGeom prst="rect">
              <a:avLst/>
            </a:prstGeom>
          </p:spPr>
        </p:pic>
        <p:sp>
          <p:nvSpPr>
            <p:cNvPr id="3" name="TextBox 2">
              <a:extLst>
                <a:ext uri="{FF2B5EF4-FFF2-40B4-BE49-F238E27FC236}">
                  <a16:creationId xmlns:a16="http://schemas.microsoft.com/office/drawing/2014/main" id="{E9BF95AE-9482-4780-ABD0-2D2503F47600}"/>
                </a:ext>
              </a:extLst>
            </p:cNvPr>
            <p:cNvSpPr txBox="1"/>
            <p:nvPr/>
          </p:nvSpPr>
          <p:spPr>
            <a:xfrm>
              <a:off x="585902" y="1620056"/>
              <a:ext cx="6134100" cy="2308324"/>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nl-NL" sz="3600" b="1" dirty="0">
                  <a:effectLst/>
                  <a:ea typeface="Times New Roman" panose="02020603050405020304" pitchFamily="18" charset="0"/>
                </a:rPr>
                <a:t>Kể tên các thức ăn hàng ngày em đã ăn và cho biết chúng làm từ thực phẩm nào? </a:t>
              </a:r>
            </a:p>
            <a:p>
              <a:pPr marL="571500" marR="0" indent="-571500" algn="ctr">
                <a:spcBef>
                  <a:spcPts val="0"/>
                </a:spcBef>
                <a:spcAft>
                  <a:spcPts val="0"/>
                </a:spcAft>
                <a:buFont typeface="Arial" panose="020B0604020202020204" pitchFamily="34" charset="0"/>
                <a:buChar char="•"/>
              </a:pPr>
              <a:r>
                <a:rPr lang="nl-NL" sz="3600" b="1" dirty="0">
                  <a:effectLst/>
                  <a:ea typeface="Times New Roman" panose="02020603050405020304" pitchFamily="18" charset="0"/>
                </a:rPr>
                <a:t>Thực phẩm đó thuộc nhóm nào?</a:t>
              </a:r>
              <a:endParaRPr lang="en-US" sz="3600" b="1" dirty="0">
                <a:effectLst/>
                <a:ea typeface="Calibri" panose="020F0502020204030204" pitchFamily="34" charset="0"/>
              </a:endParaRPr>
            </a:p>
          </p:txBody>
        </p:sp>
      </p:grpSp>
      <p:pic>
        <p:nvPicPr>
          <p:cNvPr id="4" name="Picture 3" descr="A group of dolls&#10;&#10;Description automatically generated with low confidence">
            <a:extLst>
              <a:ext uri="{FF2B5EF4-FFF2-40B4-BE49-F238E27FC236}">
                <a16:creationId xmlns:a16="http://schemas.microsoft.com/office/drawing/2014/main" id="{FB0A2E7E-FD57-CDC6-B52B-DF84B620B3FC}"/>
              </a:ext>
            </a:extLst>
          </p:cNvPr>
          <p:cNvPicPr>
            <a:picLocks noChangeAspect="1"/>
          </p:cNvPicPr>
          <p:nvPr/>
        </p:nvPicPr>
        <p:blipFill rotWithShape="1">
          <a:blip r:embed="rId4">
            <a:extLst>
              <a:ext uri="{28A0092B-C50C-407E-A947-70E740481C1C}">
                <a14:useLocalDpi xmlns:a14="http://schemas.microsoft.com/office/drawing/2010/main" val="0"/>
              </a:ext>
            </a:extLst>
          </a:blip>
          <a:srcRect l="1029" t="67303" r="-1029" b="-177"/>
          <a:stretch/>
        </p:blipFill>
        <p:spPr>
          <a:xfrm>
            <a:off x="6692266" y="4603531"/>
            <a:ext cx="5661588" cy="2254469"/>
          </a:xfrm>
          <a:prstGeom prst="rect">
            <a:avLst/>
          </a:prstGeom>
        </p:spPr>
      </p:pic>
    </p:spTree>
    <p:extLst>
      <p:ext uri="{BB962C8B-B14F-4D97-AF65-F5344CB8AC3E}">
        <p14:creationId xmlns:p14="http://schemas.microsoft.com/office/powerpoint/2010/main" val="1063345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409855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thức ăn có thể được xếp vào nhiều nhóm khác nhau do đều chứa nhiều chất dinh dưỡng thuộc các nhóm đó. </a:t>
            </a:r>
            <a:r>
              <a:rPr lang="vi-VN" sz="2800" b="1" i="1" u="none" strike="noStrike" dirty="0">
                <a:solidFill>
                  <a:srgbClr val="002060"/>
                </a:solidFill>
                <a:effectLst/>
                <a:latin typeface="Calibri" panose="020F0502020204030204" pitchFamily="34" charset="0"/>
                <a:cs typeface="Calibri" panose="020F0502020204030204" pitchFamily="34" charset="0"/>
              </a:rPr>
              <a:t>Ví dụ: trứng, thịt bò có thể xếp vào nhóm nhiều chất đạm và cũng có thể xếp vào nhóm nhiều vi-ta-min và chất khoáng; đậu nành có thể xếp vào nhóm nhiều chất đạm và nhóm nhiều chất béo.</a:t>
            </a:r>
            <a:endParaRPr lang="vi-VN" sz="2800" b="1" i="1"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loại hạt chứa dầu có lượng chất béo cao, được ép lấy dầu dùng trong chế biến thực phẩm như vừng (dầu vừng), đậu nành (dầu đậu nành), lạc (dầu lạc),...</a:t>
            </a:r>
            <a:endParaRPr lang="vi-VN" sz="2800" b="1" dirty="0">
              <a:solidFill>
                <a:srgbClr val="002060"/>
              </a:solidFill>
              <a:effectLst/>
              <a:latin typeface="Calibri" panose="020F0502020204030204" pitchFamily="34" charset="0"/>
              <a:cs typeface="Calibri" panose="020F0502020204030204" pitchFamily="34" charset="0"/>
            </a:endParaRP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Dầu đậu nành Simply chai 1 lít giá tốt tại Bách hoá XANH">
            <a:extLst>
              <a:ext uri="{FF2B5EF4-FFF2-40B4-BE49-F238E27FC236}">
                <a16:creationId xmlns:a16="http://schemas.microsoft.com/office/drawing/2014/main" id="{FC896242-4589-9B0A-749E-B7ED5A738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ầu vừng (dầu mè) nguyên chất">
            <a:extLst>
              <a:ext uri="{FF2B5EF4-FFF2-40B4-BE49-F238E27FC236}">
                <a16:creationId xmlns:a16="http://schemas.microsoft.com/office/drawing/2014/main" id="{34A659F7-7DAB-E1B8-7FEB-015309CA735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76700" y="1409700"/>
            <a:ext cx="32289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ịch sử giá Dầu lạc ép lạnh noom can 4.6l cập nhật 10/2023 - BeeCost">
            <a:extLst>
              <a:ext uri="{FF2B5EF4-FFF2-40B4-BE49-F238E27FC236}">
                <a16:creationId xmlns:a16="http://schemas.microsoft.com/office/drawing/2014/main" id="{EF775D5A-45E0-D469-8842-77FE01AA58B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29574" y="1400175"/>
            <a:ext cx="3162299" cy="31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297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ipe(down)">
                                      <p:cBhvr>
                                        <p:cTn id="1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9FB3EABC-016E-FEBE-CB67-49B83C8319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id="{46A80611-44A2-0E97-26A2-AFA4CE0ACC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id="{36D1ABE9-A196-9F49-5B7D-569AF31A6156}"/>
              </a:ext>
            </a:extLst>
          </p:cNvPr>
          <p:cNvPicPr>
            <a:picLocks noChangeAspect="1"/>
          </p:cNvPicPr>
          <p:nvPr/>
        </p:nvPicPr>
        <p:blipFill>
          <a:blip r:embed="rId8"/>
          <a:stretch>
            <a:fillRect/>
          </a:stretch>
        </p:blipFill>
        <p:spPr>
          <a:xfrm>
            <a:off x="3372331" y="2874216"/>
            <a:ext cx="4950381" cy="1109568"/>
          </a:xfrm>
          <a:prstGeom prst="rect">
            <a:avLst/>
          </a:prstGeom>
        </p:spPr>
      </p:pic>
    </p:spTree>
    <p:extLst>
      <p:ext uri="{BB962C8B-B14F-4D97-AF65-F5344CB8AC3E}">
        <p14:creationId xmlns:p14="http://schemas.microsoft.com/office/powerpoint/2010/main" val="2128026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2"/>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8"/>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9"/>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8"/>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0"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4"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err="1">
                <a:solidFill>
                  <a:srgbClr val="0000FF"/>
                </a:solidFill>
                <a:latin typeface="Times New Roman" panose="02020603050405020304" pitchFamily="18" charset="0"/>
                <a:cs typeface="Times New Roman" panose="02020603050405020304" pitchFamily="18" charset="0"/>
              </a:rPr>
              <a:t>Kể</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tên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các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thức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ăn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chứa</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nhiều</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chất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bột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đường</a:t>
            </a:r>
            <a:r>
              <a:rPr lang="en-US" sz="4800" i="1" dirty="0">
                <a:solidFill>
                  <a:srgbClr val="0000FF"/>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 name="Horizontal Scroll 1"/>
          <p:cNvSpPr/>
          <p:nvPr/>
        </p:nvSpPr>
        <p:spPr>
          <a:xfrm>
            <a:off x="2400617" y="32766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Cơm</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bún</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phở</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mì</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a:t>
            </a:r>
            <a:endPar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i="1" dirty="0" err="1">
                <a:solidFill>
                  <a:srgbClr val="0000FF"/>
                </a:solidFill>
                <a:latin typeface="Times New Roman" panose="02020603050405020304" pitchFamily="18" charset="0"/>
                <a:cs typeface="Times New Roman" panose="02020603050405020304" pitchFamily="18" charset="0"/>
              </a:rPr>
              <a:t>Kể</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tên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thức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ăn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chứa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nhiều</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chất</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béo</a:t>
            </a:r>
            <a:r>
              <a:rPr lang="en-US" sz="3600" i="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Arial" panose="020B0604020202020204" pitchFamily="34" charset="0"/>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Thịt</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kumimoji="0" lang="en-US" sz="4800" b="0" i="0" u="none" strike="noStrike" kern="1200" cap="none" spc="0" normalizeH="0" noProof="0" dirty="0" err="1">
                <a:ln>
                  <a:noFill/>
                </a:ln>
                <a:solidFill>
                  <a:srgbClr val="FF0000"/>
                </a:solidFill>
                <a:effectLst/>
                <a:uLnTx/>
                <a:uFillTx/>
                <a:latin typeface="Calibri" panose="020F0502020204030204" charset="0"/>
                <a:cs typeface="Calibri" panose="020F0502020204030204" charset="0"/>
              </a:rPr>
              <a:t>lợn</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kumimoji="0" lang="en-US" sz="4800" b="0" i="0" u="none" strike="noStrike" kern="1200" cap="none" spc="0" normalizeH="0" noProof="0" dirty="0" err="1">
                <a:ln>
                  <a:noFill/>
                </a:ln>
                <a:solidFill>
                  <a:srgbClr val="FF0000"/>
                </a:solidFill>
                <a:effectLst/>
                <a:uLnTx/>
                <a:uFillTx/>
                <a:latin typeface="Calibri" panose="020F0502020204030204" charset="0"/>
                <a:cs typeface="Calibri" panose="020F0502020204030204" charset="0"/>
              </a:rPr>
              <a:t>mỡ</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lang="en-US" sz="4800" dirty="0">
                <a:solidFill>
                  <a:srgbClr val="FF0000"/>
                </a:solidFill>
                <a:latin typeface="Calibri" panose="020F0502020204030204" charset="0"/>
                <a:cs typeface="Calibri" panose="020F0502020204030204" charset="0"/>
              </a:rPr>
              <a:t>l</a:t>
            </a:r>
            <a:r>
              <a:rPr kumimoji="0" lang="en-US" sz="4800" b="0"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ạc</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dầu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vừng</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mè</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dầu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đậu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nành</a:t>
            </a:r>
            <a:r>
              <a:rPr lang="en-US" sz="4800" dirty="0">
                <a:solidFill>
                  <a:srgbClr val="FF0000"/>
                </a:solidFill>
                <a:latin typeface="Calibri" panose="020F0502020204030204" charset="0"/>
                <a:cs typeface="Calibri" panose="020F050202020403020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09164" y="152400"/>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srgbClr val="0000FF"/>
                </a:solidFill>
                <a:latin typeface="Arial" panose="020B0604020202020204" pitchFamily="34" charset="0"/>
                <a:cs typeface="Arial" panose="020B0604020202020204" pitchFamily="34" charset="0"/>
              </a:rPr>
              <a:t>Kể</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tên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các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thức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ăn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chứa</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nhiều</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chất</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đạm</a:t>
            </a:r>
            <a:r>
              <a:rPr lang="en-US" sz="44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2809607" y="3429000"/>
            <a:ext cx="632460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latin typeface="Calibri" panose="020F0502020204030204" charset="0"/>
                <a:cs typeface="Calibri" panose="020F0502020204030204" charset="0"/>
              </a:rPr>
              <a:t>Thịt</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lợn</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thịt</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gà</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lạc</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nấm</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trứng</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tôm</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cá</a:t>
            </a:r>
            <a:r>
              <a:rPr lang="en-US" sz="4800" dirty="0">
                <a:solidFill>
                  <a:srgbClr val="FF0000"/>
                </a:solidFill>
                <a:latin typeface="Calibri" panose="020F0502020204030204" charset="0"/>
                <a:cs typeface="Calibri" panose="020F050202020403020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2">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2">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318727" y="-327256"/>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1085850" y="358748"/>
            <a:ext cx="8205975" cy="1365277"/>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7311820"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FF0000"/>
                  </a:solidFill>
                  <a:effectLst/>
                  <a:ea typeface="Times New Roman" panose="02020603050405020304" pitchFamily="18" charset="0"/>
                </a:rPr>
                <a:t>Hằng ngày chúng ta ăn những thức ăn nào? </a:t>
              </a:r>
              <a:endParaRPr lang="en-US" sz="3200" b="1" dirty="0">
                <a:solidFill>
                  <a:srgbClr val="FF0000"/>
                </a:solidFill>
                <a:effectLst/>
                <a:ea typeface="Calibri" panose="020F0502020204030204" pitchFamily="34" charset="0"/>
              </a:endParaRPr>
            </a:p>
          </p:txBody>
        </p:sp>
      </p:grpSp>
      <p:grpSp>
        <p:nvGrpSpPr>
          <p:cNvPr id="5" name="Group 4">
            <a:extLst>
              <a:ext uri="{FF2B5EF4-FFF2-40B4-BE49-F238E27FC236}">
                <a16:creationId xmlns:a16="http://schemas.microsoft.com/office/drawing/2014/main" id="{31A6625E-AFED-4B14-B7B1-7137E6547609}"/>
              </a:ext>
            </a:extLst>
          </p:cNvPr>
          <p:cNvGrpSpPr/>
          <p:nvPr/>
        </p:nvGrpSpPr>
        <p:grpSpPr>
          <a:xfrm>
            <a:off x="1219200" y="2311373"/>
            <a:ext cx="8213407" cy="1365277"/>
            <a:chOff x="908519" y="1977998"/>
            <a:chExt cx="7914217" cy="1717384"/>
          </a:xfrm>
        </p:grpSpPr>
        <p:grpSp>
          <p:nvGrpSpPr>
            <p:cNvPr id="10" name="Group 9">
              <a:extLst>
                <a:ext uri="{FF2B5EF4-FFF2-40B4-BE49-F238E27FC236}">
                  <a16:creationId xmlns:a16="http://schemas.microsoft.com/office/drawing/2014/main" id="{49750DA0-6ECD-9E72-C62F-00AA60965E73}"/>
                </a:ext>
              </a:extLst>
            </p:cNvPr>
            <p:cNvGrpSpPr/>
            <p:nvPr/>
          </p:nvGrpSpPr>
          <p:grpSpPr>
            <a:xfrm>
              <a:off x="908519" y="1977998"/>
              <a:ext cx="7907056" cy="1717384"/>
              <a:chOff x="4536486" y="-2629723"/>
              <a:chExt cx="7907056" cy="2066118"/>
            </a:xfrm>
          </p:grpSpPr>
          <p:sp>
            <p:nvSpPr>
              <p:cNvPr id="26" name="Rectangle: Rounded Corners 25">
                <a:extLst>
                  <a:ext uri="{FF2B5EF4-FFF2-40B4-BE49-F238E27FC236}">
                    <a16:creationId xmlns:a16="http://schemas.microsoft.com/office/drawing/2014/main" id="{45799856-E5BE-D9EB-F0A0-3A8EA0C499D6}"/>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36D98B6D-43DC-7529-A7E3-FAAB643E88C1}"/>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058CD3A-0250-4CD9-0BBC-7BAC73FFD733}"/>
                </a:ext>
              </a:extLst>
            </p:cNvPr>
            <p:cNvSpPr txBox="1"/>
            <p:nvPr/>
          </p:nvSpPr>
          <p:spPr>
            <a:xfrm>
              <a:off x="1510916" y="2358946"/>
              <a:ext cx="7311820" cy="896662"/>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solidFill>
                    <a:srgbClr val="FF0000"/>
                  </a:solidFill>
                  <a:effectLst/>
                  <a:ea typeface="Times New Roman" panose="02020603050405020304" pitchFamily="18" charset="0"/>
                </a:rPr>
                <a:t>Chúng ta ăn thức ăn đó để làm gì?</a:t>
              </a:r>
              <a:endParaRPr lang="en-US" sz="36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6011105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0000FF"/>
                </a:solidFill>
                <a:latin typeface="Arial" panose="020B0604020202020204" pitchFamily="34" charset="0"/>
                <a:cs typeface="Arial" panose="020B0604020202020204" pitchFamily="34" charset="0"/>
              </a:rPr>
              <a:t>Kể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thức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ăn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chứa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nhiều</a:t>
            </a:r>
            <a:r>
              <a:rPr lang="en-US" sz="4000" dirty="0">
                <a:solidFill>
                  <a:srgbClr val="0000FF"/>
                </a:solidFill>
                <a:latin typeface="Arial" panose="020B0604020202020204" pitchFamily="34" charset="0"/>
                <a:cs typeface="Arial" panose="020B0604020202020204" pitchFamily="34" charset="0"/>
              </a:rPr>
              <a:t> vitamin </a:t>
            </a:r>
            <a:r>
              <a:rPr lang="en-US" sz="4000" dirty="0" err="1">
                <a:solidFill>
                  <a:srgbClr val="0000FF"/>
                </a:solidFill>
                <a:latin typeface="Arial" panose="020B0604020202020204" pitchFamily="34" charset="0"/>
                <a:cs typeface="Arial" panose="020B0604020202020204" pitchFamily="34" charset="0"/>
              </a:rPr>
              <a:t>và</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khoáng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chất</a:t>
            </a:r>
            <a:r>
              <a:rPr lang="en-US" sz="40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3009900" y="3276600"/>
            <a:ext cx="657225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FF0000"/>
                </a:solidFill>
                <a:latin typeface="Calibri" panose="020F0502020204030204" charset="0"/>
                <a:cs typeface="Calibri" panose="020F0502020204030204" charset="0"/>
              </a:rPr>
              <a:t>Súp</a:t>
            </a:r>
            <a:r>
              <a:rPr lang="en-US" sz="4000" dirty="0">
                <a:solidFill>
                  <a:srgbClr val="FF0000"/>
                </a:solidFill>
                <a:latin typeface="Calibri" panose="020F0502020204030204" charset="0"/>
                <a:cs typeface="Calibri" panose="020F0502020204030204" charset="0"/>
              </a:rPr>
              <a:t> </a:t>
            </a:r>
            <a:r>
              <a:rPr lang="en-US" sz="4000" dirty="0" err="1">
                <a:solidFill>
                  <a:srgbClr val="FF0000"/>
                </a:solidFill>
                <a:latin typeface="Calibri" panose="020F0502020204030204" charset="0"/>
                <a:cs typeface="Calibri" panose="020F0502020204030204" charset="0"/>
              </a:rPr>
              <a:t>lơ</a:t>
            </a:r>
            <a:r>
              <a:rPr lang="en-US" sz="4000" dirty="0">
                <a:solidFill>
                  <a:srgbClr val="FF0000"/>
                </a:solidFill>
                <a:latin typeface="Calibri" panose="020F0502020204030204" charset="0"/>
                <a:cs typeface="Calibri" panose="020F0502020204030204" charset="0"/>
              </a:rPr>
              <a:t>, r</a:t>
            </a:r>
            <a:r>
              <a:rPr lang="vi-VN" sz="4000" dirty="0">
                <a:solidFill>
                  <a:srgbClr val="FF0000"/>
                </a:solidFill>
                <a:latin typeface="Calibri" panose="020F0502020204030204" charset="0"/>
                <a:cs typeface="Calibri" panose="020F0502020204030204" charset="0"/>
              </a:rPr>
              <a:t>au cải, đu đủ,  nước ép cà rốt, lòng đỏ trứng…</a:t>
            </a:r>
            <a:endParaRPr kumimoji="0" lang="en-US" sz="40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9FB3EABC-016E-FEBE-CB67-49B83C8319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id="{46A80611-44A2-0E97-26A2-AFA4CE0ACC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id="{55E3DC9A-1BE0-32AE-D67D-0E9C7369A6AE}"/>
              </a:ext>
            </a:extLst>
          </p:cNvPr>
          <p:cNvPicPr>
            <a:picLocks noChangeAspect="1"/>
          </p:cNvPicPr>
          <p:nvPr/>
        </p:nvPicPr>
        <p:blipFill>
          <a:blip r:embed="rId8"/>
          <a:stretch>
            <a:fillRect/>
          </a:stretch>
        </p:blipFill>
        <p:spPr>
          <a:xfrm>
            <a:off x="3322635" y="2986595"/>
            <a:ext cx="4950381" cy="1103472"/>
          </a:xfrm>
          <a:prstGeom prst="rect">
            <a:avLst/>
          </a:prstGeom>
        </p:spPr>
      </p:pic>
    </p:spTree>
    <p:extLst>
      <p:ext uri="{BB962C8B-B14F-4D97-AF65-F5344CB8AC3E}">
        <p14:creationId xmlns:p14="http://schemas.microsoft.com/office/powerpoint/2010/main" val="1067680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007563" y="1970075"/>
              <a:ext cx="6130267" cy="2123658"/>
            </a:xfrm>
            <a:prstGeom prst="rect">
              <a:avLst/>
            </a:prstGeom>
            <a:noFill/>
          </p:spPr>
          <p:txBody>
            <a:bodyPr wrap="square" rtlCol="0">
              <a:spAutoFit/>
            </a:bodyPr>
            <a:lstStyle/>
            <a:p>
              <a:pPr marL="0" marR="0" algn="ctr">
                <a:spcBef>
                  <a:spcPts val="0"/>
                </a:spcBef>
                <a:spcAft>
                  <a:spcPts val="0"/>
                </a:spcAft>
              </a:pPr>
              <a:r>
                <a:rPr lang="nl-NL" sz="4400" b="1" u="sng" dirty="0">
                  <a:solidFill>
                    <a:srgbClr val="FF0000"/>
                  </a:solidFill>
                  <a:effectLst/>
                  <a:ea typeface="Times New Roman" panose="02020603050405020304" pitchFamily="18" charset="0"/>
                </a:rPr>
                <a:t>Hoạt động 1:</a:t>
              </a:r>
            </a:p>
            <a:p>
              <a:pPr marL="0" marR="0" algn="ctr">
                <a:spcBef>
                  <a:spcPts val="0"/>
                </a:spcBef>
                <a:spcAft>
                  <a:spcPts val="0"/>
                </a:spcAft>
              </a:pPr>
              <a:r>
                <a:rPr lang="nl-NL" sz="4400" b="1" dirty="0">
                  <a:solidFill>
                    <a:srgbClr val="FF0000"/>
                  </a:solidFill>
                  <a:effectLst/>
                  <a:ea typeface="Times New Roman" panose="02020603050405020304" pitchFamily="18" charset="0"/>
                </a:rPr>
                <a:t>Các nhóm chất dinh dưỡng có trong thức ăn</a:t>
              </a:r>
              <a:endParaRPr lang="en-US" sz="4400" dirty="0">
                <a:solidFill>
                  <a:srgbClr val="FF0000"/>
                </a:solidFill>
                <a:effectLst/>
                <a:ea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02CD58-259B-3E3F-2EF1-4AF477D518DB}"/>
              </a:ext>
            </a:extLst>
          </p:cNvPr>
          <p:cNvGrpSpPr/>
          <p:nvPr/>
        </p:nvGrpSpPr>
        <p:grpSpPr>
          <a:xfrm>
            <a:off x="534951" y="104775"/>
            <a:ext cx="9666324" cy="5334000"/>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068724" y="2276260"/>
              <a:ext cx="6011580" cy="1966117"/>
            </a:xfrm>
            <a:prstGeom prst="rect">
              <a:avLst/>
            </a:prstGeom>
            <a:noFill/>
          </p:spPr>
          <p:txBody>
            <a:bodyPr wrap="square" rtlCol="0">
              <a:spAutoFit/>
            </a:bodyPr>
            <a:lstStyle/>
            <a:p>
              <a:pPr algn="just"/>
              <a:r>
                <a:rPr lang="vi-VN" sz="2800" dirty="0">
                  <a:solidFill>
                    <a:srgbClr val="0070C0"/>
                  </a:solidFill>
                  <a:latin typeface="Calibri" panose="020F0502020204030204" pitchFamily="34" charset="0"/>
                  <a:cs typeface="Calibri" panose="020F0502020204030204" pitchFamily="34" charset="0"/>
                </a:rPr>
                <a:t>Chúng ta thường sử dụng các thực phẩm như rau, củ, quả, thịt,... để </a:t>
              </a:r>
              <a:r>
                <a:rPr lang="vi-VN" sz="2800" b="1" dirty="0">
                  <a:solidFill>
                    <a:srgbClr val="0070C0"/>
                  </a:solidFill>
                  <a:latin typeface="Calibri" panose="020F0502020204030204" pitchFamily="34" charset="0"/>
                  <a:cs typeface="Calibri" panose="020F0502020204030204" pitchFamily="34" charset="0"/>
                </a:rPr>
                <a:t>chế biến nhiều loại thức ăn, đồ uống</a:t>
              </a:r>
              <a:r>
                <a:rPr lang="vi-VN" sz="2800" dirty="0">
                  <a:solidFill>
                    <a:srgbClr val="0070C0"/>
                  </a:solidFill>
                  <a:latin typeface="Calibri" panose="020F0502020204030204" pitchFamily="34" charset="0"/>
                  <a:cs typeface="Calibri" panose="020F0502020204030204" pitchFamily="34" charset="0"/>
                </a:rPr>
                <a:t>. Các nhóm chất dinh dưỡng có trong thức ăn, đồ uống gồm: </a:t>
              </a:r>
              <a:r>
                <a:rPr lang="vi-VN" sz="2800" b="1" dirty="0">
                  <a:solidFill>
                    <a:srgbClr val="0070C0"/>
                  </a:solidFill>
                  <a:latin typeface="Calibri" panose="020F0502020204030204" pitchFamily="34" charset="0"/>
                  <a:cs typeface="Calibri" panose="020F0502020204030204" pitchFamily="34" charset="0"/>
                </a:rPr>
                <a:t>chất bột đường, chất đạm, chất béo, vi-ta-min và chất khoáng</a:t>
              </a:r>
              <a:r>
                <a:rPr lang="vi-VN" sz="2800" dirty="0">
                  <a:solidFill>
                    <a:srgbClr val="0070C0"/>
                  </a:solidFill>
                  <a:latin typeface="Calibri" panose="020F0502020204030204" pitchFamily="34" charset="0"/>
                  <a:cs typeface="Calibri" panose="020F0502020204030204" pitchFamily="34" charset="0"/>
                </a:rPr>
                <a:t>. Dựa vào hàm lượng chất dinh dưỡng trong mỗi loại thực phẩm, hay thức ăn chế biến từ thực phẩm đó, có thể phân chia thức ăn thành bốn nhóm: </a:t>
              </a:r>
              <a:r>
                <a:rPr lang="vi-VN" sz="2800" b="1" dirty="0">
                  <a:solidFill>
                    <a:srgbClr val="0070C0"/>
                  </a:solidFill>
                  <a:latin typeface="Calibri" panose="020F0502020204030204" pitchFamily="34" charset="0"/>
                  <a:cs typeface="Calibri" panose="020F0502020204030204" pitchFamily="34" charset="0"/>
                </a:rPr>
                <a:t>chứa nhiều chất bột đường, chứa nhiều chất đạm, chứa nhiều chất béo, chứa nhiều vi-ta-min và chất kho</a:t>
              </a:r>
              <a:r>
                <a:rPr lang="en-US" sz="2800" b="1" dirty="0">
                  <a:solidFill>
                    <a:srgbClr val="0070C0"/>
                  </a:solidFill>
                  <a:latin typeface="Calibri" panose="020F0502020204030204" pitchFamily="34" charset="0"/>
                  <a:cs typeface="Calibri" panose="020F0502020204030204" pitchFamily="34" charset="0"/>
                </a:rPr>
                <a:t>á</a:t>
              </a:r>
              <a:r>
                <a:rPr lang="vi-VN" sz="2800" b="1" dirty="0">
                  <a:solidFill>
                    <a:srgbClr val="0070C0"/>
                  </a:solidFill>
                  <a:latin typeface="Calibri" panose="020F0502020204030204" pitchFamily="34" charset="0"/>
                  <a:cs typeface="Calibri" panose="020F0502020204030204" pitchFamily="34" charset="0"/>
                </a:rPr>
                <a:t>ng.</a:t>
              </a:r>
            </a:p>
          </p:txBody>
        </p:sp>
      </p:grpSp>
      <p:pic>
        <p:nvPicPr>
          <p:cNvPr id="10" name="Picture 2" descr="Young girl thumbs up sign cartoon set illustration premium vector">
            <a:extLst>
              <a:ext uri="{FF2B5EF4-FFF2-40B4-BE49-F238E27FC236}">
                <a16:creationId xmlns:a16="http://schemas.microsoft.com/office/drawing/2014/main"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1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95741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rPr>
              <a:t>Quan </a:t>
            </a:r>
            <a:r>
              <a:rPr kumimoji="0" lang="en-US" sz="4400" b="1" i="0" u="none" strike="noStrike" kern="1200" cap="none" spc="0" normalizeH="0" baseline="0" noProof="0" dirty="0" err="1">
                <a:ln>
                  <a:noFill/>
                </a:ln>
                <a:solidFill>
                  <a:srgbClr val="FF0000"/>
                </a:solidFill>
                <a:effectLst/>
                <a:uLnTx/>
                <a:uFillTx/>
                <a:latin typeface="Calibri" panose="020F0502020204030204"/>
              </a:rPr>
              <a:t>sát</a:t>
            </a:r>
            <a:r>
              <a:rPr kumimoji="0" lang="en-US" sz="4400" b="1" i="0" u="none" strike="noStrike" kern="1200" cap="none" spc="0" normalizeH="0" baseline="0" noProof="0" dirty="0">
                <a:ln>
                  <a:noFill/>
                </a:ln>
                <a:solidFill>
                  <a:srgbClr val="FF0000"/>
                </a:solidFill>
                <a:effectLst/>
                <a:uLnTx/>
                <a:uFillTx/>
                <a:latin typeface="Calibri" panose="020F0502020204030204"/>
              </a:rPr>
              <a:t> </a:t>
            </a:r>
            <a:r>
              <a:rPr kumimoji="0" lang="en-US" sz="4400" b="1" i="0" u="none" strike="noStrike" kern="1200" cap="none" spc="0" normalizeH="0" baseline="0" noProof="0" dirty="0" err="1">
                <a:ln>
                  <a:noFill/>
                </a:ln>
                <a:solidFill>
                  <a:srgbClr val="FF0000"/>
                </a:solidFill>
                <a:effectLst/>
                <a:uLnTx/>
                <a:uFillTx/>
                <a:latin typeface="Calibri" panose="020F0502020204030204"/>
              </a:rPr>
              <a:t>hìn</a:t>
            </a:r>
            <a:r>
              <a:rPr lang="en-US" sz="4400" b="1" dirty="0">
                <a:solidFill>
                  <a:srgbClr val="FF0000"/>
                </a:solidFill>
                <a:latin typeface="Calibri" panose="020F0502020204030204"/>
              </a:rPr>
              <a:t>h 1 </a:t>
            </a:r>
            <a:r>
              <a:rPr lang="en-US" sz="4400" b="1" dirty="0" err="1">
                <a:solidFill>
                  <a:srgbClr val="FF0000"/>
                </a:solidFill>
                <a:latin typeface="Calibri" panose="020F0502020204030204"/>
              </a:rPr>
              <a:t>và</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biết</a:t>
            </a:r>
            <a:r>
              <a:rPr lang="en-US" sz="4400" b="1" dirty="0">
                <a:solidFill>
                  <a:srgbClr val="FF0000"/>
                </a:solidFill>
                <a:latin typeface="Calibri" panose="020F0502020204030204"/>
              </a:rPr>
              <a:t>:</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795883">
            <a:off x="1919734" y="486134"/>
            <a:ext cx="1175594" cy="633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6"/>
          <a:stretch>
            <a:fillRect/>
          </a:stretch>
        </p:blipFill>
        <p:spPr>
          <a:xfrm>
            <a:off x="5496300" y="11406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7"/>
          <a:stretch>
            <a:fillRect/>
          </a:stretch>
        </p:blipFill>
        <p:spPr>
          <a:xfrm>
            <a:off x="5569924" y="36715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1390650"/>
            <a:ext cx="4857751" cy="26479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Thực phẩm nào chứa nhiều chất bột đường, chất đạm, chất béo, vi-ta-min, và chất khoáng?</a:t>
            </a:r>
          </a:p>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Hàm lượng các chất dinh dưỡng có trong mỗi loại thực phẩm khác nhau như thế nào?</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07017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676275"/>
            <a:ext cx="5248275" cy="3362326"/>
          </a:xfrm>
          <a:prstGeom prst="roundRect">
            <a:avLst>
              <a:gd name="adj" fmla="val 25281"/>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600" b="1" dirty="0">
                <a:solidFill>
                  <a:sysClr val="windowText" lastClr="000000"/>
                </a:solidFill>
                <a:effectLst/>
                <a:latin typeface="Calibri" panose="020F0502020204030204"/>
              </a:rPr>
              <a:t>Gạo chứa 76g chất bột đường, chỉ có 8g chất đạm, 1g chất béo, ít hơn 1g vi-ta-min và chất khoáng</a:t>
            </a:r>
            <a:r>
              <a:rPr lang="en-US" sz="2600" b="1" dirty="0">
                <a:solidFill>
                  <a:sysClr val="windowText" lastClr="000000"/>
                </a:solidFill>
                <a:effectLst/>
                <a:latin typeface="Calibri" panose="020F0502020204030204"/>
              </a:rPr>
              <a:t>.</a:t>
            </a:r>
          </a:p>
          <a:p>
            <a:pPr marL="342900" lvl="0" indent="-342900" algn="just">
              <a:buFont typeface="Arial" panose="020B0604020202020204" pitchFamily="34" charset="0"/>
              <a:buChar char="•"/>
            </a:pPr>
            <a:r>
              <a:rPr lang="en-US" sz="2600" b="1" dirty="0">
                <a:solidFill>
                  <a:sysClr val="windowText" lastClr="000000"/>
                </a:solidFill>
                <a:effectLst/>
                <a:latin typeface="Calibri" panose="020F0502020204030204"/>
              </a:rPr>
              <a:t>T</a:t>
            </a:r>
            <a:r>
              <a:rPr lang="vi-VN" sz="2600" b="1" dirty="0">
                <a:solidFill>
                  <a:sysClr val="windowText" lastClr="000000"/>
                </a:solidFill>
                <a:effectLst/>
                <a:latin typeface="Calibri" panose="020F0502020204030204"/>
              </a:rPr>
              <a:t>hịt gà không chứa chất bột đường, chứa 20g chất đạm, 13g chất béo, ít hơn 1g vi-ta-min và chất khoáng</a:t>
            </a:r>
            <a:r>
              <a:rPr lang="en-US" sz="2600" b="1" dirty="0">
                <a:solidFill>
                  <a:sysClr val="windowText" lastClr="000000"/>
                </a:solidFill>
                <a:effectLst/>
                <a:latin typeface="Calibri" panose="020F0502020204030204"/>
              </a:rPr>
              <a:t>.</a:t>
            </a:r>
            <a:endParaRPr kumimoji="0" lang="en-US" sz="2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335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885825"/>
            <a:ext cx="5248275" cy="315277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bột đường ở gạo là 76g, gà là 0g, súp lơ là 3g, thịt mỡ 0g, cá 0g, thanh long 9g.</a:t>
            </a:r>
            <a:endParaRPr lang="en-US" sz="2800" b="1" dirty="0">
              <a:solidFill>
                <a:sysClr val="windowText" lastClr="000000"/>
              </a:solidFill>
              <a:effectLst/>
              <a:latin typeface="Calibri" panose="020F0502020204030204"/>
            </a:endParaRPr>
          </a:p>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đạm ở gạo là 8g, gà là 20g, súp lơ là 3g, thịt mỡ là 14g, cá là 18g</a:t>
            </a:r>
            <a:r>
              <a:rPr lang="en-US" sz="2800" b="1" dirty="0">
                <a:solidFill>
                  <a:sysClr val="windowText" lastClr="000000"/>
                </a:solidFill>
                <a:effectLst/>
                <a:latin typeface="Calibri" panose="020F0502020204030204"/>
              </a:rPr>
              <a:t>.</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353826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802</Words>
  <Application>Microsoft Office PowerPoint</Application>
  <PresentationFormat>Widescreen</PresentationFormat>
  <Paragraphs>91</Paragraphs>
  <Slides>30</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宋体</vt:lpstr>
      <vt:lpstr>Arial</vt:lpstr>
      <vt:lpstr>Bodoni MT</vt:lpstr>
      <vt:lpstr>Calibri</vt:lpstr>
      <vt:lpstr>Calibri Light</vt:lpstr>
      <vt:lpstr>Cambria</vt:lpstr>
      <vt:lpstr>Comic Sans MS</vt:lpstr>
      <vt:lpstr>Times New Roman</vt:lpstr>
      <vt:lpstr>方正正中黑简体</vt:lpstr>
      <vt:lpstr>方正行楷简体</vt:lpstr>
      <vt:lpstr>汉真广标</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50</cp:revision>
  <dcterms:created xsi:type="dcterms:W3CDTF">2023-11-12T00:59:55Z</dcterms:created>
  <dcterms:modified xsi:type="dcterms:W3CDTF">2025-02-25T13:59:27Z</dcterms:modified>
</cp:coreProperties>
</file>